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0" r:id="rId1"/>
  </p:sldMasterIdLst>
  <p:notesMasterIdLst>
    <p:notesMasterId r:id="rId29"/>
  </p:notesMasterIdLst>
  <p:sldIdLst>
    <p:sldId id="945" r:id="rId2"/>
    <p:sldId id="2888" r:id="rId3"/>
    <p:sldId id="2889" r:id="rId4"/>
    <p:sldId id="924" r:id="rId5"/>
    <p:sldId id="950" r:id="rId6"/>
    <p:sldId id="2886" r:id="rId7"/>
    <p:sldId id="2891" r:id="rId8"/>
    <p:sldId id="2945" r:id="rId9"/>
    <p:sldId id="2941" r:id="rId10"/>
    <p:sldId id="2946" r:id="rId11"/>
    <p:sldId id="2955" r:id="rId12"/>
    <p:sldId id="2890" r:id="rId13"/>
    <p:sldId id="2894" r:id="rId14"/>
    <p:sldId id="2895" r:id="rId15"/>
    <p:sldId id="2940" r:id="rId16"/>
    <p:sldId id="2947" r:id="rId17"/>
    <p:sldId id="2952" r:id="rId18"/>
    <p:sldId id="1146" r:id="rId19"/>
    <p:sldId id="3037" r:id="rId20"/>
    <p:sldId id="2951" r:id="rId21"/>
    <p:sldId id="2948" r:id="rId22"/>
    <p:sldId id="2953" r:id="rId23"/>
    <p:sldId id="2954" r:id="rId24"/>
    <p:sldId id="444" r:id="rId25"/>
    <p:sldId id="6959" r:id="rId26"/>
    <p:sldId id="6961" r:id="rId27"/>
    <p:sldId id="6960" r:id="rId28"/>
  </p:sldIdLst>
  <p:sldSz cx="9144000" cy="5143500" type="screen16x9"/>
  <p:notesSz cx="6858000" cy="9144000"/>
  <p:defaultTextStyle>
    <a:defPPr>
      <a:defRPr lang="en-GB"/>
    </a:defPPr>
    <a:lvl1pPr algn="l" defTabSz="449263" rtl="0" eaLnBrk="0" fontAlgn="base" hangingPunct="0">
      <a:spcBef>
        <a:spcPct val="0"/>
      </a:spcBef>
      <a:spcAft>
        <a:spcPct val="0"/>
      </a:spcAft>
      <a:defRPr kern="1200">
        <a:solidFill>
          <a:schemeClr val="bg1"/>
        </a:solidFill>
        <a:latin typeface="Arial" panose="020B0604020202020204" pitchFamily="34" charset="0"/>
        <a:ea typeface="ＭＳ Ｐゴシック" panose="020B0600070205080204"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panose="020B0604020202020204" pitchFamily="34" charset="0"/>
        <a:ea typeface="ＭＳ Ｐゴシック" panose="020B0600070205080204"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panose="020B0604020202020204" pitchFamily="34" charset="0"/>
        <a:ea typeface="ＭＳ Ｐゴシック" panose="020B0600070205080204"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panose="020B0604020202020204" pitchFamily="34" charset="0"/>
        <a:ea typeface="ＭＳ Ｐゴシック" panose="020B0600070205080204"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bg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bg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bg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bg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3049" userDrawn="1">
          <p15:clr>
            <a:srgbClr val="A4A3A4"/>
          </p15:clr>
        </p15:guide>
        <p15:guide id="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ulio Marchesini" initials="GM" lastIdx="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BB3B3"/>
    <a:srgbClr val="281C94"/>
    <a:srgbClr val="161667"/>
    <a:srgbClr val="20A918"/>
    <a:srgbClr val="E3FFFF"/>
    <a:srgbClr val="8BECB3"/>
    <a:srgbClr val="E6E6DC"/>
    <a:srgbClr val="E6E6F5"/>
    <a:srgbClr val="EBE6FF"/>
    <a:srgbClr val="E6E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394"/>
    <p:restoredTop sz="86376"/>
  </p:normalViewPr>
  <p:slideViewPr>
    <p:cSldViewPr snapToGrid="0">
      <p:cViewPr varScale="1">
        <p:scale>
          <a:sx n="127" d="100"/>
          <a:sy n="127" d="100"/>
        </p:scale>
        <p:origin x="200" y="768"/>
      </p:cViewPr>
      <p:guideLst>
        <p:guide orient="horz" pos="3049"/>
        <p:guide/>
      </p:guideLst>
    </p:cSldViewPr>
  </p:slideViewPr>
  <p:outlineViewPr>
    <p:cViewPr varScale="1">
      <p:scale>
        <a:sx n="170" d="200"/>
        <a:sy n="170" d="200"/>
      </p:scale>
      <p:origin x="0" y="0"/>
    </p:cViewPr>
  </p:outlineViewPr>
  <p:notesTextViewPr>
    <p:cViewPr>
      <p:scale>
        <a:sx n="1" d="1"/>
        <a:sy n="1" d="1"/>
      </p:scale>
      <p:origin x="0" y="0"/>
    </p:cViewPr>
  </p:notesTextViewPr>
  <p:sorterViewPr>
    <p:cViewPr>
      <p:scale>
        <a:sx n="1" d="1"/>
        <a:sy n="1" d="1"/>
      </p:scale>
      <p:origin x="0" y="0"/>
    </p:cViewPr>
  </p:sorterViewPr>
  <p:notesViewPr>
    <p:cSldViewPr snapToGrid="0">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AutoShape 1">
            <a:extLst>
              <a:ext uri="{FF2B5EF4-FFF2-40B4-BE49-F238E27FC236}">
                <a16:creationId xmlns:a16="http://schemas.microsoft.com/office/drawing/2014/main" id="{0D4143D6-1CBE-674C-9396-8361001968D7}"/>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buClr>
                <a:srgbClr val="000000"/>
              </a:buClr>
              <a:buSzPct val="100000"/>
              <a:buFont typeface="Times New Roman" panose="02020603050405020304" pitchFamily="18" charset="0"/>
              <a:buNone/>
            </a:pPr>
            <a:endParaRPr lang="it-IT" altLang="it-IT"/>
          </a:p>
        </p:txBody>
      </p:sp>
      <p:sp>
        <p:nvSpPr>
          <p:cNvPr id="124931" name="Text Box 2">
            <a:extLst>
              <a:ext uri="{FF2B5EF4-FFF2-40B4-BE49-F238E27FC236}">
                <a16:creationId xmlns:a16="http://schemas.microsoft.com/office/drawing/2014/main" id="{AE547F9F-2DD0-F246-90C6-E934EB311B49}"/>
              </a:ext>
            </a:extLst>
          </p:cNvPr>
          <p:cNvSpPr txBox="1">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buClr>
                <a:srgbClr val="000000"/>
              </a:buClr>
              <a:buSzPct val="100000"/>
              <a:buFont typeface="Times New Roman" panose="02020603050405020304" pitchFamily="18" charset="0"/>
              <a:buNone/>
            </a:pPr>
            <a:endParaRPr lang="it-IT" altLang="it-IT"/>
          </a:p>
        </p:txBody>
      </p:sp>
      <p:sp>
        <p:nvSpPr>
          <p:cNvPr id="124932" name="Text Box 3">
            <a:extLst>
              <a:ext uri="{FF2B5EF4-FFF2-40B4-BE49-F238E27FC236}">
                <a16:creationId xmlns:a16="http://schemas.microsoft.com/office/drawing/2014/main" id="{3056D1D7-85EE-B147-9026-42B615A8012A}"/>
              </a:ext>
            </a:extLst>
          </p:cNvPr>
          <p:cNvSpPr txBox="1">
            <a:spLocks noChangeArrowheads="1"/>
          </p:cNvSpPr>
          <p:nvPr/>
        </p:nvSpPr>
        <p:spPr bwMode="auto">
          <a:xfrm>
            <a:off x="3884613"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buClr>
                <a:srgbClr val="000000"/>
              </a:buClr>
              <a:buSzPct val="100000"/>
              <a:buFont typeface="Times New Roman" panose="02020603050405020304" pitchFamily="18" charset="0"/>
              <a:buNone/>
            </a:pPr>
            <a:endParaRPr lang="it-IT" altLang="it-IT"/>
          </a:p>
        </p:txBody>
      </p:sp>
      <p:sp>
        <p:nvSpPr>
          <p:cNvPr id="124933" name="Rectangle 4">
            <a:extLst>
              <a:ext uri="{FF2B5EF4-FFF2-40B4-BE49-F238E27FC236}">
                <a16:creationId xmlns:a16="http://schemas.microsoft.com/office/drawing/2014/main" id="{6CE57B8C-F68C-F548-84F2-B9BC41041D34}"/>
              </a:ext>
            </a:extLst>
          </p:cNvPr>
          <p:cNvSpPr>
            <a:spLocks noGrp="1" noRot="1" noChangeAspect="1" noChangeArrowheads="1"/>
          </p:cNvSpPr>
          <p:nvPr>
            <p:ph type="sldImg"/>
          </p:nvPr>
        </p:nvSpPr>
        <p:spPr bwMode="auto">
          <a:xfrm>
            <a:off x="382588" y="685800"/>
            <a:ext cx="6091237" cy="3427413"/>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3" name="Rectangle 5">
            <a:extLst>
              <a:ext uri="{FF2B5EF4-FFF2-40B4-BE49-F238E27FC236}">
                <a16:creationId xmlns:a16="http://schemas.microsoft.com/office/drawing/2014/main" id="{2FF0E7B5-C1AE-0846-A94A-C4595AE5D420}"/>
              </a:ext>
            </a:extLst>
          </p:cNvPr>
          <p:cNvSpPr>
            <a:spLocks noGrp="1" noChangeArrowheads="1"/>
          </p:cNvSpPr>
          <p:nvPr>
            <p:ph type="body"/>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it-IT" altLang="it-IT" noProof="0"/>
          </a:p>
        </p:txBody>
      </p:sp>
      <p:sp>
        <p:nvSpPr>
          <p:cNvPr id="124935" name="Text Box 6">
            <a:extLst>
              <a:ext uri="{FF2B5EF4-FFF2-40B4-BE49-F238E27FC236}">
                <a16:creationId xmlns:a16="http://schemas.microsoft.com/office/drawing/2014/main" id="{693A57DF-2C35-6840-96A7-71050109CDE3}"/>
              </a:ext>
            </a:extLst>
          </p:cNvPr>
          <p:cNvSpPr txBox="1">
            <a:spLocks noChangeArrowheads="1"/>
          </p:cNvSpPr>
          <p:nvPr/>
        </p:nvSpPr>
        <p:spPr bwMode="auto">
          <a:xfrm>
            <a:off x="0"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buClr>
                <a:srgbClr val="000000"/>
              </a:buClr>
              <a:buSzPct val="100000"/>
              <a:buFont typeface="Times New Roman" panose="02020603050405020304" pitchFamily="18" charset="0"/>
              <a:buNone/>
            </a:pPr>
            <a:endParaRPr lang="it-IT" altLang="it-IT"/>
          </a:p>
        </p:txBody>
      </p:sp>
      <p:sp>
        <p:nvSpPr>
          <p:cNvPr id="12295" name="Rectangle 7">
            <a:extLst>
              <a:ext uri="{FF2B5EF4-FFF2-40B4-BE49-F238E27FC236}">
                <a16:creationId xmlns:a16="http://schemas.microsoft.com/office/drawing/2014/main" id="{CD707B1F-438A-6842-BCED-7F84E52A9397}"/>
              </a:ext>
            </a:extLst>
          </p:cNvPr>
          <p:cNvSpPr>
            <a:spLocks noGrp="1" noChangeArrowheads="1"/>
          </p:cNvSpPr>
          <p:nvPr>
            <p:ph type="sldNum"/>
          </p:nvPr>
        </p:nvSpPr>
        <p:spPr bwMode="auto">
          <a:xfrm>
            <a:off x="3884613" y="8685213"/>
            <a:ext cx="29702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eaLnBrk="1" hangingPunct="1">
              <a:buClr>
                <a:srgbClr val="000000"/>
              </a:buClr>
              <a:buSzPct val="45000"/>
              <a:buFont typeface="StarSymbol" charset="0"/>
              <a:buNone/>
              <a:tabLst>
                <a:tab pos="723900" algn="l"/>
                <a:tab pos="1447800" algn="l"/>
                <a:tab pos="2171700" algn="l"/>
                <a:tab pos="2895600" algn="l"/>
              </a:tabLst>
              <a:defRPr sz="1200" smtClean="0">
                <a:solidFill>
                  <a:srgbClr val="000000"/>
                </a:solidFill>
                <a:latin typeface="Times New Roman" panose="02020603050405020304" pitchFamily="18" charset="0"/>
              </a:defRPr>
            </a:lvl1pPr>
          </a:lstStyle>
          <a:p>
            <a:pPr>
              <a:defRPr/>
            </a:pPr>
            <a:fld id="{B954BF58-96F1-BB43-B45C-113B40F37A6C}"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ＭＳ Ｐゴシック" charset="0"/>
        <a:cs typeface="ＭＳ Ｐゴシック" charset="0"/>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ＭＳ Ｐゴシック" charset="0"/>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ＭＳ Ｐゴシック" charset="0"/>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ＭＳ Ｐゴシック" charset="0"/>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3128493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egnaposto immagine diapositiva 1">
            <a:extLst>
              <a:ext uri="{FF2B5EF4-FFF2-40B4-BE49-F238E27FC236}">
                <a16:creationId xmlns:a16="http://schemas.microsoft.com/office/drawing/2014/main" id="{D15CBFA4-6B38-4012-8F48-09599A7327B9}"/>
              </a:ext>
            </a:extLst>
          </p:cNvPr>
          <p:cNvSpPr>
            <a:spLocks noGrp="1" noRot="1" noChangeAspect="1" noTextEdit="1"/>
          </p:cNvSpPr>
          <p:nvPr>
            <p:ph type="sldImg"/>
          </p:nvPr>
        </p:nvSpPr>
        <p:spPr>
          <a:ln/>
        </p:spPr>
      </p:sp>
      <p:sp>
        <p:nvSpPr>
          <p:cNvPr id="37891" name="Segnaposto note 2">
            <a:extLst>
              <a:ext uri="{FF2B5EF4-FFF2-40B4-BE49-F238E27FC236}">
                <a16:creationId xmlns:a16="http://schemas.microsoft.com/office/drawing/2014/main" id="{598BC745-E32E-4722-B365-DBF77FF925C0}"/>
              </a:ext>
            </a:extLst>
          </p:cNvPr>
          <p:cNvSpPr txBox="1">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37892" name="Segnaposto numero diapositiva 3">
            <a:extLst>
              <a:ext uri="{FF2B5EF4-FFF2-40B4-BE49-F238E27FC236}">
                <a16:creationId xmlns:a16="http://schemas.microsoft.com/office/drawing/2014/main" id="{AF5DC877-D2B0-419A-B807-00ADB84A1689}"/>
              </a:ext>
            </a:extLst>
          </p:cNvPr>
          <p:cNvSpPr>
            <a:spLocks noGrp="1"/>
          </p:cNvSpPr>
          <p:nvPr>
            <p:ph type="sldNum" sz="quarter" idx="4294967295"/>
          </p:nvPr>
        </p:nvSpPr>
        <p:spPr bwMode="auto">
          <a:xfrm>
            <a:off x="4402138" y="9553575"/>
            <a:ext cx="3368675" cy="5032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730E0BE5-5A1A-4335-AC68-AEE3BD58B564}" type="slidenum">
              <a:rPr kumimoji="0" lang="it-IT" altLang="it-IT" sz="20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7</a:t>
            </a:fld>
            <a:endParaRPr kumimoji="0" lang="it-IT" altLang="it-IT"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35474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Rot="1" noChangeAspect="1" noChangeArrowheads="1" noTextEdit="1"/>
          </p:cNvSpPr>
          <p:nvPr>
            <p:ph type="sldImg"/>
          </p:nvPr>
        </p:nvSpPr>
        <p:spPr>
          <a:ln/>
        </p:spPr>
      </p:sp>
      <p:sp>
        <p:nvSpPr>
          <p:cNvPr id="130050" name="Rectangle 3"/>
          <p:cNvSpPr>
            <a:spLocks noGrp="1" noChangeArrowheads="1"/>
          </p:cNvSpPr>
          <p:nvPr>
            <p:ph type="body" idx="1"/>
          </p:nvPr>
        </p:nvSpPr>
        <p:spPr>
          <a:noFill/>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ndParaRPr>
          </a:p>
        </p:txBody>
      </p:sp>
    </p:spTree>
    <p:extLst>
      <p:ext uri="{BB962C8B-B14F-4D97-AF65-F5344CB8AC3E}">
        <p14:creationId xmlns:p14="http://schemas.microsoft.com/office/powerpoint/2010/main" val="3012870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egnaposto immagine diapositiva 1">
            <a:extLst>
              <a:ext uri="{FF2B5EF4-FFF2-40B4-BE49-F238E27FC236}">
                <a16:creationId xmlns:a16="http://schemas.microsoft.com/office/drawing/2014/main" id="{D15CBFA4-6B38-4012-8F48-09599A7327B9}"/>
              </a:ext>
            </a:extLst>
          </p:cNvPr>
          <p:cNvSpPr>
            <a:spLocks noGrp="1" noRot="1" noChangeAspect="1" noTextEdit="1"/>
          </p:cNvSpPr>
          <p:nvPr>
            <p:ph type="sldImg"/>
          </p:nvPr>
        </p:nvSpPr>
        <p:spPr>
          <a:ln/>
        </p:spPr>
      </p:sp>
      <p:sp>
        <p:nvSpPr>
          <p:cNvPr id="37891" name="Segnaposto note 2">
            <a:extLst>
              <a:ext uri="{FF2B5EF4-FFF2-40B4-BE49-F238E27FC236}">
                <a16:creationId xmlns:a16="http://schemas.microsoft.com/office/drawing/2014/main" id="{598BC745-E32E-4722-B365-DBF77FF925C0}"/>
              </a:ext>
            </a:extLst>
          </p:cNvPr>
          <p:cNvSpPr txBox="1">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37892" name="Segnaposto numero diapositiva 3">
            <a:extLst>
              <a:ext uri="{FF2B5EF4-FFF2-40B4-BE49-F238E27FC236}">
                <a16:creationId xmlns:a16="http://schemas.microsoft.com/office/drawing/2014/main" id="{AF5DC877-D2B0-419A-B807-00ADB84A1689}"/>
              </a:ext>
            </a:extLst>
          </p:cNvPr>
          <p:cNvSpPr>
            <a:spLocks noGrp="1"/>
          </p:cNvSpPr>
          <p:nvPr>
            <p:ph type="sldNum" sz="quarter" idx="4294967295"/>
          </p:nvPr>
        </p:nvSpPr>
        <p:spPr bwMode="auto">
          <a:xfrm>
            <a:off x="4402138" y="9553575"/>
            <a:ext cx="3368675" cy="5032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730E0BE5-5A1A-4335-AC68-AEE3BD58B564}" type="slidenum">
              <a:rPr kumimoji="0" lang="it-IT" altLang="it-IT" sz="20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11</a:t>
            </a:fld>
            <a:endParaRPr kumimoji="0" lang="it-IT" altLang="it-IT"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41985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egnaposto immagine diapositiva 1">
            <a:extLst>
              <a:ext uri="{FF2B5EF4-FFF2-40B4-BE49-F238E27FC236}">
                <a16:creationId xmlns:a16="http://schemas.microsoft.com/office/drawing/2014/main" id="{D15CBFA4-6B38-4012-8F48-09599A7327B9}"/>
              </a:ext>
            </a:extLst>
          </p:cNvPr>
          <p:cNvSpPr>
            <a:spLocks noGrp="1" noRot="1" noChangeAspect="1" noTextEdit="1"/>
          </p:cNvSpPr>
          <p:nvPr>
            <p:ph type="sldImg"/>
          </p:nvPr>
        </p:nvSpPr>
        <p:spPr>
          <a:ln/>
        </p:spPr>
      </p:sp>
      <p:sp>
        <p:nvSpPr>
          <p:cNvPr id="37891" name="Segnaposto note 2">
            <a:extLst>
              <a:ext uri="{FF2B5EF4-FFF2-40B4-BE49-F238E27FC236}">
                <a16:creationId xmlns:a16="http://schemas.microsoft.com/office/drawing/2014/main" id="{598BC745-E32E-4722-B365-DBF77FF925C0}"/>
              </a:ext>
            </a:extLst>
          </p:cNvPr>
          <p:cNvSpPr txBox="1">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37892" name="Segnaposto numero diapositiva 3">
            <a:extLst>
              <a:ext uri="{FF2B5EF4-FFF2-40B4-BE49-F238E27FC236}">
                <a16:creationId xmlns:a16="http://schemas.microsoft.com/office/drawing/2014/main" id="{AF5DC877-D2B0-419A-B807-00ADB84A1689}"/>
              </a:ext>
            </a:extLst>
          </p:cNvPr>
          <p:cNvSpPr>
            <a:spLocks noGrp="1"/>
          </p:cNvSpPr>
          <p:nvPr>
            <p:ph type="sldNum" sz="quarter" idx="4294967295"/>
          </p:nvPr>
        </p:nvSpPr>
        <p:spPr bwMode="auto">
          <a:xfrm>
            <a:off x="4402138" y="9553575"/>
            <a:ext cx="3368675" cy="5032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730E0BE5-5A1A-4335-AC68-AEE3BD58B564}" type="slidenum">
              <a:rPr kumimoji="0" lang="it-IT" altLang="it-IT" sz="20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12</a:t>
            </a:fld>
            <a:endParaRPr kumimoji="0" lang="it-IT" altLang="it-IT"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25402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egnaposto immagine diapositiva 1">
            <a:extLst>
              <a:ext uri="{FF2B5EF4-FFF2-40B4-BE49-F238E27FC236}">
                <a16:creationId xmlns:a16="http://schemas.microsoft.com/office/drawing/2014/main" id="{D15CBFA4-6B38-4012-8F48-09599A7327B9}"/>
              </a:ext>
            </a:extLst>
          </p:cNvPr>
          <p:cNvSpPr>
            <a:spLocks noGrp="1" noRot="1" noChangeAspect="1" noTextEdit="1"/>
          </p:cNvSpPr>
          <p:nvPr>
            <p:ph type="sldImg"/>
          </p:nvPr>
        </p:nvSpPr>
        <p:spPr>
          <a:ln/>
        </p:spPr>
      </p:sp>
      <p:sp>
        <p:nvSpPr>
          <p:cNvPr id="37891" name="Segnaposto note 2">
            <a:extLst>
              <a:ext uri="{FF2B5EF4-FFF2-40B4-BE49-F238E27FC236}">
                <a16:creationId xmlns:a16="http://schemas.microsoft.com/office/drawing/2014/main" id="{598BC745-E32E-4722-B365-DBF77FF925C0}"/>
              </a:ext>
            </a:extLst>
          </p:cNvPr>
          <p:cNvSpPr txBox="1">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37892" name="Segnaposto numero diapositiva 3">
            <a:extLst>
              <a:ext uri="{FF2B5EF4-FFF2-40B4-BE49-F238E27FC236}">
                <a16:creationId xmlns:a16="http://schemas.microsoft.com/office/drawing/2014/main" id="{AF5DC877-D2B0-419A-B807-00ADB84A1689}"/>
              </a:ext>
            </a:extLst>
          </p:cNvPr>
          <p:cNvSpPr>
            <a:spLocks noGrp="1"/>
          </p:cNvSpPr>
          <p:nvPr>
            <p:ph type="sldNum" sz="quarter" idx="4294967295"/>
          </p:nvPr>
        </p:nvSpPr>
        <p:spPr bwMode="auto">
          <a:xfrm>
            <a:off x="4402138" y="9553575"/>
            <a:ext cx="3368675" cy="5032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730E0BE5-5A1A-4335-AC68-AEE3BD58B564}" type="slidenum">
              <a:rPr kumimoji="0" lang="it-IT" altLang="it-IT" sz="20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13</a:t>
            </a:fld>
            <a:endParaRPr kumimoji="0" lang="it-IT" altLang="it-IT"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07523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egnaposto immagine diapositiva 1">
            <a:extLst>
              <a:ext uri="{FF2B5EF4-FFF2-40B4-BE49-F238E27FC236}">
                <a16:creationId xmlns:a16="http://schemas.microsoft.com/office/drawing/2014/main" id="{D15CBFA4-6B38-4012-8F48-09599A7327B9}"/>
              </a:ext>
            </a:extLst>
          </p:cNvPr>
          <p:cNvSpPr>
            <a:spLocks noGrp="1" noRot="1" noChangeAspect="1" noTextEdit="1"/>
          </p:cNvSpPr>
          <p:nvPr>
            <p:ph type="sldImg"/>
          </p:nvPr>
        </p:nvSpPr>
        <p:spPr>
          <a:ln/>
        </p:spPr>
      </p:sp>
      <p:sp>
        <p:nvSpPr>
          <p:cNvPr id="37891" name="Segnaposto note 2">
            <a:extLst>
              <a:ext uri="{FF2B5EF4-FFF2-40B4-BE49-F238E27FC236}">
                <a16:creationId xmlns:a16="http://schemas.microsoft.com/office/drawing/2014/main" id="{598BC745-E32E-4722-B365-DBF77FF925C0}"/>
              </a:ext>
            </a:extLst>
          </p:cNvPr>
          <p:cNvSpPr txBox="1">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37892" name="Segnaposto numero diapositiva 3">
            <a:extLst>
              <a:ext uri="{FF2B5EF4-FFF2-40B4-BE49-F238E27FC236}">
                <a16:creationId xmlns:a16="http://schemas.microsoft.com/office/drawing/2014/main" id="{AF5DC877-D2B0-419A-B807-00ADB84A1689}"/>
              </a:ext>
            </a:extLst>
          </p:cNvPr>
          <p:cNvSpPr>
            <a:spLocks noGrp="1"/>
          </p:cNvSpPr>
          <p:nvPr>
            <p:ph type="sldNum" sz="quarter" idx="4294967295"/>
          </p:nvPr>
        </p:nvSpPr>
        <p:spPr bwMode="auto">
          <a:xfrm>
            <a:off x="4402138" y="9553575"/>
            <a:ext cx="3368675" cy="5032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730E0BE5-5A1A-4335-AC68-AEE3BD58B564}" type="slidenum">
              <a:rPr kumimoji="0" lang="it-IT" altLang="it-IT" sz="20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14</a:t>
            </a:fld>
            <a:endParaRPr kumimoji="0" lang="it-IT" altLang="it-IT"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0274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Rot="1" noChangeAspect="1" noChangeArrowheads="1" noTextEdit="1"/>
          </p:cNvSpPr>
          <p:nvPr>
            <p:ph type="sldImg"/>
          </p:nvPr>
        </p:nvSpPr>
        <p:spPr>
          <a:ln/>
        </p:spPr>
      </p:sp>
      <p:sp>
        <p:nvSpPr>
          <p:cNvPr id="130050" name="Rectangle 3"/>
          <p:cNvSpPr>
            <a:spLocks noGrp="1" noChangeArrowheads="1"/>
          </p:cNvSpPr>
          <p:nvPr>
            <p:ph type="body" idx="1"/>
          </p:nvPr>
        </p:nvSpPr>
        <p:spPr>
          <a:noFill/>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Tree>
    <p:extLst>
      <p:ext uri="{BB962C8B-B14F-4D97-AF65-F5344CB8AC3E}">
        <p14:creationId xmlns:p14="http://schemas.microsoft.com/office/powerpoint/2010/main" val="916397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egnaposto immagine diapositiva 1">
            <a:extLst>
              <a:ext uri="{FF2B5EF4-FFF2-40B4-BE49-F238E27FC236}">
                <a16:creationId xmlns:a16="http://schemas.microsoft.com/office/drawing/2014/main" id="{622FB123-5A98-4800-A3DD-206C539832F7}"/>
              </a:ext>
            </a:extLst>
          </p:cNvPr>
          <p:cNvSpPr>
            <a:spLocks noGrp="1" noRot="1" noChangeAspect="1" noTextEdit="1"/>
          </p:cNvSpPr>
          <p:nvPr>
            <p:ph type="sldImg"/>
          </p:nvPr>
        </p:nvSpPr>
        <p:spPr>
          <a:ln/>
        </p:spPr>
      </p:sp>
      <p:sp>
        <p:nvSpPr>
          <p:cNvPr id="39939" name="Segnaposto note 2">
            <a:extLst>
              <a:ext uri="{FF2B5EF4-FFF2-40B4-BE49-F238E27FC236}">
                <a16:creationId xmlns:a16="http://schemas.microsoft.com/office/drawing/2014/main" id="{B5FDBF7D-C629-4815-84DC-FB42434E6B4F}"/>
              </a:ext>
            </a:extLst>
          </p:cNvPr>
          <p:cNvSpPr txBox="1">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39940" name="Segnaposto numero diapositiva 3">
            <a:extLst>
              <a:ext uri="{FF2B5EF4-FFF2-40B4-BE49-F238E27FC236}">
                <a16:creationId xmlns:a16="http://schemas.microsoft.com/office/drawing/2014/main" id="{177B2402-D684-4553-9044-2258DF28EE60}"/>
              </a:ext>
            </a:extLst>
          </p:cNvPr>
          <p:cNvSpPr>
            <a:spLocks noGrp="1"/>
          </p:cNvSpPr>
          <p:nvPr>
            <p:ph type="sldNum" sz="quarter" idx="4294967295"/>
          </p:nvPr>
        </p:nvSpPr>
        <p:spPr bwMode="auto">
          <a:xfrm>
            <a:off x="4402138" y="9553575"/>
            <a:ext cx="3368675" cy="5032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A7125B10-7530-45C2-841E-858D029E1794}" type="slidenum">
              <a:rPr kumimoji="0" lang="it-IT" altLang="it-IT" sz="20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18</a:t>
            </a:fld>
            <a:endParaRPr kumimoji="0" lang="it-IT" altLang="it-IT"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841772"/>
            <a:ext cx="6858000" cy="1790700"/>
          </a:xfrm>
        </p:spPr>
        <p:txBody>
          <a:bodyPr anchor="b"/>
          <a:lstStyle>
            <a:lvl1pPr algn="ctr">
              <a:defRPr sz="4500"/>
            </a:lvl1pPr>
          </a:lstStyle>
          <a:p>
            <a:r>
              <a:rPr lang="it-IT"/>
              <a:t>Fare clic per modificare lo stile del titolo</a:t>
            </a:r>
          </a:p>
        </p:txBody>
      </p:sp>
      <p:sp>
        <p:nvSpPr>
          <p:cNvPr id="3" name="Sottotitolo 2"/>
          <p:cNvSpPr>
            <a:spLocks noGrp="1"/>
          </p:cNvSpPr>
          <p:nvPr>
            <p:ph type="subTitle" idx="1"/>
          </p:nvPr>
        </p:nvSpPr>
        <p:spPr>
          <a:xfrm>
            <a:off x="1143000" y="2701528"/>
            <a:ext cx="6858000" cy="1241822"/>
          </a:xfrm>
        </p:spPr>
        <p:txBody>
          <a:bodyPr/>
          <a:lstStyle>
            <a:lvl1pPr marL="0" indent="0" algn="ctr">
              <a:buNone/>
              <a:defRPr sz="1800"/>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it-IT"/>
              <a:t>Fare clic per modificare lo stile del sottotitolo dello schema</a:t>
            </a:r>
          </a:p>
        </p:txBody>
      </p:sp>
      <p:sp>
        <p:nvSpPr>
          <p:cNvPr id="4" name="Rectangle 3">
            <a:extLst>
              <a:ext uri="{FF2B5EF4-FFF2-40B4-BE49-F238E27FC236}">
                <a16:creationId xmlns:a16="http://schemas.microsoft.com/office/drawing/2014/main" id="{2B70A374-F7BE-8D41-AABD-301B5DFFB041}"/>
              </a:ext>
            </a:extLst>
          </p:cNvPr>
          <p:cNvSpPr>
            <a:spLocks noGrp="1" noChangeArrowheads="1"/>
          </p:cNvSpPr>
          <p:nvPr>
            <p:ph type="dt" idx="10"/>
          </p:nvPr>
        </p:nvSpPr>
        <p:spPr>
          <a:ln/>
        </p:spPr>
        <p:txBody>
          <a:bodyPr/>
          <a:lstStyle>
            <a:lvl1pPr>
              <a:defRPr/>
            </a:lvl1pPr>
          </a:lstStyle>
          <a:p>
            <a:pPr>
              <a:defRPr/>
            </a:pPr>
            <a:endParaRPr lang="it-IT" altLang="it-IT"/>
          </a:p>
        </p:txBody>
      </p:sp>
      <p:sp>
        <p:nvSpPr>
          <p:cNvPr id="5" name="Rectangle 5">
            <a:extLst>
              <a:ext uri="{FF2B5EF4-FFF2-40B4-BE49-F238E27FC236}">
                <a16:creationId xmlns:a16="http://schemas.microsoft.com/office/drawing/2014/main" id="{4A32A0CC-4614-A74E-8916-E9AE38B20789}"/>
              </a:ext>
            </a:extLst>
          </p:cNvPr>
          <p:cNvSpPr>
            <a:spLocks noGrp="1" noChangeArrowheads="1"/>
          </p:cNvSpPr>
          <p:nvPr>
            <p:ph type="sldNum" idx="11"/>
          </p:nvPr>
        </p:nvSpPr>
        <p:spPr>
          <a:ln/>
        </p:spPr>
        <p:txBody>
          <a:bodyPr/>
          <a:lstStyle>
            <a:lvl1pPr>
              <a:defRPr/>
            </a:lvl1pPr>
          </a:lstStyle>
          <a:p>
            <a:pPr>
              <a:defRPr/>
            </a:pPr>
            <a:fld id="{12059C0D-1712-BF48-B56D-F44725F43271}" type="slidenum">
              <a:rPr lang="it-IT" altLang="it-IT"/>
              <a:pPr>
                <a:defRPr/>
              </a:pPr>
              <a:t>‹N›</a:t>
            </a:fld>
            <a:endParaRPr lang="it-IT" altLang="it-IT"/>
          </a:p>
        </p:txBody>
      </p:sp>
    </p:spTree>
    <p:extLst>
      <p:ext uri="{BB962C8B-B14F-4D97-AF65-F5344CB8AC3E}">
        <p14:creationId xmlns:p14="http://schemas.microsoft.com/office/powerpoint/2010/main" val="33117004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3">
            <a:extLst>
              <a:ext uri="{FF2B5EF4-FFF2-40B4-BE49-F238E27FC236}">
                <a16:creationId xmlns:a16="http://schemas.microsoft.com/office/drawing/2014/main" id="{94AC5265-4DC6-DE49-B8A2-AF75B257E968}"/>
              </a:ext>
            </a:extLst>
          </p:cNvPr>
          <p:cNvSpPr>
            <a:spLocks noGrp="1" noChangeArrowheads="1"/>
          </p:cNvSpPr>
          <p:nvPr>
            <p:ph type="dt" idx="10"/>
          </p:nvPr>
        </p:nvSpPr>
        <p:spPr>
          <a:ln/>
        </p:spPr>
        <p:txBody>
          <a:bodyPr/>
          <a:lstStyle>
            <a:lvl1pPr>
              <a:defRPr/>
            </a:lvl1pPr>
          </a:lstStyle>
          <a:p>
            <a:pPr>
              <a:defRPr/>
            </a:pPr>
            <a:endParaRPr lang="it-IT" altLang="it-IT"/>
          </a:p>
        </p:txBody>
      </p:sp>
      <p:sp>
        <p:nvSpPr>
          <p:cNvPr id="5" name="Rectangle 5">
            <a:extLst>
              <a:ext uri="{FF2B5EF4-FFF2-40B4-BE49-F238E27FC236}">
                <a16:creationId xmlns:a16="http://schemas.microsoft.com/office/drawing/2014/main" id="{A95B96B5-F575-784E-8C46-4630876362DE}"/>
              </a:ext>
            </a:extLst>
          </p:cNvPr>
          <p:cNvSpPr>
            <a:spLocks noGrp="1" noChangeArrowheads="1"/>
          </p:cNvSpPr>
          <p:nvPr>
            <p:ph type="sldNum" idx="11"/>
          </p:nvPr>
        </p:nvSpPr>
        <p:spPr>
          <a:ln/>
        </p:spPr>
        <p:txBody>
          <a:bodyPr/>
          <a:lstStyle>
            <a:lvl1pPr>
              <a:defRPr/>
            </a:lvl1pPr>
          </a:lstStyle>
          <a:p>
            <a:pPr>
              <a:defRPr/>
            </a:pPr>
            <a:fld id="{B669682A-1303-B14D-A943-D47E9A1DE94B}" type="slidenum">
              <a:rPr lang="it-IT" altLang="it-IT"/>
              <a:pPr>
                <a:defRPr/>
              </a:pPr>
              <a:t>‹N›</a:t>
            </a:fld>
            <a:endParaRPr lang="it-IT" altLang="it-IT"/>
          </a:p>
        </p:txBody>
      </p:sp>
    </p:spTree>
    <p:extLst>
      <p:ext uri="{BB962C8B-B14F-4D97-AF65-F5344CB8AC3E}">
        <p14:creationId xmlns:p14="http://schemas.microsoft.com/office/powerpoint/2010/main" val="185695588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8" y="96442"/>
            <a:ext cx="2055813" cy="455414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96442"/>
            <a:ext cx="6019800" cy="4554140"/>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3">
            <a:extLst>
              <a:ext uri="{FF2B5EF4-FFF2-40B4-BE49-F238E27FC236}">
                <a16:creationId xmlns:a16="http://schemas.microsoft.com/office/drawing/2014/main" id="{F5A2B7AD-161E-2F4D-A2CF-AF3BF8FA06D9}"/>
              </a:ext>
            </a:extLst>
          </p:cNvPr>
          <p:cNvSpPr>
            <a:spLocks noGrp="1" noChangeArrowheads="1"/>
          </p:cNvSpPr>
          <p:nvPr>
            <p:ph type="dt" idx="10"/>
          </p:nvPr>
        </p:nvSpPr>
        <p:spPr>
          <a:ln/>
        </p:spPr>
        <p:txBody>
          <a:bodyPr/>
          <a:lstStyle>
            <a:lvl1pPr>
              <a:defRPr/>
            </a:lvl1pPr>
          </a:lstStyle>
          <a:p>
            <a:pPr>
              <a:defRPr/>
            </a:pPr>
            <a:endParaRPr lang="it-IT" altLang="it-IT"/>
          </a:p>
        </p:txBody>
      </p:sp>
      <p:sp>
        <p:nvSpPr>
          <p:cNvPr id="5" name="Rectangle 5">
            <a:extLst>
              <a:ext uri="{FF2B5EF4-FFF2-40B4-BE49-F238E27FC236}">
                <a16:creationId xmlns:a16="http://schemas.microsoft.com/office/drawing/2014/main" id="{2D70C8C4-6473-574A-A37F-2C9F0E0B9CE2}"/>
              </a:ext>
            </a:extLst>
          </p:cNvPr>
          <p:cNvSpPr>
            <a:spLocks noGrp="1" noChangeArrowheads="1"/>
          </p:cNvSpPr>
          <p:nvPr>
            <p:ph type="sldNum" idx="11"/>
          </p:nvPr>
        </p:nvSpPr>
        <p:spPr>
          <a:ln/>
        </p:spPr>
        <p:txBody>
          <a:bodyPr/>
          <a:lstStyle>
            <a:lvl1pPr>
              <a:defRPr/>
            </a:lvl1pPr>
          </a:lstStyle>
          <a:p>
            <a:pPr>
              <a:defRPr/>
            </a:pPr>
            <a:fld id="{457CFCE9-C035-A043-B858-6DE46243DFE6}" type="slidenum">
              <a:rPr lang="it-IT" altLang="it-IT"/>
              <a:pPr>
                <a:defRPr/>
              </a:pPr>
              <a:t>‹N›</a:t>
            </a:fld>
            <a:endParaRPr lang="it-IT" altLang="it-IT"/>
          </a:p>
        </p:txBody>
      </p:sp>
    </p:spTree>
    <p:extLst>
      <p:ext uri="{BB962C8B-B14F-4D97-AF65-F5344CB8AC3E}">
        <p14:creationId xmlns:p14="http://schemas.microsoft.com/office/powerpoint/2010/main" val="145254689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3">
            <a:extLst>
              <a:ext uri="{FF2B5EF4-FFF2-40B4-BE49-F238E27FC236}">
                <a16:creationId xmlns:a16="http://schemas.microsoft.com/office/drawing/2014/main" id="{1457568D-3F50-9C4E-870D-9074EFBFFD24}"/>
              </a:ext>
            </a:extLst>
          </p:cNvPr>
          <p:cNvSpPr>
            <a:spLocks noGrp="1" noChangeArrowheads="1"/>
          </p:cNvSpPr>
          <p:nvPr>
            <p:ph type="dt" idx="10"/>
          </p:nvPr>
        </p:nvSpPr>
        <p:spPr>
          <a:ln/>
        </p:spPr>
        <p:txBody>
          <a:bodyPr/>
          <a:lstStyle>
            <a:lvl1pPr>
              <a:defRPr/>
            </a:lvl1pPr>
          </a:lstStyle>
          <a:p>
            <a:pPr>
              <a:defRPr/>
            </a:pPr>
            <a:endParaRPr lang="it-IT" altLang="it-IT"/>
          </a:p>
        </p:txBody>
      </p:sp>
      <p:sp>
        <p:nvSpPr>
          <p:cNvPr id="5" name="Rectangle 5">
            <a:extLst>
              <a:ext uri="{FF2B5EF4-FFF2-40B4-BE49-F238E27FC236}">
                <a16:creationId xmlns:a16="http://schemas.microsoft.com/office/drawing/2014/main" id="{3978C67C-9202-AA4D-AA7D-B38DE351798B}"/>
              </a:ext>
            </a:extLst>
          </p:cNvPr>
          <p:cNvSpPr>
            <a:spLocks noGrp="1" noChangeArrowheads="1"/>
          </p:cNvSpPr>
          <p:nvPr>
            <p:ph type="sldNum" idx="11"/>
          </p:nvPr>
        </p:nvSpPr>
        <p:spPr>
          <a:ln/>
        </p:spPr>
        <p:txBody>
          <a:bodyPr/>
          <a:lstStyle>
            <a:lvl1pPr>
              <a:defRPr/>
            </a:lvl1pPr>
          </a:lstStyle>
          <a:p>
            <a:pPr>
              <a:defRPr/>
            </a:pPr>
            <a:fld id="{64086246-615D-2A4C-B4B6-1E0BF988D0DB}" type="slidenum">
              <a:rPr lang="it-IT" altLang="it-IT"/>
              <a:pPr>
                <a:defRPr/>
              </a:pPr>
              <a:t>‹N›</a:t>
            </a:fld>
            <a:endParaRPr lang="it-IT" altLang="it-IT"/>
          </a:p>
        </p:txBody>
      </p:sp>
    </p:spTree>
    <p:extLst>
      <p:ext uri="{BB962C8B-B14F-4D97-AF65-F5344CB8AC3E}">
        <p14:creationId xmlns:p14="http://schemas.microsoft.com/office/powerpoint/2010/main" val="27627214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282309"/>
            <a:ext cx="7886700" cy="2139553"/>
          </a:xfrm>
        </p:spPr>
        <p:txBody>
          <a:bodyPr anchor="b"/>
          <a:lstStyle>
            <a:lvl1pPr>
              <a:defRPr sz="4500"/>
            </a:lvl1pPr>
          </a:lstStyle>
          <a:p>
            <a:r>
              <a:rPr lang="it-IT"/>
              <a:t>Fare clic per modificare lo stile del titolo</a:t>
            </a:r>
          </a:p>
        </p:txBody>
      </p:sp>
      <p:sp>
        <p:nvSpPr>
          <p:cNvPr id="3" name="Segnaposto testo 2"/>
          <p:cNvSpPr>
            <a:spLocks noGrp="1"/>
          </p:cNvSpPr>
          <p:nvPr>
            <p:ph type="body" idx="1"/>
          </p:nvPr>
        </p:nvSpPr>
        <p:spPr>
          <a:xfrm>
            <a:off x="623888" y="3442099"/>
            <a:ext cx="7886700" cy="1125140"/>
          </a:xfrm>
        </p:spPr>
        <p:txBody>
          <a:bodyPr/>
          <a:lstStyle>
            <a:lvl1pPr marL="0" indent="0">
              <a:buNone/>
              <a:defRPr sz="1800"/>
            </a:lvl1pPr>
            <a:lvl2pPr marL="342884" indent="0">
              <a:buNone/>
              <a:defRPr sz="1500"/>
            </a:lvl2pPr>
            <a:lvl3pPr marL="685766" indent="0">
              <a:buNone/>
              <a:defRPr sz="1350"/>
            </a:lvl3pPr>
            <a:lvl4pPr marL="1028649" indent="0">
              <a:buNone/>
              <a:defRPr sz="1200"/>
            </a:lvl4pPr>
            <a:lvl5pPr marL="1371532" indent="0">
              <a:buNone/>
              <a:defRPr sz="1200"/>
            </a:lvl5pPr>
            <a:lvl6pPr marL="1714415" indent="0">
              <a:buNone/>
              <a:defRPr sz="1200"/>
            </a:lvl6pPr>
            <a:lvl7pPr marL="2057297" indent="0">
              <a:buNone/>
              <a:defRPr sz="1200"/>
            </a:lvl7pPr>
            <a:lvl8pPr marL="2400180" indent="0">
              <a:buNone/>
              <a:defRPr sz="1200"/>
            </a:lvl8pPr>
            <a:lvl9pPr marL="2743064" indent="0">
              <a:buNone/>
              <a:defRPr sz="1200"/>
            </a:lvl9pPr>
          </a:lstStyle>
          <a:p>
            <a:pPr lvl="0"/>
            <a:r>
              <a:rPr lang="it-IT"/>
              <a:t>Modifica gli stili del testo dello schema</a:t>
            </a:r>
          </a:p>
        </p:txBody>
      </p:sp>
      <p:sp>
        <p:nvSpPr>
          <p:cNvPr id="4" name="Rectangle 3">
            <a:extLst>
              <a:ext uri="{FF2B5EF4-FFF2-40B4-BE49-F238E27FC236}">
                <a16:creationId xmlns:a16="http://schemas.microsoft.com/office/drawing/2014/main" id="{DC2F6991-FD38-704E-96E5-1EC9454C3144}"/>
              </a:ext>
            </a:extLst>
          </p:cNvPr>
          <p:cNvSpPr>
            <a:spLocks noGrp="1" noChangeArrowheads="1"/>
          </p:cNvSpPr>
          <p:nvPr>
            <p:ph type="dt" idx="10"/>
          </p:nvPr>
        </p:nvSpPr>
        <p:spPr>
          <a:ln/>
        </p:spPr>
        <p:txBody>
          <a:bodyPr/>
          <a:lstStyle>
            <a:lvl1pPr>
              <a:defRPr/>
            </a:lvl1pPr>
          </a:lstStyle>
          <a:p>
            <a:pPr>
              <a:defRPr/>
            </a:pPr>
            <a:endParaRPr lang="it-IT" altLang="it-IT"/>
          </a:p>
        </p:txBody>
      </p:sp>
      <p:sp>
        <p:nvSpPr>
          <p:cNvPr id="5" name="Rectangle 5">
            <a:extLst>
              <a:ext uri="{FF2B5EF4-FFF2-40B4-BE49-F238E27FC236}">
                <a16:creationId xmlns:a16="http://schemas.microsoft.com/office/drawing/2014/main" id="{BA1DFF5F-5C10-1442-A08C-37AA50FACDF1}"/>
              </a:ext>
            </a:extLst>
          </p:cNvPr>
          <p:cNvSpPr>
            <a:spLocks noGrp="1" noChangeArrowheads="1"/>
          </p:cNvSpPr>
          <p:nvPr>
            <p:ph type="sldNum" idx="11"/>
          </p:nvPr>
        </p:nvSpPr>
        <p:spPr>
          <a:ln/>
        </p:spPr>
        <p:txBody>
          <a:bodyPr/>
          <a:lstStyle>
            <a:lvl1pPr>
              <a:defRPr/>
            </a:lvl1pPr>
          </a:lstStyle>
          <a:p>
            <a:pPr>
              <a:defRPr/>
            </a:pPr>
            <a:fld id="{45DB4CAA-D656-F842-824C-3FDD311F9020}" type="slidenum">
              <a:rPr lang="it-IT" altLang="it-IT"/>
              <a:pPr>
                <a:defRPr/>
              </a:pPr>
              <a:t>‹N›</a:t>
            </a:fld>
            <a:endParaRPr lang="it-IT" altLang="it-IT"/>
          </a:p>
        </p:txBody>
      </p:sp>
    </p:spTree>
    <p:extLst>
      <p:ext uri="{BB962C8B-B14F-4D97-AF65-F5344CB8AC3E}">
        <p14:creationId xmlns:p14="http://schemas.microsoft.com/office/powerpoint/2010/main" val="142027894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11" y="1200156"/>
            <a:ext cx="4037013" cy="3450431"/>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6613" y="1200156"/>
            <a:ext cx="4038600" cy="3450431"/>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3">
            <a:extLst>
              <a:ext uri="{FF2B5EF4-FFF2-40B4-BE49-F238E27FC236}">
                <a16:creationId xmlns:a16="http://schemas.microsoft.com/office/drawing/2014/main" id="{DB4E1ADD-42A4-764F-A018-C2E075D424DB}"/>
              </a:ext>
            </a:extLst>
          </p:cNvPr>
          <p:cNvSpPr>
            <a:spLocks noGrp="1" noChangeArrowheads="1"/>
          </p:cNvSpPr>
          <p:nvPr>
            <p:ph type="dt" idx="10"/>
          </p:nvPr>
        </p:nvSpPr>
        <p:spPr>
          <a:ln/>
        </p:spPr>
        <p:txBody>
          <a:bodyPr/>
          <a:lstStyle>
            <a:lvl1pPr>
              <a:defRPr/>
            </a:lvl1pPr>
          </a:lstStyle>
          <a:p>
            <a:pPr>
              <a:defRPr/>
            </a:pPr>
            <a:endParaRPr lang="it-IT" altLang="it-IT"/>
          </a:p>
        </p:txBody>
      </p:sp>
      <p:sp>
        <p:nvSpPr>
          <p:cNvPr id="6" name="Rectangle 5">
            <a:extLst>
              <a:ext uri="{FF2B5EF4-FFF2-40B4-BE49-F238E27FC236}">
                <a16:creationId xmlns:a16="http://schemas.microsoft.com/office/drawing/2014/main" id="{DE87C674-EBD4-9245-A627-6BF175C8E427}"/>
              </a:ext>
            </a:extLst>
          </p:cNvPr>
          <p:cNvSpPr>
            <a:spLocks noGrp="1" noChangeArrowheads="1"/>
          </p:cNvSpPr>
          <p:nvPr>
            <p:ph type="sldNum" idx="11"/>
          </p:nvPr>
        </p:nvSpPr>
        <p:spPr>
          <a:ln/>
        </p:spPr>
        <p:txBody>
          <a:bodyPr/>
          <a:lstStyle>
            <a:lvl1pPr>
              <a:defRPr/>
            </a:lvl1pPr>
          </a:lstStyle>
          <a:p>
            <a:pPr>
              <a:defRPr/>
            </a:pPr>
            <a:fld id="{B51ECDB9-E62D-F840-9AD1-9CF087E5500E}" type="slidenum">
              <a:rPr lang="it-IT" altLang="it-IT"/>
              <a:pPr>
                <a:defRPr/>
              </a:pPr>
              <a:t>‹N›</a:t>
            </a:fld>
            <a:endParaRPr lang="it-IT" altLang="it-IT"/>
          </a:p>
        </p:txBody>
      </p:sp>
    </p:spTree>
    <p:extLst>
      <p:ext uri="{BB962C8B-B14F-4D97-AF65-F5344CB8AC3E}">
        <p14:creationId xmlns:p14="http://schemas.microsoft.com/office/powerpoint/2010/main" val="302923481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273844"/>
            <a:ext cx="7886700" cy="994172"/>
          </a:xfrm>
        </p:spPr>
        <p:txBody>
          <a:bodyPr/>
          <a:lstStyle/>
          <a:p>
            <a:r>
              <a:rPr lang="it-IT"/>
              <a:t>Fare clic per modificare lo stile del titolo</a:t>
            </a:r>
          </a:p>
        </p:txBody>
      </p:sp>
      <p:sp>
        <p:nvSpPr>
          <p:cNvPr id="3" name="Segnaposto testo 2"/>
          <p:cNvSpPr>
            <a:spLocks noGrp="1"/>
          </p:cNvSpPr>
          <p:nvPr>
            <p:ph type="body" idx="1"/>
          </p:nvPr>
        </p:nvSpPr>
        <p:spPr>
          <a:xfrm>
            <a:off x="630249" y="1260872"/>
            <a:ext cx="3868737" cy="617934"/>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it-IT"/>
              <a:t>Modifica gli stili del testo dello schema</a:t>
            </a:r>
          </a:p>
        </p:txBody>
      </p:sp>
      <p:sp>
        <p:nvSpPr>
          <p:cNvPr id="4" name="Segnaposto contenuto 3"/>
          <p:cNvSpPr>
            <a:spLocks noGrp="1"/>
          </p:cNvSpPr>
          <p:nvPr>
            <p:ph sz="half" idx="2"/>
          </p:nvPr>
        </p:nvSpPr>
        <p:spPr>
          <a:xfrm>
            <a:off x="630249" y="1878806"/>
            <a:ext cx="3868737" cy="2763441"/>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260872"/>
            <a:ext cx="3887788" cy="617934"/>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it-IT"/>
              <a:t>Modifica gli stili del testo dello schema</a:t>
            </a:r>
          </a:p>
        </p:txBody>
      </p:sp>
      <p:sp>
        <p:nvSpPr>
          <p:cNvPr id="6" name="Segnaposto contenuto 5"/>
          <p:cNvSpPr>
            <a:spLocks noGrp="1"/>
          </p:cNvSpPr>
          <p:nvPr>
            <p:ph sz="quarter" idx="4"/>
          </p:nvPr>
        </p:nvSpPr>
        <p:spPr>
          <a:xfrm>
            <a:off x="4629150" y="1878806"/>
            <a:ext cx="3887788" cy="2763441"/>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3">
            <a:extLst>
              <a:ext uri="{FF2B5EF4-FFF2-40B4-BE49-F238E27FC236}">
                <a16:creationId xmlns:a16="http://schemas.microsoft.com/office/drawing/2014/main" id="{1E069315-4DBB-0D41-AD45-AFF8AE2D1ED7}"/>
              </a:ext>
            </a:extLst>
          </p:cNvPr>
          <p:cNvSpPr>
            <a:spLocks noGrp="1" noChangeArrowheads="1"/>
          </p:cNvSpPr>
          <p:nvPr>
            <p:ph type="dt" idx="10"/>
          </p:nvPr>
        </p:nvSpPr>
        <p:spPr>
          <a:ln/>
        </p:spPr>
        <p:txBody>
          <a:bodyPr/>
          <a:lstStyle>
            <a:lvl1pPr>
              <a:defRPr/>
            </a:lvl1pPr>
          </a:lstStyle>
          <a:p>
            <a:pPr>
              <a:defRPr/>
            </a:pPr>
            <a:endParaRPr lang="it-IT" altLang="it-IT"/>
          </a:p>
        </p:txBody>
      </p:sp>
      <p:sp>
        <p:nvSpPr>
          <p:cNvPr id="8" name="Rectangle 5">
            <a:extLst>
              <a:ext uri="{FF2B5EF4-FFF2-40B4-BE49-F238E27FC236}">
                <a16:creationId xmlns:a16="http://schemas.microsoft.com/office/drawing/2014/main" id="{CFBBF75B-39F3-644D-93E5-EA9D02AF45E6}"/>
              </a:ext>
            </a:extLst>
          </p:cNvPr>
          <p:cNvSpPr>
            <a:spLocks noGrp="1" noChangeArrowheads="1"/>
          </p:cNvSpPr>
          <p:nvPr>
            <p:ph type="sldNum" idx="11"/>
          </p:nvPr>
        </p:nvSpPr>
        <p:spPr>
          <a:ln/>
        </p:spPr>
        <p:txBody>
          <a:bodyPr/>
          <a:lstStyle>
            <a:lvl1pPr>
              <a:defRPr/>
            </a:lvl1pPr>
          </a:lstStyle>
          <a:p>
            <a:pPr>
              <a:defRPr/>
            </a:pPr>
            <a:fld id="{54195902-4432-FF44-84C0-50DBF3446F4F}" type="slidenum">
              <a:rPr lang="it-IT" altLang="it-IT"/>
              <a:pPr>
                <a:defRPr/>
              </a:pPr>
              <a:t>‹N›</a:t>
            </a:fld>
            <a:endParaRPr lang="it-IT" altLang="it-IT"/>
          </a:p>
        </p:txBody>
      </p:sp>
    </p:spTree>
    <p:extLst>
      <p:ext uri="{BB962C8B-B14F-4D97-AF65-F5344CB8AC3E}">
        <p14:creationId xmlns:p14="http://schemas.microsoft.com/office/powerpoint/2010/main" val="193246848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3">
            <a:extLst>
              <a:ext uri="{FF2B5EF4-FFF2-40B4-BE49-F238E27FC236}">
                <a16:creationId xmlns:a16="http://schemas.microsoft.com/office/drawing/2014/main" id="{78616F1F-E024-FA43-B382-963ED4CC3386}"/>
              </a:ext>
            </a:extLst>
          </p:cNvPr>
          <p:cNvSpPr>
            <a:spLocks noGrp="1" noChangeArrowheads="1"/>
          </p:cNvSpPr>
          <p:nvPr>
            <p:ph type="dt" idx="10"/>
          </p:nvPr>
        </p:nvSpPr>
        <p:spPr>
          <a:ln/>
        </p:spPr>
        <p:txBody>
          <a:bodyPr/>
          <a:lstStyle>
            <a:lvl1pPr>
              <a:defRPr/>
            </a:lvl1pPr>
          </a:lstStyle>
          <a:p>
            <a:pPr>
              <a:defRPr/>
            </a:pPr>
            <a:endParaRPr lang="it-IT" altLang="it-IT"/>
          </a:p>
        </p:txBody>
      </p:sp>
      <p:sp>
        <p:nvSpPr>
          <p:cNvPr id="4" name="Rectangle 5">
            <a:extLst>
              <a:ext uri="{FF2B5EF4-FFF2-40B4-BE49-F238E27FC236}">
                <a16:creationId xmlns:a16="http://schemas.microsoft.com/office/drawing/2014/main" id="{88257BE1-6305-6948-9D54-2F3BACABAB4E}"/>
              </a:ext>
            </a:extLst>
          </p:cNvPr>
          <p:cNvSpPr>
            <a:spLocks noGrp="1" noChangeArrowheads="1"/>
          </p:cNvSpPr>
          <p:nvPr>
            <p:ph type="sldNum" idx="11"/>
          </p:nvPr>
        </p:nvSpPr>
        <p:spPr>
          <a:ln/>
        </p:spPr>
        <p:txBody>
          <a:bodyPr/>
          <a:lstStyle>
            <a:lvl1pPr>
              <a:defRPr/>
            </a:lvl1pPr>
          </a:lstStyle>
          <a:p>
            <a:pPr>
              <a:defRPr/>
            </a:pPr>
            <a:fld id="{3F1FD79C-85F7-7B4B-929F-D112FF21974A}" type="slidenum">
              <a:rPr lang="it-IT" altLang="it-IT"/>
              <a:pPr>
                <a:defRPr/>
              </a:pPr>
              <a:t>‹N›</a:t>
            </a:fld>
            <a:endParaRPr lang="it-IT" altLang="it-IT"/>
          </a:p>
        </p:txBody>
      </p:sp>
    </p:spTree>
    <p:extLst>
      <p:ext uri="{BB962C8B-B14F-4D97-AF65-F5344CB8AC3E}">
        <p14:creationId xmlns:p14="http://schemas.microsoft.com/office/powerpoint/2010/main" val="406348863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3292EDD1-61F3-534E-863C-C5BCB798A4B1}"/>
              </a:ext>
            </a:extLst>
          </p:cNvPr>
          <p:cNvSpPr>
            <a:spLocks noGrp="1" noChangeArrowheads="1"/>
          </p:cNvSpPr>
          <p:nvPr>
            <p:ph type="dt" idx="10"/>
          </p:nvPr>
        </p:nvSpPr>
        <p:spPr>
          <a:ln/>
        </p:spPr>
        <p:txBody>
          <a:bodyPr/>
          <a:lstStyle>
            <a:lvl1pPr>
              <a:defRPr/>
            </a:lvl1pPr>
          </a:lstStyle>
          <a:p>
            <a:pPr>
              <a:defRPr/>
            </a:pPr>
            <a:endParaRPr lang="it-IT" altLang="it-IT"/>
          </a:p>
        </p:txBody>
      </p:sp>
      <p:sp>
        <p:nvSpPr>
          <p:cNvPr id="3" name="Rectangle 5">
            <a:extLst>
              <a:ext uri="{FF2B5EF4-FFF2-40B4-BE49-F238E27FC236}">
                <a16:creationId xmlns:a16="http://schemas.microsoft.com/office/drawing/2014/main" id="{0B342948-037C-A642-81E6-F61492121BC4}"/>
              </a:ext>
            </a:extLst>
          </p:cNvPr>
          <p:cNvSpPr>
            <a:spLocks noGrp="1" noChangeArrowheads="1"/>
          </p:cNvSpPr>
          <p:nvPr>
            <p:ph type="sldNum" idx="11"/>
          </p:nvPr>
        </p:nvSpPr>
        <p:spPr>
          <a:ln/>
        </p:spPr>
        <p:txBody>
          <a:bodyPr/>
          <a:lstStyle>
            <a:lvl1pPr>
              <a:defRPr/>
            </a:lvl1pPr>
          </a:lstStyle>
          <a:p>
            <a:pPr>
              <a:defRPr/>
            </a:pPr>
            <a:fld id="{252BD0A3-AB67-4D4B-BD3B-1E2784E5F5DC}" type="slidenum">
              <a:rPr lang="it-IT" altLang="it-IT"/>
              <a:pPr>
                <a:defRPr/>
              </a:pPr>
              <a:t>‹N›</a:t>
            </a:fld>
            <a:endParaRPr lang="it-IT" altLang="it-IT"/>
          </a:p>
        </p:txBody>
      </p:sp>
    </p:spTree>
    <p:extLst>
      <p:ext uri="{BB962C8B-B14F-4D97-AF65-F5344CB8AC3E}">
        <p14:creationId xmlns:p14="http://schemas.microsoft.com/office/powerpoint/2010/main" val="400206460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49" y="342900"/>
            <a:ext cx="2949575" cy="1200150"/>
          </a:xfrm>
        </p:spPr>
        <p:txBody>
          <a:bodyPr anchor="b"/>
          <a:lstStyle>
            <a:lvl1pPr>
              <a:defRPr sz="2400"/>
            </a:lvl1pPr>
          </a:lstStyle>
          <a:p>
            <a:r>
              <a:rPr lang="it-IT"/>
              <a:t>Fare clic per modificare lo stile del titolo</a:t>
            </a:r>
          </a:p>
        </p:txBody>
      </p:sp>
      <p:sp>
        <p:nvSpPr>
          <p:cNvPr id="3" name="Segnaposto contenuto 2"/>
          <p:cNvSpPr>
            <a:spLocks noGrp="1"/>
          </p:cNvSpPr>
          <p:nvPr>
            <p:ph idx="1"/>
          </p:nvPr>
        </p:nvSpPr>
        <p:spPr>
          <a:xfrm>
            <a:off x="3887788" y="740574"/>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49" y="1543052"/>
            <a:ext cx="2949575" cy="2858691"/>
          </a:xfrm>
        </p:spPr>
        <p:txBody>
          <a:bodyPr/>
          <a:lstStyle>
            <a:lvl1pPr marL="0" indent="0">
              <a:buNone/>
              <a:defRPr sz="12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it-IT"/>
              <a:t>Modifica gli stili del testo dello schema</a:t>
            </a:r>
          </a:p>
        </p:txBody>
      </p:sp>
      <p:sp>
        <p:nvSpPr>
          <p:cNvPr id="5" name="Rectangle 3">
            <a:extLst>
              <a:ext uri="{FF2B5EF4-FFF2-40B4-BE49-F238E27FC236}">
                <a16:creationId xmlns:a16="http://schemas.microsoft.com/office/drawing/2014/main" id="{3999FE31-5829-6D4B-8CAC-3973299A1D89}"/>
              </a:ext>
            </a:extLst>
          </p:cNvPr>
          <p:cNvSpPr>
            <a:spLocks noGrp="1" noChangeArrowheads="1"/>
          </p:cNvSpPr>
          <p:nvPr>
            <p:ph type="dt" idx="10"/>
          </p:nvPr>
        </p:nvSpPr>
        <p:spPr>
          <a:ln/>
        </p:spPr>
        <p:txBody>
          <a:bodyPr/>
          <a:lstStyle>
            <a:lvl1pPr>
              <a:defRPr/>
            </a:lvl1pPr>
          </a:lstStyle>
          <a:p>
            <a:pPr>
              <a:defRPr/>
            </a:pPr>
            <a:endParaRPr lang="it-IT" altLang="it-IT"/>
          </a:p>
        </p:txBody>
      </p:sp>
      <p:sp>
        <p:nvSpPr>
          <p:cNvPr id="6" name="Rectangle 5">
            <a:extLst>
              <a:ext uri="{FF2B5EF4-FFF2-40B4-BE49-F238E27FC236}">
                <a16:creationId xmlns:a16="http://schemas.microsoft.com/office/drawing/2014/main" id="{D2C36791-D01F-7F4C-9AF5-9211C02C2B34}"/>
              </a:ext>
            </a:extLst>
          </p:cNvPr>
          <p:cNvSpPr>
            <a:spLocks noGrp="1" noChangeArrowheads="1"/>
          </p:cNvSpPr>
          <p:nvPr>
            <p:ph type="sldNum" idx="11"/>
          </p:nvPr>
        </p:nvSpPr>
        <p:spPr>
          <a:ln/>
        </p:spPr>
        <p:txBody>
          <a:bodyPr/>
          <a:lstStyle>
            <a:lvl1pPr>
              <a:defRPr/>
            </a:lvl1pPr>
          </a:lstStyle>
          <a:p>
            <a:pPr>
              <a:defRPr/>
            </a:pPr>
            <a:fld id="{E4FC589B-C999-784F-9C30-7F38C8F945EE}" type="slidenum">
              <a:rPr lang="it-IT" altLang="it-IT"/>
              <a:pPr>
                <a:defRPr/>
              </a:pPr>
              <a:t>‹N›</a:t>
            </a:fld>
            <a:endParaRPr lang="it-IT" altLang="it-IT"/>
          </a:p>
        </p:txBody>
      </p:sp>
    </p:spTree>
    <p:extLst>
      <p:ext uri="{BB962C8B-B14F-4D97-AF65-F5344CB8AC3E}">
        <p14:creationId xmlns:p14="http://schemas.microsoft.com/office/powerpoint/2010/main" val="246011005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49" y="342900"/>
            <a:ext cx="2949575" cy="1200150"/>
          </a:xfrm>
        </p:spPr>
        <p:txBody>
          <a:bodyPr anchor="b"/>
          <a:lstStyle>
            <a:lvl1pPr>
              <a:defRPr sz="2400"/>
            </a:lvl1pPr>
          </a:lstStyle>
          <a:p>
            <a:r>
              <a:rPr lang="it-IT"/>
              <a:t>Fare clic per modificare lo stile del titolo</a:t>
            </a:r>
          </a:p>
        </p:txBody>
      </p:sp>
      <p:sp>
        <p:nvSpPr>
          <p:cNvPr id="3" name="Segnaposto immagine 2"/>
          <p:cNvSpPr>
            <a:spLocks noGrp="1"/>
          </p:cNvSpPr>
          <p:nvPr>
            <p:ph type="pic" idx="1"/>
          </p:nvPr>
        </p:nvSpPr>
        <p:spPr>
          <a:xfrm>
            <a:off x="3887788" y="740574"/>
            <a:ext cx="4629150" cy="3655219"/>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pPr lvl="0"/>
            <a:endParaRPr lang="it-IT" noProof="0"/>
          </a:p>
        </p:txBody>
      </p:sp>
      <p:sp>
        <p:nvSpPr>
          <p:cNvPr id="4" name="Segnaposto testo 3"/>
          <p:cNvSpPr>
            <a:spLocks noGrp="1"/>
          </p:cNvSpPr>
          <p:nvPr>
            <p:ph type="body" sz="half" idx="2"/>
          </p:nvPr>
        </p:nvSpPr>
        <p:spPr>
          <a:xfrm>
            <a:off x="630249" y="1543052"/>
            <a:ext cx="2949575" cy="2858691"/>
          </a:xfrm>
        </p:spPr>
        <p:txBody>
          <a:bodyPr/>
          <a:lstStyle>
            <a:lvl1pPr marL="0" indent="0">
              <a:buNone/>
              <a:defRPr sz="12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it-IT"/>
              <a:t>Modifica gli stili del testo dello schema</a:t>
            </a:r>
          </a:p>
        </p:txBody>
      </p:sp>
      <p:sp>
        <p:nvSpPr>
          <p:cNvPr id="5" name="Rectangle 3">
            <a:extLst>
              <a:ext uri="{FF2B5EF4-FFF2-40B4-BE49-F238E27FC236}">
                <a16:creationId xmlns:a16="http://schemas.microsoft.com/office/drawing/2014/main" id="{1F058FE6-A0C1-CF48-AB40-C3073BE6CE91}"/>
              </a:ext>
            </a:extLst>
          </p:cNvPr>
          <p:cNvSpPr>
            <a:spLocks noGrp="1" noChangeArrowheads="1"/>
          </p:cNvSpPr>
          <p:nvPr>
            <p:ph type="dt" idx="10"/>
          </p:nvPr>
        </p:nvSpPr>
        <p:spPr>
          <a:ln/>
        </p:spPr>
        <p:txBody>
          <a:bodyPr/>
          <a:lstStyle>
            <a:lvl1pPr>
              <a:defRPr/>
            </a:lvl1pPr>
          </a:lstStyle>
          <a:p>
            <a:pPr>
              <a:defRPr/>
            </a:pPr>
            <a:endParaRPr lang="it-IT" altLang="it-IT"/>
          </a:p>
        </p:txBody>
      </p:sp>
      <p:sp>
        <p:nvSpPr>
          <p:cNvPr id="6" name="Rectangle 5">
            <a:extLst>
              <a:ext uri="{FF2B5EF4-FFF2-40B4-BE49-F238E27FC236}">
                <a16:creationId xmlns:a16="http://schemas.microsoft.com/office/drawing/2014/main" id="{43DDC3C4-EA36-4347-899E-0186FCE0D043}"/>
              </a:ext>
            </a:extLst>
          </p:cNvPr>
          <p:cNvSpPr>
            <a:spLocks noGrp="1" noChangeArrowheads="1"/>
          </p:cNvSpPr>
          <p:nvPr>
            <p:ph type="sldNum" idx="11"/>
          </p:nvPr>
        </p:nvSpPr>
        <p:spPr>
          <a:ln/>
        </p:spPr>
        <p:txBody>
          <a:bodyPr/>
          <a:lstStyle>
            <a:lvl1pPr>
              <a:defRPr/>
            </a:lvl1pPr>
          </a:lstStyle>
          <a:p>
            <a:pPr>
              <a:defRPr/>
            </a:pPr>
            <a:fld id="{1EF5DB37-F141-5D40-9836-68919299932A}" type="slidenum">
              <a:rPr lang="it-IT" altLang="it-IT"/>
              <a:pPr>
                <a:defRPr/>
              </a:pPr>
              <a:t>‹N›</a:t>
            </a:fld>
            <a:endParaRPr lang="it-IT" altLang="it-IT"/>
          </a:p>
        </p:txBody>
      </p:sp>
    </p:spTree>
    <p:extLst>
      <p:ext uri="{BB962C8B-B14F-4D97-AF65-F5344CB8AC3E}">
        <p14:creationId xmlns:p14="http://schemas.microsoft.com/office/powerpoint/2010/main" val="207255092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1">
            <a:extLst>
              <a:ext uri="{FF2B5EF4-FFF2-40B4-BE49-F238E27FC236}">
                <a16:creationId xmlns:a16="http://schemas.microsoft.com/office/drawing/2014/main" id="{E296B3A6-6229-9E4F-8B95-3C595B7BCB80}"/>
              </a:ext>
            </a:extLst>
          </p:cNvPr>
          <p:cNvSpPr>
            <a:spLocks noGrp="1" noChangeArrowheads="1"/>
          </p:cNvSpPr>
          <p:nvPr>
            <p:ph type="title"/>
          </p:nvPr>
        </p:nvSpPr>
        <p:spPr bwMode="auto">
          <a:xfrm>
            <a:off x="457207" y="96441"/>
            <a:ext cx="8228013" cy="1075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4339" name="Rectangle 2">
            <a:extLst>
              <a:ext uri="{FF2B5EF4-FFF2-40B4-BE49-F238E27FC236}">
                <a16:creationId xmlns:a16="http://schemas.microsoft.com/office/drawing/2014/main" id="{CEEF4E4E-A5D1-794B-9CE2-F25BEF90480F}"/>
              </a:ext>
            </a:extLst>
          </p:cNvPr>
          <p:cNvSpPr>
            <a:spLocks noGrp="1" noChangeArrowheads="1"/>
          </p:cNvSpPr>
          <p:nvPr>
            <p:ph type="body" idx="1"/>
          </p:nvPr>
        </p:nvSpPr>
        <p:spPr bwMode="auto">
          <a:xfrm>
            <a:off x="457207" y="1200154"/>
            <a:ext cx="8228013" cy="3450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p:txBody>
      </p:sp>
      <p:sp>
        <p:nvSpPr>
          <p:cNvPr id="2" name="Rectangle 3">
            <a:extLst>
              <a:ext uri="{FF2B5EF4-FFF2-40B4-BE49-F238E27FC236}">
                <a16:creationId xmlns:a16="http://schemas.microsoft.com/office/drawing/2014/main" id="{F6D9736B-31A5-7442-B467-955BA4F376AD}"/>
              </a:ext>
            </a:extLst>
          </p:cNvPr>
          <p:cNvSpPr>
            <a:spLocks noGrp="1" noChangeArrowheads="1"/>
          </p:cNvSpPr>
          <p:nvPr>
            <p:ph type="dt"/>
          </p:nvPr>
        </p:nvSpPr>
        <p:spPr bwMode="auto">
          <a:xfrm>
            <a:off x="457203" y="4767262"/>
            <a:ext cx="2132013" cy="2726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eaLnBrk="1" hangingPunct="1">
              <a:buClrTx/>
              <a:buSzPct val="100000"/>
              <a:buFontTx/>
              <a:buNone/>
              <a:tabLst>
                <a:tab pos="542899" algn="l"/>
                <a:tab pos="1085796" algn="l"/>
              </a:tabLst>
              <a:defRPr sz="900">
                <a:solidFill>
                  <a:srgbClr val="898989"/>
                </a:solidFill>
                <a:latin typeface="Times New Roman" panose="02020603050405020304" pitchFamily="18" charset="0"/>
                <a:ea typeface="ＭＳ Ｐゴシック" panose="020B0600070205080204" pitchFamily="34" charset="-128"/>
                <a:cs typeface="Segoe UI" panose="020B0502040204020203" pitchFamily="34" charset="0"/>
              </a:defRPr>
            </a:lvl1pPr>
          </a:lstStyle>
          <a:p>
            <a:pPr>
              <a:defRPr/>
            </a:pPr>
            <a:endParaRPr lang="it-IT" altLang="it-IT"/>
          </a:p>
        </p:txBody>
      </p:sp>
      <p:sp>
        <p:nvSpPr>
          <p:cNvPr id="14341" name="Text Box 4">
            <a:extLst>
              <a:ext uri="{FF2B5EF4-FFF2-40B4-BE49-F238E27FC236}">
                <a16:creationId xmlns:a16="http://schemas.microsoft.com/office/drawing/2014/main" id="{1AFD36E2-ADA3-C049-B41B-E11F9DB139E3}"/>
              </a:ext>
            </a:extLst>
          </p:cNvPr>
          <p:cNvSpPr txBox="1">
            <a:spLocks noChangeArrowheads="1"/>
          </p:cNvSpPr>
          <p:nvPr/>
        </p:nvSpPr>
        <p:spPr bwMode="auto">
          <a:xfrm>
            <a:off x="3124200" y="4767264"/>
            <a:ext cx="28956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buClr>
                <a:srgbClr val="000000"/>
              </a:buClr>
              <a:buSzPct val="100000"/>
              <a:buFont typeface="Times New Roman" panose="02020603050405020304" pitchFamily="18" charset="0"/>
              <a:buNone/>
            </a:pPr>
            <a:endParaRPr lang="it-IT" altLang="it-IT"/>
          </a:p>
        </p:txBody>
      </p:sp>
      <p:sp>
        <p:nvSpPr>
          <p:cNvPr id="3" name="Rectangle 5">
            <a:extLst>
              <a:ext uri="{FF2B5EF4-FFF2-40B4-BE49-F238E27FC236}">
                <a16:creationId xmlns:a16="http://schemas.microsoft.com/office/drawing/2014/main" id="{B92E83FE-BD1C-9D4A-A0AB-48737DDC4CB4}"/>
              </a:ext>
            </a:extLst>
          </p:cNvPr>
          <p:cNvSpPr>
            <a:spLocks noGrp="1" noChangeArrowheads="1"/>
          </p:cNvSpPr>
          <p:nvPr>
            <p:ph type="sldNum"/>
          </p:nvPr>
        </p:nvSpPr>
        <p:spPr bwMode="auto">
          <a:xfrm>
            <a:off x="6553207" y="4767262"/>
            <a:ext cx="2132013" cy="2726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r" eaLnBrk="1" hangingPunct="1">
              <a:buSzPct val="100000"/>
              <a:tabLst>
                <a:tab pos="542899" algn="l"/>
                <a:tab pos="1085796" algn="l"/>
              </a:tabLst>
              <a:defRPr sz="900" smtClean="0">
                <a:solidFill>
                  <a:srgbClr val="898989"/>
                </a:solidFill>
                <a:latin typeface="Times New Roman" panose="02020603050405020304" pitchFamily="18" charset="0"/>
              </a:defRPr>
            </a:lvl1pPr>
          </a:lstStyle>
          <a:p>
            <a:pPr>
              <a:defRPr/>
            </a:pPr>
            <a:fld id="{C12C5629-438D-EB4B-97C3-207512135BE8}" type="slidenum">
              <a:rPr lang="it-IT" altLang="it-IT"/>
              <a:pPr>
                <a:defRPr/>
              </a:pPr>
              <a:t>‹N›</a:t>
            </a:fld>
            <a:endParaRPr lang="it-IT" altLang="it-IT"/>
          </a:p>
        </p:txBody>
      </p:sp>
      <p:pic>
        <p:nvPicPr>
          <p:cNvPr id="14343" name="Picture 6">
            <a:extLst>
              <a:ext uri="{FF2B5EF4-FFF2-40B4-BE49-F238E27FC236}">
                <a16:creationId xmlns:a16="http://schemas.microsoft.com/office/drawing/2014/main" id="{006F5E8F-78CB-154C-B900-DE9F0C69EA8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4841084"/>
            <a:ext cx="9144000" cy="301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7">
            <a:extLst>
              <a:ext uri="{FF2B5EF4-FFF2-40B4-BE49-F238E27FC236}">
                <a16:creationId xmlns:a16="http://schemas.microsoft.com/office/drawing/2014/main" id="{C94A4901-2FBD-D54C-9ADB-7EAE6CDE396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442" y="77391"/>
            <a:ext cx="846137" cy="815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5" name="Line 8">
            <a:extLst>
              <a:ext uri="{FF2B5EF4-FFF2-40B4-BE49-F238E27FC236}">
                <a16:creationId xmlns:a16="http://schemas.microsoft.com/office/drawing/2014/main" id="{69B17B7E-20A3-CC4F-AA3E-31B33604A245}"/>
              </a:ext>
            </a:extLst>
          </p:cNvPr>
          <p:cNvSpPr>
            <a:spLocks noChangeShapeType="1"/>
          </p:cNvSpPr>
          <p:nvPr/>
        </p:nvSpPr>
        <p:spPr bwMode="auto">
          <a:xfrm>
            <a:off x="82550" y="1"/>
            <a:ext cx="1588" cy="888206"/>
          </a:xfrm>
          <a:prstGeom prst="line">
            <a:avLst/>
          </a:prstGeom>
          <a:noFill/>
          <a:ln w="171360">
            <a:solidFill>
              <a:srgbClr val="CC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346" name="Line 9">
            <a:extLst>
              <a:ext uri="{FF2B5EF4-FFF2-40B4-BE49-F238E27FC236}">
                <a16:creationId xmlns:a16="http://schemas.microsoft.com/office/drawing/2014/main" id="{6D82B989-1A79-3542-A1F9-80AFA6ACED7D}"/>
              </a:ext>
            </a:extLst>
          </p:cNvPr>
          <p:cNvSpPr>
            <a:spLocks noChangeShapeType="1"/>
          </p:cNvSpPr>
          <p:nvPr/>
        </p:nvSpPr>
        <p:spPr bwMode="auto">
          <a:xfrm>
            <a:off x="3" y="887017"/>
            <a:ext cx="8266113" cy="1190"/>
          </a:xfrm>
          <a:prstGeom prst="line">
            <a:avLst/>
          </a:prstGeom>
          <a:noFill/>
          <a:ln w="19080">
            <a:solidFill>
              <a:srgbClr val="5F5F5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347" name="Line 10">
            <a:extLst>
              <a:ext uri="{FF2B5EF4-FFF2-40B4-BE49-F238E27FC236}">
                <a16:creationId xmlns:a16="http://schemas.microsoft.com/office/drawing/2014/main" id="{988C764D-021E-5A49-9ABA-301A3104F024}"/>
              </a:ext>
            </a:extLst>
          </p:cNvPr>
          <p:cNvSpPr>
            <a:spLocks noChangeShapeType="1"/>
          </p:cNvSpPr>
          <p:nvPr/>
        </p:nvSpPr>
        <p:spPr bwMode="auto">
          <a:xfrm>
            <a:off x="8316917" y="4818463"/>
            <a:ext cx="1587" cy="264319"/>
          </a:xfrm>
          <a:prstGeom prst="line">
            <a:avLst/>
          </a:prstGeom>
          <a:noFill/>
          <a:ln w="3816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348" name="Line 11">
            <a:extLst>
              <a:ext uri="{FF2B5EF4-FFF2-40B4-BE49-F238E27FC236}">
                <a16:creationId xmlns:a16="http://schemas.microsoft.com/office/drawing/2014/main" id="{C7C65B3D-5EE4-1E4E-B3B2-E812CE54B1F7}"/>
              </a:ext>
            </a:extLst>
          </p:cNvPr>
          <p:cNvSpPr>
            <a:spLocks noChangeShapeType="1"/>
          </p:cNvSpPr>
          <p:nvPr/>
        </p:nvSpPr>
        <p:spPr bwMode="auto">
          <a:xfrm>
            <a:off x="8316917" y="4569619"/>
            <a:ext cx="1587" cy="270272"/>
          </a:xfrm>
          <a:prstGeom prst="line">
            <a:avLst/>
          </a:prstGeom>
          <a:noFill/>
          <a:ln w="38160">
            <a:solidFill>
              <a:srgbClr val="5F5F5F"/>
            </a:solidFill>
            <a:miter lim="800000"/>
            <a:headEnd/>
            <a:tailEnd/>
          </a:ln>
          <a:extLst>
            <a:ext uri="{909E8E84-426E-40DD-AFC4-6F175D3DCCD1}">
              <a14:hiddenFill xmlns:a14="http://schemas.microsoft.com/office/drawing/2010/main">
                <a:noFill/>
              </a14:hiddenFill>
            </a:ext>
          </a:extLst>
        </p:spPr>
        <p:txBody>
          <a:bodyPr/>
          <a:lstStyle/>
          <a:p>
            <a:endParaRPr lang="it-IT"/>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xStyles>
    <p:titleStyle>
      <a:lvl1pPr algn="ctr" defTabSz="335747" rtl="0" eaLnBrk="0" fontAlgn="base" hangingPunct="0">
        <a:spcBef>
          <a:spcPct val="0"/>
        </a:spcBef>
        <a:spcAft>
          <a:spcPct val="0"/>
        </a:spcAft>
        <a:buClr>
          <a:srgbClr val="000000"/>
        </a:buClr>
        <a:buSzPct val="100000"/>
        <a:buFont typeface="Times New Roman" panose="02020603050405020304" pitchFamily="18" charset="0"/>
        <a:defRPr sz="3300" kern="1200">
          <a:solidFill>
            <a:srgbClr val="000000"/>
          </a:solidFill>
          <a:latin typeface="+mj-lt"/>
          <a:ea typeface="+mj-ea"/>
          <a:cs typeface="ＭＳ Ｐゴシック" charset="0"/>
        </a:defRPr>
      </a:lvl1pPr>
      <a:lvl2pPr algn="ctr" defTabSz="335747" rtl="0" eaLnBrk="0" fontAlgn="base" hangingPunct="0">
        <a:spcBef>
          <a:spcPct val="0"/>
        </a:spcBef>
        <a:spcAft>
          <a:spcPct val="0"/>
        </a:spcAft>
        <a:buClr>
          <a:srgbClr val="000000"/>
        </a:buClr>
        <a:buSzPct val="100000"/>
        <a:buFont typeface="Times New Roman" panose="02020603050405020304" pitchFamily="18" charset="0"/>
        <a:defRPr sz="3300">
          <a:solidFill>
            <a:srgbClr val="000000"/>
          </a:solidFill>
          <a:latin typeface="Calibri" panose="020F0502020204030204" pitchFamily="34" charset="0"/>
          <a:ea typeface="ＭＳ Ｐゴシック" panose="020B0600070205080204" pitchFamily="34" charset="-128"/>
          <a:cs typeface="ＭＳ Ｐゴシック" charset="0"/>
        </a:defRPr>
      </a:lvl2pPr>
      <a:lvl3pPr algn="ctr" defTabSz="335747" rtl="0" eaLnBrk="0" fontAlgn="base" hangingPunct="0">
        <a:spcBef>
          <a:spcPct val="0"/>
        </a:spcBef>
        <a:spcAft>
          <a:spcPct val="0"/>
        </a:spcAft>
        <a:buClr>
          <a:srgbClr val="000000"/>
        </a:buClr>
        <a:buSzPct val="100000"/>
        <a:buFont typeface="Times New Roman" panose="02020603050405020304" pitchFamily="18" charset="0"/>
        <a:defRPr sz="3300">
          <a:solidFill>
            <a:srgbClr val="000000"/>
          </a:solidFill>
          <a:latin typeface="Calibri" panose="020F0502020204030204" pitchFamily="34" charset="0"/>
          <a:ea typeface="ＭＳ Ｐゴシック" panose="020B0600070205080204" pitchFamily="34" charset="-128"/>
          <a:cs typeface="ＭＳ Ｐゴシック" charset="0"/>
        </a:defRPr>
      </a:lvl3pPr>
      <a:lvl4pPr algn="ctr" defTabSz="335747" rtl="0" eaLnBrk="0" fontAlgn="base" hangingPunct="0">
        <a:spcBef>
          <a:spcPct val="0"/>
        </a:spcBef>
        <a:spcAft>
          <a:spcPct val="0"/>
        </a:spcAft>
        <a:buClr>
          <a:srgbClr val="000000"/>
        </a:buClr>
        <a:buSzPct val="100000"/>
        <a:buFont typeface="Times New Roman" panose="02020603050405020304" pitchFamily="18" charset="0"/>
        <a:defRPr sz="3300">
          <a:solidFill>
            <a:srgbClr val="000000"/>
          </a:solidFill>
          <a:latin typeface="Calibri" panose="020F0502020204030204" pitchFamily="34" charset="0"/>
          <a:ea typeface="ＭＳ Ｐゴシック" panose="020B0600070205080204" pitchFamily="34" charset="-128"/>
          <a:cs typeface="ＭＳ Ｐゴシック" charset="0"/>
        </a:defRPr>
      </a:lvl4pPr>
      <a:lvl5pPr algn="ctr" defTabSz="335747" rtl="0" eaLnBrk="0" fontAlgn="base" hangingPunct="0">
        <a:spcBef>
          <a:spcPct val="0"/>
        </a:spcBef>
        <a:spcAft>
          <a:spcPct val="0"/>
        </a:spcAft>
        <a:buClr>
          <a:srgbClr val="000000"/>
        </a:buClr>
        <a:buSzPct val="100000"/>
        <a:buFont typeface="Times New Roman" panose="02020603050405020304" pitchFamily="18" charset="0"/>
        <a:defRPr sz="3300">
          <a:solidFill>
            <a:srgbClr val="000000"/>
          </a:solidFill>
          <a:latin typeface="Calibri" panose="020F0502020204030204" pitchFamily="34" charset="0"/>
          <a:ea typeface="ＭＳ Ｐゴシック" panose="020B0600070205080204" pitchFamily="34" charset="-128"/>
          <a:cs typeface="ＭＳ Ｐゴシック" charset="0"/>
        </a:defRPr>
      </a:lvl5pPr>
      <a:lvl6pPr marL="1885856" indent="-171442" algn="ctr" defTabSz="336929" rtl="0" eaLnBrk="0" fontAlgn="base" hangingPunct="0">
        <a:spcBef>
          <a:spcPct val="0"/>
        </a:spcBef>
        <a:spcAft>
          <a:spcPct val="0"/>
        </a:spcAft>
        <a:buClr>
          <a:srgbClr val="000000"/>
        </a:buClr>
        <a:buSzPct val="100000"/>
        <a:buFont typeface="Times New Roman" panose="02020603050405020304" pitchFamily="18" charset="0"/>
        <a:defRPr sz="3300">
          <a:solidFill>
            <a:srgbClr val="000000"/>
          </a:solidFill>
          <a:latin typeface="Calibri" panose="020F0502020204030204" pitchFamily="34" charset="0"/>
          <a:ea typeface="ＭＳ Ｐゴシック" panose="020B0600070205080204" pitchFamily="34" charset="-128"/>
        </a:defRPr>
      </a:lvl6pPr>
      <a:lvl7pPr marL="2228739" indent="-171442" algn="ctr" defTabSz="336929" rtl="0" eaLnBrk="0" fontAlgn="base" hangingPunct="0">
        <a:spcBef>
          <a:spcPct val="0"/>
        </a:spcBef>
        <a:spcAft>
          <a:spcPct val="0"/>
        </a:spcAft>
        <a:buClr>
          <a:srgbClr val="000000"/>
        </a:buClr>
        <a:buSzPct val="100000"/>
        <a:buFont typeface="Times New Roman" panose="02020603050405020304" pitchFamily="18" charset="0"/>
        <a:defRPr sz="3300">
          <a:solidFill>
            <a:srgbClr val="000000"/>
          </a:solidFill>
          <a:latin typeface="Calibri" panose="020F0502020204030204" pitchFamily="34" charset="0"/>
          <a:ea typeface="ＭＳ Ｐゴシック" panose="020B0600070205080204" pitchFamily="34" charset="-128"/>
        </a:defRPr>
      </a:lvl7pPr>
      <a:lvl8pPr marL="2571622" indent="-171442" algn="ctr" defTabSz="336929" rtl="0" eaLnBrk="0" fontAlgn="base" hangingPunct="0">
        <a:spcBef>
          <a:spcPct val="0"/>
        </a:spcBef>
        <a:spcAft>
          <a:spcPct val="0"/>
        </a:spcAft>
        <a:buClr>
          <a:srgbClr val="000000"/>
        </a:buClr>
        <a:buSzPct val="100000"/>
        <a:buFont typeface="Times New Roman" panose="02020603050405020304" pitchFamily="18" charset="0"/>
        <a:defRPr sz="3300">
          <a:solidFill>
            <a:srgbClr val="000000"/>
          </a:solidFill>
          <a:latin typeface="Calibri" panose="020F0502020204030204" pitchFamily="34" charset="0"/>
          <a:ea typeface="ＭＳ Ｐゴシック" panose="020B0600070205080204" pitchFamily="34" charset="-128"/>
        </a:defRPr>
      </a:lvl8pPr>
      <a:lvl9pPr marL="2914505" indent="-171442" algn="ctr" defTabSz="336929" rtl="0" eaLnBrk="0" fontAlgn="base" hangingPunct="0">
        <a:spcBef>
          <a:spcPct val="0"/>
        </a:spcBef>
        <a:spcAft>
          <a:spcPct val="0"/>
        </a:spcAft>
        <a:buClr>
          <a:srgbClr val="000000"/>
        </a:buClr>
        <a:buSzPct val="100000"/>
        <a:buFont typeface="Times New Roman" panose="02020603050405020304" pitchFamily="18" charset="0"/>
        <a:defRPr sz="3300">
          <a:solidFill>
            <a:srgbClr val="000000"/>
          </a:solidFill>
          <a:latin typeface="Calibri" panose="020F0502020204030204" pitchFamily="34" charset="0"/>
          <a:ea typeface="ＭＳ Ｐゴシック" panose="020B0600070205080204" pitchFamily="34" charset="-128"/>
        </a:defRPr>
      </a:lvl9pPr>
    </p:titleStyle>
    <p:bodyStyle>
      <a:lvl1pPr marL="255979" indent="-255979" algn="l" defTabSz="335747" rtl="0" eaLnBrk="0" fontAlgn="base" hangingPunct="0">
        <a:spcBef>
          <a:spcPts val="6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ＭＳ Ｐゴシック" charset="0"/>
        </a:defRPr>
      </a:lvl1pPr>
      <a:lvl2pPr marL="556008" indent="-213117" algn="l" defTabSz="335747" rtl="0" eaLnBrk="0" fontAlgn="base" hangingPunct="0">
        <a:spcBef>
          <a:spcPts val="525"/>
        </a:spcBef>
        <a:spcAft>
          <a:spcPct val="0"/>
        </a:spcAft>
        <a:buClr>
          <a:srgbClr val="000000"/>
        </a:buClr>
        <a:buSzPct val="100000"/>
        <a:buFont typeface="Times New Roman" panose="02020603050405020304" pitchFamily="18" charset="0"/>
        <a:defRPr sz="2100" kern="1200">
          <a:solidFill>
            <a:srgbClr val="000000"/>
          </a:solidFill>
          <a:latin typeface="+mn-lt"/>
          <a:ea typeface="+mn-ea"/>
          <a:cs typeface="+mn-cs"/>
        </a:defRPr>
      </a:lvl2pPr>
      <a:lvl3pPr marL="856039" indent="-170256" algn="l" defTabSz="335747" rtl="0" eaLnBrk="0" fontAlgn="base" hangingPunct="0">
        <a:spcBef>
          <a:spcPts val="450"/>
        </a:spcBef>
        <a:spcAft>
          <a:spcPct val="0"/>
        </a:spcAft>
        <a:buClr>
          <a:srgbClr val="000000"/>
        </a:buClr>
        <a:buSzPct val="100000"/>
        <a:buFont typeface="Times New Roman" panose="02020603050405020304" pitchFamily="18" charset="0"/>
        <a:defRPr sz="1800" kern="1200">
          <a:solidFill>
            <a:srgbClr val="000000"/>
          </a:solidFill>
          <a:latin typeface="+mn-lt"/>
          <a:ea typeface="+mn-ea"/>
          <a:cs typeface="+mn-cs"/>
        </a:defRPr>
      </a:lvl3pPr>
      <a:lvl4pPr marL="1198930" indent="-170256" algn="l" defTabSz="335747" rtl="0" eaLnBrk="0" fontAlgn="base" hangingPunct="0">
        <a:spcBef>
          <a:spcPts val="375"/>
        </a:spcBef>
        <a:spcAft>
          <a:spcPct val="0"/>
        </a:spcAft>
        <a:buClr>
          <a:srgbClr val="000000"/>
        </a:buClr>
        <a:buSzPct val="100000"/>
        <a:buFont typeface="Times New Roman" panose="02020603050405020304" pitchFamily="18" charset="0"/>
        <a:defRPr sz="1500" kern="1200">
          <a:solidFill>
            <a:srgbClr val="000000"/>
          </a:solidFill>
          <a:latin typeface="+mn-lt"/>
          <a:ea typeface="+mn-ea"/>
          <a:cs typeface="+mn-cs"/>
        </a:defRPr>
      </a:lvl4pPr>
      <a:lvl5pPr marL="1541822" indent="-170256" algn="l" defTabSz="335747" rtl="0" eaLnBrk="0" fontAlgn="base" hangingPunct="0">
        <a:spcBef>
          <a:spcPts val="375"/>
        </a:spcBef>
        <a:spcAft>
          <a:spcPct val="0"/>
        </a:spcAft>
        <a:buClr>
          <a:srgbClr val="000000"/>
        </a:buClr>
        <a:buSzPct val="100000"/>
        <a:buFont typeface="Times New Roman" panose="02020603050405020304" pitchFamily="18" charset="0"/>
        <a:defRPr sz="1500" kern="1200">
          <a:solidFill>
            <a:srgbClr val="000000"/>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t-IT"/>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emf"/><Relationship Id="rId4" Type="http://schemas.openxmlformats.org/officeDocument/2006/relationships/image" Target="../media/image16.emf"/></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tiff"/></Relationships>
</file>

<file path=ppt/slides/_rels/slide13.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emf"/><Relationship Id="rId7" Type="http://schemas.openxmlformats.org/officeDocument/2006/relationships/image" Target="../media/image27.tif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tiff"/><Relationship Id="rId5" Type="http://schemas.openxmlformats.org/officeDocument/2006/relationships/image" Target="../media/image25.tiff"/><Relationship Id="rId4" Type="http://schemas.openxmlformats.org/officeDocument/2006/relationships/image" Target="../media/image24.emf"/></Relationships>
</file>

<file path=ppt/slides/_rels/slide1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tif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42.emf"/></Relationships>
</file>

<file path=ppt/slides/_rels/slide2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7.emf"/><Relationship Id="rId5" Type="http://schemas.openxmlformats.org/officeDocument/2006/relationships/image" Target="../media/image46.emf"/><Relationship Id="rId4" Type="http://schemas.openxmlformats.org/officeDocument/2006/relationships/image" Target="../media/image45.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xml"/><Relationship Id="rId5" Type="http://schemas.openxmlformats.org/officeDocument/2006/relationships/image" Target="../media/image10.emf"/><Relationship Id="rId4" Type="http://schemas.openxmlformats.org/officeDocument/2006/relationships/image" Target="../media/image9.emf"/></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2" descr="http://www.albanesi.it/Alimentazione/Imma/dieta_mediterrane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049" y="2790803"/>
            <a:ext cx="3574261" cy="2049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olo 5"/>
          <p:cNvSpPr txBox="1">
            <a:spLocks/>
          </p:cNvSpPr>
          <p:nvPr/>
        </p:nvSpPr>
        <p:spPr bwMode="auto">
          <a:xfrm>
            <a:off x="38493" y="1194750"/>
            <a:ext cx="4441371" cy="992777"/>
          </a:xfrm>
          <a:prstGeom prst="rect">
            <a:avLst/>
          </a:prstGeom>
          <a:solidFill>
            <a:schemeClr val="bg1"/>
          </a:solidFill>
        </p:spPr>
        <p:txBody>
          <a:bodyPr vert="horz" wrap="square" lIns="68580" tIns="34290" rIns="68580" bIns="3429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it-IT" sz="2400" b="1" dirty="0">
                <a:solidFill>
                  <a:srgbClr val="302682"/>
                </a:solidFill>
                <a:effectLst/>
                <a:latin typeface="Avenir" panose="02000503020000020003" pitchFamily="2" charset="0"/>
              </a:rPr>
              <a:t>Il trattamento non farmacologico della NAFLD </a:t>
            </a:r>
            <a:endParaRPr lang="it-IT" sz="1400" dirty="0"/>
          </a:p>
        </p:txBody>
      </p:sp>
      <p:sp>
        <p:nvSpPr>
          <p:cNvPr id="7" name="Sottotitolo 6"/>
          <p:cNvSpPr txBox="1">
            <a:spLocks/>
          </p:cNvSpPr>
          <p:nvPr/>
        </p:nvSpPr>
        <p:spPr bwMode="auto">
          <a:xfrm>
            <a:off x="509067" y="2260879"/>
            <a:ext cx="3711535" cy="58444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ＭＳ Ｐゴシック" charset="-128"/>
                <a:cs typeface="ＭＳ Ｐゴシック" charset="-128"/>
              </a:defRPr>
            </a:lvl1pPr>
            <a:lvl2pPr marL="457200" indent="0" algn="ctr" rtl="0" eaLnBrk="0" fontAlgn="base" hangingPunct="0">
              <a:spcBef>
                <a:spcPct val="20000"/>
              </a:spcBef>
              <a:spcAft>
                <a:spcPct val="0"/>
              </a:spcAft>
              <a:buNone/>
              <a:defRPr sz="2800">
                <a:solidFill>
                  <a:schemeClr val="tx1"/>
                </a:solidFill>
                <a:latin typeface="+mn-lt"/>
                <a:ea typeface="ＭＳ Ｐゴシック" charset="-128"/>
              </a:defRPr>
            </a:lvl2pPr>
            <a:lvl3pPr marL="914400" indent="0" algn="ctr" rtl="0" eaLnBrk="0" fontAlgn="base" hangingPunct="0">
              <a:spcBef>
                <a:spcPct val="20000"/>
              </a:spcBef>
              <a:spcAft>
                <a:spcPct val="0"/>
              </a:spcAft>
              <a:buNone/>
              <a:defRPr sz="2400">
                <a:solidFill>
                  <a:schemeClr val="tx1"/>
                </a:solidFill>
                <a:latin typeface="+mn-lt"/>
                <a:ea typeface="ＭＳ Ｐゴシック" charset="-128"/>
              </a:defRPr>
            </a:lvl3pPr>
            <a:lvl4pPr marL="1371600" indent="0" algn="ctr" rtl="0" eaLnBrk="0" fontAlgn="base" hangingPunct="0">
              <a:spcBef>
                <a:spcPct val="20000"/>
              </a:spcBef>
              <a:spcAft>
                <a:spcPct val="0"/>
              </a:spcAft>
              <a:buNone/>
              <a:defRPr sz="2000">
                <a:solidFill>
                  <a:schemeClr val="tx1"/>
                </a:solidFill>
                <a:latin typeface="+mn-lt"/>
                <a:ea typeface="ＭＳ Ｐゴシック" charset="-128"/>
              </a:defRPr>
            </a:lvl4pPr>
            <a:lvl5pPr marL="1828800" indent="0" algn="ctr" rtl="0" eaLnBrk="0" fontAlgn="base" hangingPunct="0">
              <a:spcBef>
                <a:spcPct val="20000"/>
              </a:spcBef>
              <a:spcAft>
                <a:spcPct val="0"/>
              </a:spcAft>
              <a:buNone/>
              <a:defRPr sz="2000">
                <a:solidFill>
                  <a:schemeClr val="tx1"/>
                </a:solidFill>
                <a:latin typeface="+mn-lt"/>
                <a:ea typeface="ＭＳ Ｐゴシック" charset="-128"/>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r>
              <a:rPr lang="it-IT" sz="1800" dirty="0">
                <a:solidFill>
                  <a:srgbClr val="000000"/>
                </a:solidFill>
                <a:latin typeface="Calibri" charset="0"/>
                <a:ea typeface="ＭＳ Ｐゴシック" charset="0"/>
                <a:cs typeface="Calibri" charset="0"/>
              </a:rPr>
              <a:t>Giulio Marchesini</a:t>
            </a:r>
            <a:endParaRPr lang="it-IT" sz="1350" dirty="0">
              <a:solidFill>
                <a:srgbClr val="000000"/>
              </a:solidFill>
              <a:latin typeface="Calibri" charset="0"/>
              <a:ea typeface="ＭＳ Ｐゴシック" charset="0"/>
              <a:cs typeface="Calibri" charset="0"/>
            </a:endParaRPr>
          </a:p>
          <a:p>
            <a:r>
              <a:rPr lang="it-IT" sz="1350" dirty="0">
                <a:solidFill>
                  <a:srgbClr val="000000"/>
                </a:solidFill>
                <a:latin typeface="Calibri" charset="0"/>
                <a:ea typeface="ＭＳ Ｐゴシック" charset="0"/>
                <a:cs typeface="Calibri" charset="0"/>
              </a:rPr>
              <a:t>“Alma Mater </a:t>
            </a:r>
            <a:r>
              <a:rPr lang="it-IT" sz="1350" dirty="0" err="1">
                <a:solidFill>
                  <a:srgbClr val="000000"/>
                </a:solidFill>
                <a:latin typeface="Calibri" charset="0"/>
                <a:ea typeface="ＭＳ Ｐゴシック" charset="0"/>
                <a:cs typeface="Calibri" charset="0"/>
              </a:rPr>
              <a:t>Studiorum</a:t>
            </a:r>
            <a:r>
              <a:rPr lang="it-IT" sz="1350" dirty="0">
                <a:solidFill>
                  <a:srgbClr val="000000"/>
                </a:solidFill>
                <a:latin typeface="Calibri" charset="0"/>
                <a:ea typeface="ＭＳ Ｐゴシック" charset="0"/>
                <a:cs typeface="Calibri" charset="0"/>
              </a:rPr>
              <a:t>” </a:t>
            </a:r>
            <a:r>
              <a:rPr lang="it-IT" altLang="ja-JP" sz="1350" dirty="0">
                <a:solidFill>
                  <a:srgbClr val="000000"/>
                </a:solidFill>
                <a:latin typeface="Calibri" charset="0"/>
                <a:ea typeface="ＭＳ Ｐゴシック" charset="0"/>
                <a:cs typeface="Calibri" charset="0"/>
              </a:rPr>
              <a:t> Università di  Bologna</a:t>
            </a:r>
            <a:endParaRPr lang="it-IT" sz="1350" dirty="0">
              <a:solidFill>
                <a:srgbClr val="000000"/>
              </a:solidFill>
              <a:latin typeface="Arial" charset="0"/>
              <a:ea typeface="ＭＳ Ｐゴシック" charset="0"/>
              <a:cs typeface="ＭＳ Ｐゴシック" charset="0"/>
            </a:endParaRPr>
          </a:p>
        </p:txBody>
      </p:sp>
      <p:pic>
        <p:nvPicPr>
          <p:cNvPr id="3" name="Immagine 2">
            <a:extLst>
              <a:ext uri="{FF2B5EF4-FFF2-40B4-BE49-F238E27FC236}">
                <a16:creationId xmlns:a16="http://schemas.microsoft.com/office/drawing/2014/main" id="{810B5717-7C95-8846-9A7E-021A26628DE4}"/>
              </a:ext>
            </a:extLst>
          </p:cNvPr>
          <p:cNvPicPr>
            <a:picLocks noChangeAspect="1"/>
          </p:cNvPicPr>
          <p:nvPr/>
        </p:nvPicPr>
        <p:blipFill>
          <a:blip r:embed="rId4"/>
          <a:stretch>
            <a:fillRect/>
          </a:stretch>
        </p:blipFill>
        <p:spPr>
          <a:xfrm>
            <a:off x="4518359" y="0"/>
            <a:ext cx="4625641" cy="4840288"/>
          </a:xfrm>
          <a:prstGeom prst="rect">
            <a:avLst/>
          </a:prstGeom>
          <a:solidFill>
            <a:schemeClr val="bg1"/>
          </a:solidFill>
        </p:spPr>
      </p:pic>
      <p:sp>
        <p:nvSpPr>
          <p:cNvPr id="4" name="CasellaDiTesto 3">
            <a:extLst>
              <a:ext uri="{FF2B5EF4-FFF2-40B4-BE49-F238E27FC236}">
                <a16:creationId xmlns:a16="http://schemas.microsoft.com/office/drawing/2014/main" id="{2B0D1141-FDD8-0541-9812-4CEF8AE9C9AD}"/>
              </a:ext>
            </a:extLst>
          </p:cNvPr>
          <p:cNvSpPr txBox="1"/>
          <p:nvPr/>
        </p:nvSpPr>
        <p:spPr>
          <a:xfrm>
            <a:off x="897175" y="234745"/>
            <a:ext cx="3621184" cy="615553"/>
          </a:xfrm>
          <a:prstGeom prst="rect">
            <a:avLst/>
          </a:prstGeom>
          <a:noFill/>
        </p:spPr>
        <p:txBody>
          <a:bodyPr wrap="none" rtlCol="0">
            <a:spAutoFit/>
          </a:bodyPr>
          <a:lstStyle/>
          <a:p>
            <a:r>
              <a:rPr lang="it-IT" sz="1800" b="1" dirty="0">
                <a:solidFill>
                  <a:srgbClr val="302682"/>
                </a:solidFill>
                <a:effectLst/>
                <a:latin typeface="Avenir" panose="02000503020000020003" pitchFamily="2" charset="0"/>
              </a:rPr>
              <a:t>III Sessione - NAFLD</a:t>
            </a:r>
            <a:br>
              <a:rPr lang="it-IT" sz="1800" b="1" dirty="0">
                <a:solidFill>
                  <a:srgbClr val="302682"/>
                </a:solidFill>
                <a:effectLst/>
                <a:latin typeface="Avenir" panose="02000503020000020003" pitchFamily="2" charset="0"/>
              </a:rPr>
            </a:br>
            <a:r>
              <a:rPr lang="it-IT" sz="1600" b="1" i="1" dirty="0">
                <a:solidFill>
                  <a:srgbClr val="302682"/>
                </a:solidFill>
                <a:effectLst/>
                <a:latin typeface="Avenir" panose="02000503020000020003" pitchFamily="2" charset="0"/>
              </a:rPr>
              <a:t>Moderatori: M. Romano - A. Belfiore </a:t>
            </a:r>
            <a:endParaRPr lang="it-IT" dirty="0"/>
          </a:p>
        </p:txBody>
      </p:sp>
    </p:spTree>
    <p:extLst>
      <p:ext uri="{BB962C8B-B14F-4D97-AF65-F5344CB8AC3E}">
        <p14:creationId xmlns:p14="http://schemas.microsoft.com/office/powerpoint/2010/main" val="349740288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DC0762-9067-CF41-88E4-093D4FC28D89}"/>
              </a:ext>
            </a:extLst>
          </p:cNvPr>
          <p:cNvSpPr>
            <a:spLocks noGrp="1"/>
          </p:cNvSpPr>
          <p:nvPr>
            <p:ph type="title"/>
          </p:nvPr>
        </p:nvSpPr>
        <p:spPr>
          <a:xfrm>
            <a:off x="457993" y="102741"/>
            <a:ext cx="8228013" cy="766709"/>
          </a:xfrm>
        </p:spPr>
        <p:txBody>
          <a:bodyPr/>
          <a:lstStyle/>
          <a:p>
            <a:r>
              <a:rPr lang="en-US" b="1" dirty="0">
                <a:latin typeface="Calibri Light" panose="020F0302020204030204" pitchFamily="34" charset="0"/>
                <a:cs typeface="Calibri Light" panose="020F0302020204030204" pitchFamily="34" charset="0"/>
              </a:rPr>
              <a:t>Dietary intervention (Time-restricted eating)</a:t>
            </a:r>
          </a:p>
        </p:txBody>
      </p:sp>
      <p:sp>
        <p:nvSpPr>
          <p:cNvPr id="8" name="CasellaDiTesto 7">
            <a:extLst>
              <a:ext uri="{FF2B5EF4-FFF2-40B4-BE49-F238E27FC236}">
                <a16:creationId xmlns:a16="http://schemas.microsoft.com/office/drawing/2014/main" id="{9E968673-A9BD-4F4F-AD81-AA5478C10321}"/>
              </a:ext>
            </a:extLst>
          </p:cNvPr>
          <p:cNvSpPr txBox="1"/>
          <p:nvPr/>
        </p:nvSpPr>
        <p:spPr>
          <a:xfrm>
            <a:off x="0" y="4851353"/>
            <a:ext cx="1617751" cy="276999"/>
          </a:xfrm>
          <a:prstGeom prst="rect">
            <a:avLst/>
          </a:prstGeom>
          <a:solidFill>
            <a:schemeClr val="bg1"/>
          </a:solidFill>
        </p:spPr>
        <p:txBody>
          <a:bodyPr wrap="none" rtlCol="0">
            <a:spAutoFit/>
          </a:bodyPr>
          <a:lstStyle/>
          <a:p>
            <a:r>
              <a:rPr lang="en-US" sz="1200" dirty="0">
                <a:solidFill>
                  <a:schemeClr val="tx1"/>
                </a:solidFill>
                <a:latin typeface="Calibri Light" panose="020F0302020204030204" pitchFamily="34" charset="0"/>
                <a:cs typeface="Calibri Light" panose="020F0302020204030204" pitchFamily="34" charset="0"/>
              </a:rPr>
              <a:t>Liu, N  </a:t>
            </a:r>
            <a:r>
              <a:rPr lang="en-US" sz="1200" dirty="0" err="1">
                <a:solidFill>
                  <a:schemeClr val="tx1"/>
                </a:solidFill>
                <a:latin typeface="Calibri Light" panose="020F0302020204030204" pitchFamily="34" charset="0"/>
                <a:cs typeface="Calibri Light" panose="020F0302020204030204" pitchFamily="34" charset="0"/>
              </a:rPr>
              <a:t>Engl</a:t>
            </a:r>
            <a:r>
              <a:rPr lang="en-US" sz="1200" dirty="0">
                <a:solidFill>
                  <a:schemeClr val="tx1"/>
                </a:solidFill>
                <a:latin typeface="Calibri Light" panose="020F0302020204030204" pitchFamily="34" charset="0"/>
                <a:cs typeface="Calibri Light" panose="020F0302020204030204" pitchFamily="34" charset="0"/>
              </a:rPr>
              <a:t> J Med 2022</a:t>
            </a:r>
          </a:p>
        </p:txBody>
      </p:sp>
      <p:sp>
        <p:nvSpPr>
          <p:cNvPr id="3" name="CasellaDiTesto 2">
            <a:extLst>
              <a:ext uri="{FF2B5EF4-FFF2-40B4-BE49-F238E27FC236}">
                <a16:creationId xmlns:a16="http://schemas.microsoft.com/office/drawing/2014/main" id="{797B9CD7-8C9B-B741-A1A0-0BA0969596DF}"/>
              </a:ext>
            </a:extLst>
          </p:cNvPr>
          <p:cNvSpPr txBox="1"/>
          <p:nvPr/>
        </p:nvSpPr>
        <p:spPr>
          <a:xfrm>
            <a:off x="82193" y="904127"/>
            <a:ext cx="8938517" cy="584775"/>
          </a:xfrm>
          <a:prstGeom prst="rect">
            <a:avLst/>
          </a:prstGeom>
          <a:noFill/>
        </p:spPr>
        <p:txBody>
          <a:bodyPr wrap="square" rtlCol="0">
            <a:spAutoFit/>
          </a:bodyPr>
          <a:lstStyle/>
          <a:p>
            <a:r>
              <a:rPr lang="en-US" sz="1600" dirty="0">
                <a:solidFill>
                  <a:schemeClr val="tx1"/>
                </a:solidFill>
                <a:effectLst/>
                <a:latin typeface="Calibri Light" panose="020F0302020204030204" pitchFamily="34" charset="0"/>
                <a:cs typeface="Calibri Light" panose="020F0302020204030204" pitchFamily="34" charset="0"/>
              </a:rPr>
              <a:t>139 patients with obesity randomized to TRE (eating between 8:00a.m. and 4:00p.m.+ calorie restriction</a:t>
            </a:r>
            <a:r>
              <a:rPr lang="en-US" sz="1600" dirty="0">
                <a:solidFill>
                  <a:schemeClr val="tx1"/>
                </a:solidFill>
                <a:latin typeface="Calibri Light" panose="020F0302020204030204" pitchFamily="34" charset="0"/>
                <a:cs typeface="Calibri Light" panose="020F0302020204030204" pitchFamily="34" charset="0"/>
              </a:rPr>
              <a:t> – CR</a:t>
            </a:r>
            <a:r>
              <a:rPr lang="en-US" sz="1600" dirty="0">
                <a:solidFill>
                  <a:schemeClr val="tx1"/>
                </a:solidFill>
                <a:effectLst/>
                <a:latin typeface="Calibri Light" panose="020F0302020204030204" pitchFamily="34" charset="0"/>
                <a:cs typeface="Calibri Light" panose="020F0302020204030204" pitchFamily="34" charset="0"/>
              </a:rPr>
              <a:t>) or CR alone for 12 months. Diet: 1500-1800 kcal/day for men, 1200-1500 for women. </a:t>
            </a:r>
            <a:endParaRPr lang="en-US" sz="1600" dirty="0">
              <a:solidFill>
                <a:schemeClr val="tx1"/>
              </a:solidFill>
              <a:latin typeface="Calibri Light" panose="020F0302020204030204" pitchFamily="34" charset="0"/>
              <a:cs typeface="Calibri Light" panose="020F0302020204030204" pitchFamily="34" charset="0"/>
            </a:endParaRPr>
          </a:p>
        </p:txBody>
      </p:sp>
      <p:pic>
        <p:nvPicPr>
          <p:cNvPr id="4" name="Immagine 3">
            <a:extLst>
              <a:ext uri="{FF2B5EF4-FFF2-40B4-BE49-F238E27FC236}">
                <a16:creationId xmlns:a16="http://schemas.microsoft.com/office/drawing/2014/main" id="{2DB9A0AC-0897-7C42-A4B4-921D06EA13F3}"/>
              </a:ext>
            </a:extLst>
          </p:cNvPr>
          <p:cNvPicPr>
            <a:picLocks noChangeAspect="1"/>
          </p:cNvPicPr>
          <p:nvPr/>
        </p:nvPicPr>
        <p:blipFill>
          <a:blip r:embed="rId2"/>
          <a:stretch>
            <a:fillRect/>
          </a:stretch>
        </p:blipFill>
        <p:spPr>
          <a:xfrm>
            <a:off x="32751" y="1667415"/>
            <a:ext cx="6057900" cy="2311400"/>
          </a:xfrm>
          <a:prstGeom prst="rect">
            <a:avLst/>
          </a:prstGeom>
        </p:spPr>
      </p:pic>
      <p:pic>
        <p:nvPicPr>
          <p:cNvPr id="5" name="Immagine 4">
            <a:extLst>
              <a:ext uri="{FF2B5EF4-FFF2-40B4-BE49-F238E27FC236}">
                <a16:creationId xmlns:a16="http://schemas.microsoft.com/office/drawing/2014/main" id="{DE4C9280-4287-3C41-AC9B-88E933726D2C}"/>
              </a:ext>
            </a:extLst>
          </p:cNvPr>
          <p:cNvPicPr>
            <a:picLocks noChangeAspect="1"/>
          </p:cNvPicPr>
          <p:nvPr/>
        </p:nvPicPr>
        <p:blipFill>
          <a:blip r:embed="rId3"/>
          <a:stretch>
            <a:fillRect/>
          </a:stretch>
        </p:blipFill>
        <p:spPr>
          <a:xfrm>
            <a:off x="6090651" y="1477200"/>
            <a:ext cx="2997200" cy="1866900"/>
          </a:xfrm>
          <a:prstGeom prst="rect">
            <a:avLst/>
          </a:prstGeom>
        </p:spPr>
      </p:pic>
      <p:sp>
        <p:nvSpPr>
          <p:cNvPr id="6" name="CasellaDiTesto 5">
            <a:extLst>
              <a:ext uri="{FF2B5EF4-FFF2-40B4-BE49-F238E27FC236}">
                <a16:creationId xmlns:a16="http://schemas.microsoft.com/office/drawing/2014/main" id="{91A34189-D159-5444-BF17-8A0CCDD0918E}"/>
              </a:ext>
            </a:extLst>
          </p:cNvPr>
          <p:cNvSpPr txBox="1"/>
          <p:nvPr/>
        </p:nvSpPr>
        <p:spPr>
          <a:xfrm>
            <a:off x="6047649" y="3393953"/>
            <a:ext cx="3083205" cy="523220"/>
          </a:xfrm>
          <a:prstGeom prst="rect">
            <a:avLst/>
          </a:prstGeom>
          <a:noFill/>
        </p:spPr>
        <p:txBody>
          <a:bodyPr wrap="square" rtlCol="0">
            <a:spAutoFit/>
          </a:bodyPr>
          <a:lstStyle/>
          <a:p>
            <a:r>
              <a:rPr lang="en-US" sz="1400" dirty="0">
                <a:solidFill>
                  <a:schemeClr val="tx1"/>
                </a:solidFill>
                <a:effectLst/>
                <a:latin typeface="Calibri Light" panose="020F0302020204030204" pitchFamily="34" charset="0"/>
                <a:cs typeface="Calibri Light" panose="020F0302020204030204" pitchFamily="34" charset="0"/>
              </a:rPr>
              <a:t>Metabolic risk factors change in parallel with the results of the primary outcome </a:t>
            </a:r>
            <a:endParaRPr lang="en-US" sz="1400" dirty="0">
              <a:solidFill>
                <a:schemeClr val="tx1"/>
              </a:solidFill>
              <a:latin typeface="Calibri Light" panose="020F0302020204030204" pitchFamily="34" charset="0"/>
              <a:cs typeface="Calibri Light" panose="020F0302020204030204" pitchFamily="34" charset="0"/>
            </a:endParaRPr>
          </a:p>
        </p:txBody>
      </p:sp>
      <p:sp>
        <p:nvSpPr>
          <p:cNvPr id="14" name="CasellaDiTesto 13">
            <a:extLst>
              <a:ext uri="{FF2B5EF4-FFF2-40B4-BE49-F238E27FC236}">
                <a16:creationId xmlns:a16="http://schemas.microsoft.com/office/drawing/2014/main" id="{BDD47368-7AB5-CC49-9F8B-D2FDD1C65175}"/>
              </a:ext>
            </a:extLst>
          </p:cNvPr>
          <p:cNvSpPr txBox="1"/>
          <p:nvPr/>
        </p:nvSpPr>
        <p:spPr>
          <a:xfrm>
            <a:off x="113015" y="4143380"/>
            <a:ext cx="8917968" cy="646331"/>
          </a:xfrm>
          <a:prstGeom prst="rect">
            <a:avLst/>
          </a:prstGeom>
          <a:noFill/>
        </p:spPr>
        <p:txBody>
          <a:bodyPr wrap="square" rtlCol="0">
            <a:spAutoFit/>
          </a:bodyPr>
          <a:lstStyle/>
          <a:p>
            <a:r>
              <a:rPr lang="en-US" sz="1800" dirty="0">
                <a:solidFill>
                  <a:srgbClr val="FF0000"/>
                </a:solidFill>
                <a:effectLst/>
                <a:latin typeface="Calibri Light" panose="020F0302020204030204" pitchFamily="34" charset="0"/>
                <a:cs typeface="Calibri Light" panose="020F0302020204030204" pitchFamily="34" charset="0"/>
              </a:rPr>
              <a:t>A regimen of time-restricted eating not more beneficial with regard to reduction in body weight, body fat, or metabolic risk factors than daily calorie restriction. </a:t>
            </a:r>
            <a:endParaRPr lang="en-US" dirty="0">
              <a:solidFill>
                <a:srgbClr val="FF0000"/>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25241540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8" name="Rectangle 4">
            <a:extLst>
              <a:ext uri="{FF2B5EF4-FFF2-40B4-BE49-F238E27FC236}">
                <a16:creationId xmlns:a16="http://schemas.microsoft.com/office/drawing/2014/main" id="{8171EF1B-A1DE-4C9B-81FD-140E919DA1DB}"/>
              </a:ext>
            </a:extLst>
          </p:cNvPr>
          <p:cNvSpPr>
            <a:spLocks noChangeArrowheads="1"/>
          </p:cNvSpPr>
          <p:nvPr/>
        </p:nvSpPr>
        <p:spPr bwMode="auto">
          <a:xfrm>
            <a:off x="8693" y="4853902"/>
            <a:ext cx="1715213" cy="285174"/>
          </a:xfrm>
          <a:prstGeom prst="rect">
            <a:avLst/>
          </a:prstGeom>
          <a:solidFill>
            <a:schemeClr val="bg1"/>
          </a:solidFill>
          <a:ln>
            <a:noFill/>
          </a:ln>
        </p:spPr>
        <p:txBody>
          <a:bodyPr wrap="none" lIns="69056" tIns="34528" rIns="69056" bIns="34528" anchor="b">
            <a:spAutoFit/>
          </a:bodyPr>
          <a:lstStyle>
            <a:lvl1pPr>
              <a:defRPr sz="2000" b="1">
                <a:solidFill>
                  <a:schemeClr val="tx1"/>
                </a:solidFill>
                <a:latin typeface="Arial" panose="020B0604020202020204" pitchFamily="34" charset="0"/>
                <a:cs typeface="Arial" panose="020B0604020202020204" pitchFamily="34" charset="0"/>
              </a:defRPr>
            </a:lvl1pPr>
            <a:lvl2pPr marL="742950" indent="-285750">
              <a:defRPr sz="2000" b="1">
                <a:solidFill>
                  <a:schemeClr val="tx1"/>
                </a:solidFill>
                <a:latin typeface="Arial" panose="020B0604020202020204" pitchFamily="34" charset="0"/>
                <a:cs typeface="Arial" panose="020B0604020202020204" pitchFamily="34" charset="0"/>
              </a:defRPr>
            </a:lvl2pPr>
            <a:lvl3pPr marL="1143000" indent="-228600">
              <a:defRPr sz="2000" b="1">
                <a:solidFill>
                  <a:schemeClr val="tx1"/>
                </a:solidFill>
                <a:latin typeface="Arial" panose="020B0604020202020204" pitchFamily="34" charset="0"/>
                <a:cs typeface="Arial" panose="020B0604020202020204" pitchFamily="34" charset="0"/>
              </a:defRPr>
            </a:lvl3pPr>
            <a:lvl4pPr marL="1600200" indent="-228600">
              <a:defRPr sz="2000" b="1">
                <a:solidFill>
                  <a:schemeClr val="tx1"/>
                </a:solidFill>
                <a:latin typeface="Arial" panose="020B0604020202020204" pitchFamily="34" charset="0"/>
                <a:cs typeface="Arial" panose="020B0604020202020204" pitchFamily="34" charset="0"/>
              </a:defRPr>
            </a:lvl4pPr>
            <a:lvl5pPr marL="2057400" indent="-228600">
              <a:defRPr sz="20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9pPr>
          </a:lstStyle>
          <a:p>
            <a:pPr defTabSz="622158">
              <a:defRPr/>
            </a:pPr>
            <a:r>
              <a:rPr lang="en-US" altLang="it-IT" sz="1400" b="0" dirty="0">
                <a:latin typeface="Calibri Light" panose="020F0302020204030204" pitchFamily="34" charset="0"/>
                <a:ea typeface="+mn-ea"/>
                <a:cs typeface="Calibri Light" panose="020F0302020204030204" pitchFamily="34" charset="0"/>
              </a:rPr>
              <a:t>Wang,  Nat Med 2023</a:t>
            </a:r>
          </a:p>
        </p:txBody>
      </p:sp>
      <p:sp>
        <p:nvSpPr>
          <p:cNvPr id="4" name="Rettangolo 3">
            <a:extLst>
              <a:ext uri="{FF2B5EF4-FFF2-40B4-BE49-F238E27FC236}">
                <a16:creationId xmlns:a16="http://schemas.microsoft.com/office/drawing/2014/main" id="{FD133929-BDEC-304A-B1E8-EE054656943D}"/>
              </a:ext>
            </a:extLst>
          </p:cNvPr>
          <p:cNvSpPr/>
          <p:nvPr/>
        </p:nvSpPr>
        <p:spPr bwMode="auto">
          <a:xfrm>
            <a:off x="468102" y="3361038"/>
            <a:ext cx="83172" cy="147925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endParaRPr>
          </a:p>
        </p:txBody>
      </p:sp>
      <p:pic>
        <p:nvPicPr>
          <p:cNvPr id="5" name="Immagine 4">
            <a:extLst>
              <a:ext uri="{FF2B5EF4-FFF2-40B4-BE49-F238E27FC236}">
                <a16:creationId xmlns:a16="http://schemas.microsoft.com/office/drawing/2014/main" id="{B237DA12-2436-E34B-865F-2910832D9E04}"/>
              </a:ext>
            </a:extLst>
          </p:cNvPr>
          <p:cNvPicPr>
            <a:picLocks noChangeAspect="1"/>
          </p:cNvPicPr>
          <p:nvPr/>
        </p:nvPicPr>
        <p:blipFill>
          <a:blip r:embed="rId3"/>
          <a:stretch>
            <a:fillRect/>
          </a:stretch>
        </p:blipFill>
        <p:spPr>
          <a:xfrm>
            <a:off x="1036487" y="22353"/>
            <a:ext cx="7515191" cy="831661"/>
          </a:xfrm>
          <a:prstGeom prst="rect">
            <a:avLst/>
          </a:prstGeom>
        </p:spPr>
      </p:pic>
      <p:pic>
        <p:nvPicPr>
          <p:cNvPr id="6" name="Immagine 5">
            <a:extLst>
              <a:ext uri="{FF2B5EF4-FFF2-40B4-BE49-F238E27FC236}">
                <a16:creationId xmlns:a16="http://schemas.microsoft.com/office/drawing/2014/main" id="{F5FA8008-CEC5-9D4F-84E3-CD4C58D9CEED}"/>
              </a:ext>
            </a:extLst>
          </p:cNvPr>
          <p:cNvPicPr>
            <a:picLocks noChangeAspect="1"/>
          </p:cNvPicPr>
          <p:nvPr/>
        </p:nvPicPr>
        <p:blipFill>
          <a:blip r:embed="rId4"/>
          <a:stretch>
            <a:fillRect/>
          </a:stretch>
        </p:blipFill>
        <p:spPr>
          <a:xfrm>
            <a:off x="3102832" y="887410"/>
            <a:ext cx="6041168" cy="3938145"/>
          </a:xfrm>
          <a:prstGeom prst="rect">
            <a:avLst/>
          </a:prstGeom>
        </p:spPr>
      </p:pic>
      <p:sp>
        <p:nvSpPr>
          <p:cNvPr id="7" name="CasellaDiTesto 6">
            <a:extLst>
              <a:ext uri="{FF2B5EF4-FFF2-40B4-BE49-F238E27FC236}">
                <a16:creationId xmlns:a16="http://schemas.microsoft.com/office/drawing/2014/main" id="{85F74EA7-B05B-7C46-9AA2-97B4AA9CB746}"/>
              </a:ext>
            </a:extLst>
          </p:cNvPr>
          <p:cNvSpPr txBox="1"/>
          <p:nvPr/>
        </p:nvSpPr>
        <p:spPr>
          <a:xfrm>
            <a:off x="393079" y="1071715"/>
            <a:ext cx="2846718" cy="978729"/>
          </a:xfrm>
          <a:prstGeom prst="rect">
            <a:avLst/>
          </a:prstGeom>
          <a:noFill/>
        </p:spPr>
        <p:txBody>
          <a:bodyPr wrap="square" rtlCol="0">
            <a:spAutoFit/>
          </a:bodyPr>
          <a:lstStyle/>
          <a:p>
            <a:pPr algn="r"/>
            <a:r>
              <a:rPr lang="en-US" sz="725" dirty="0">
                <a:solidFill>
                  <a:schemeClr val="tx1"/>
                </a:solidFill>
                <a:effectLst/>
                <a:latin typeface="HardingText"/>
              </a:rPr>
              <a:t>Alternative Healthy Eating Index— 2010 (AHEI-2010)</a:t>
            </a:r>
          </a:p>
          <a:p>
            <a:pPr algn="r"/>
            <a:r>
              <a:rPr lang="en-US" sz="725" dirty="0">
                <a:solidFill>
                  <a:schemeClr val="tx1"/>
                </a:solidFill>
                <a:effectLst/>
                <a:latin typeface="HardingText"/>
              </a:rPr>
              <a:t>Alternate Mediterranean Diet (AMED) </a:t>
            </a:r>
          </a:p>
          <a:p>
            <a:pPr algn="r"/>
            <a:r>
              <a:rPr lang="en-US" sz="725" dirty="0">
                <a:solidFill>
                  <a:schemeClr val="tx1"/>
                </a:solidFill>
                <a:latin typeface="HardingText"/>
              </a:rPr>
              <a:t>H</a:t>
            </a:r>
            <a:r>
              <a:rPr lang="en-US" sz="725" dirty="0">
                <a:solidFill>
                  <a:schemeClr val="tx1"/>
                </a:solidFill>
                <a:effectLst/>
                <a:latin typeface="HardingText"/>
              </a:rPr>
              <a:t>ealthful Plant-based Diet Index (</a:t>
            </a:r>
            <a:r>
              <a:rPr lang="en-US" sz="725" dirty="0" err="1">
                <a:solidFill>
                  <a:schemeClr val="tx1"/>
                </a:solidFill>
                <a:effectLst/>
                <a:latin typeface="HardingText"/>
              </a:rPr>
              <a:t>hPDI</a:t>
            </a:r>
            <a:r>
              <a:rPr lang="en-US" sz="725" dirty="0">
                <a:solidFill>
                  <a:schemeClr val="tx1"/>
                </a:solidFill>
                <a:effectLst/>
                <a:latin typeface="HardingText"/>
              </a:rPr>
              <a:t>) </a:t>
            </a:r>
            <a:endParaRPr lang="en-US" sz="725" dirty="0">
              <a:solidFill>
                <a:schemeClr val="tx1"/>
              </a:solidFill>
            </a:endParaRPr>
          </a:p>
          <a:p>
            <a:pPr algn="r"/>
            <a:r>
              <a:rPr lang="en-US" sz="725" dirty="0">
                <a:solidFill>
                  <a:schemeClr val="tx1"/>
                </a:solidFill>
                <a:effectLst/>
                <a:latin typeface="HardingText"/>
              </a:rPr>
              <a:t>Dietary Approaches to Stop Hypertension</a:t>
            </a:r>
          </a:p>
          <a:p>
            <a:pPr algn="r"/>
            <a:r>
              <a:rPr lang="en-US" sz="725" dirty="0">
                <a:solidFill>
                  <a:schemeClr val="tx1"/>
                </a:solidFill>
                <a:effectLst/>
                <a:latin typeface="HardingText"/>
              </a:rPr>
              <a:t>Diabetes Risk Reduction Diet (DRRD) </a:t>
            </a:r>
            <a:endParaRPr lang="en-US" sz="725" dirty="0">
              <a:solidFill>
                <a:schemeClr val="tx1"/>
              </a:solidFill>
            </a:endParaRPr>
          </a:p>
          <a:p>
            <a:pPr algn="r"/>
            <a:r>
              <a:rPr lang="en-US" sz="725" dirty="0">
                <a:solidFill>
                  <a:schemeClr val="tx1"/>
                </a:solidFill>
                <a:effectLst/>
                <a:latin typeface="HardingText"/>
              </a:rPr>
              <a:t>World Cancer Research Fund/Am Inst for Cancer Research</a:t>
            </a:r>
            <a:r>
              <a:rPr lang="en-US" sz="725" dirty="0">
                <a:solidFill>
                  <a:schemeClr val="tx1"/>
                </a:solidFill>
                <a:latin typeface="HardingText"/>
              </a:rPr>
              <a:t> </a:t>
            </a:r>
            <a:r>
              <a:rPr lang="en-US" sz="725" dirty="0">
                <a:solidFill>
                  <a:schemeClr val="tx1"/>
                </a:solidFill>
                <a:effectLst/>
                <a:latin typeface="HardingText"/>
              </a:rPr>
              <a:t>(WCRF/AICR) </a:t>
            </a:r>
            <a:endParaRPr lang="en-US" sz="725" dirty="0">
              <a:solidFill>
                <a:schemeClr val="tx1"/>
              </a:solidFill>
            </a:endParaRPr>
          </a:p>
          <a:p>
            <a:pPr algn="r"/>
            <a:r>
              <a:rPr lang="en-US" sz="725" dirty="0">
                <a:solidFill>
                  <a:schemeClr val="tx1"/>
                </a:solidFill>
                <a:latin typeface="HardingText"/>
              </a:rPr>
              <a:t>R</a:t>
            </a:r>
            <a:r>
              <a:rPr lang="en-US" sz="725" dirty="0">
                <a:solidFill>
                  <a:schemeClr val="tx1"/>
                </a:solidFill>
                <a:effectLst/>
                <a:latin typeface="HardingText"/>
              </a:rPr>
              <a:t>eversed empirical dietary index for hyperinsulinemia (</a:t>
            </a:r>
            <a:r>
              <a:rPr lang="en-US" sz="725" dirty="0" err="1">
                <a:solidFill>
                  <a:schemeClr val="tx1"/>
                </a:solidFill>
                <a:effectLst/>
                <a:latin typeface="HardingText"/>
              </a:rPr>
              <a:t>rEDIH</a:t>
            </a:r>
            <a:r>
              <a:rPr lang="en-US" sz="725" dirty="0">
                <a:solidFill>
                  <a:schemeClr val="tx1"/>
                </a:solidFill>
                <a:effectLst/>
                <a:latin typeface="HardingText"/>
              </a:rPr>
              <a:t>) </a:t>
            </a:r>
          </a:p>
          <a:p>
            <a:pPr algn="r"/>
            <a:r>
              <a:rPr lang="en-US" sz="725" dirty="0">
                <a:solidFill>
                  <a:schemeClr val="tx1"/>
                </a:solidFill>
                <a:effectLst/>
                <a:latin typeface="HardingText"/>
              </a:rPr>
              <a:t>Reversed empirical dietary inflammatory pattern (</a:t>
            </a:r>
            <a:r>
              <a:rPr lang="en-US" sz="725" dirty="0" err="1">
                <a:solidFill>
                  <a:schemeClr val="tx1"/>
                </a:solidFill>
                <a:effectLst/>
                <a:latin typeface="HardingText"/>
              </a:rPr>
              <a:t>rEDIP</a:t>
            </a:r>
            <a:r>
              <a:rPr lang="en-US" sz="725" dirty="0">
                <a:solidFill>
                  <a:schemeClr val="tx1"/>
                </a:solidFill>
                <a:effectLst/>
                <a:latin typeface="HardingText"/>
              </a:rPr>
              <a:t>) </a:t>
            </a:r>
            <a:endParaRPr lang="en-US" sz="725" dirty="0">
              <a:solidFill>
                <a:schemeClr val="tx1"/>
              </a:solidFill>
            </a:endParaRPr>
          </a:p>
        </p:txBody>
      </p:sp>
      <p:pic>
        <p:nvPicPr>
          <p:cNvPr id="10" name="Immagine 9">
            <a:extLst>
              <a:ext uri="{FF2B5EF4-FFF2-40B4-BE49-F238E27FC236}">
                <a16:creationId xmlns:a16="http://schemas.microsoft.com/office/drawing/2014/main" id="{9ACE338C-9727-0D47-AE60-14BE4C92C34F}"/>
              </a:ext>
            </a:extLst>
          </p:cNvPr>
          <p:cNvPicPr>
            <a:picLocks noChangeAspect="1"/>
          </p:cNvPicPr>
          <p:nvPr/>
        </p:nvPicPr>
        <p:blipFill>
          <a:blip r:embed="rId5"/>
          <a:stretch>
            <a:fillRect/>
          </a:stretch>
        </p:blipFill>
        <p:spPr>
          <a:xfrm>
            <a:off x="332919" y="2085758"/>
            <a:ext cx="2733641" cy="2739797"/>
          </a:xfrm>
          <a:prstGeom prst="rect">
            <a:avLst/>
          </a:prstGeom>
        </p:spPr>
      </p:pic>
    </p:spTree>
    <p:extLst>
      <p:ext uri="{BB962C8B-B14F-4D97-AF65-F5344CB8AC3E}">
        <p14:creationId xmlns:p14="http://schemas.microsoft.com/office/powerpoint/2010/main" val="315644936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magine 16">
            <a:extLst>
              <a:ext uri="{FF2B5EF4-FFF2-40B4-BE49-F238E27FC236}">
                <a16:creationId xmlns:a16="http://schemas.microsoft.com/office/drawing/2014/main" id="{883017CF-39C5-EB43-87AD-F9295E39CB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01106"/>
            <a:ext cx="3607720" cy="2009822"/>
          </a:xfrm>
          <a:prstGeom prst="rect">
            <a:avLst/>
          </a:prstGeom>
        </p:spPr>
      </p:pic>
      <p:sp>
        <p:nvSpPr>
          <p:cNvPr id="36867" name="Titolo 8">
            <a:extLst>
              <a:ext uri="{FF2B5EF4-FFF2-40B4-BE49-F238E27FC236}">
                <a16:creationId xmlns:a16="http://schemas.microsoft.com/office/drawing/2014/main" id="{D6AF075D-0ABD-4855-AAD7-7A55D8E21F67}"/>
              </a:ext>
            </a:extLst>
          </p:cNvPr>
          <p:cNvSpPr>
            <a:spLocks noGrp="1"/>
          </p:cNvSpPr>
          <p:nvPr>
            <p:ph type="title"/>
          </p:nvPr>
        </p:nvSpPr>
        <p:spPr>
          <a:xfrm>
            <a:off x="805961" y="22354"/>
            <a:ext cx="7678699" cy="819082"/>
          </a:xfrm>
        </p:spPr>
        <p:txBody>
          <a:bodyPr/>
          <a:lstStyle/>
          <a:p>
            <a:r>
              <a:rPr lang="en-US" altLang="it-IT" b="1" dirty="0">
                <a:solidFill>
                  <a:schemeClr val="tx1"/>
                </a:solidFill>
                <a:latin typeface="Calibri Light" panose="020F0302020204030204" pitchFamily="34" charset="0"/>
                <a:cs typeface="Calibri Light" panose="020F0302020204030204" pitchFamily="34" charset="0"/>
              </a:rPr>
              <a:t>Food groups and the likelihood of NAFLD</a:t>
            </a:r>
            <a:br>
              <a:rPr lang="en-US" altLang="it-IT" b="1" dirty="0">
                <a:solidFill>
                  <a:schemeClr val="tx1"/>
                </a:solidFill>
                <a:latin typeface="Calibri Light" panose="020F0302020204030204" pitchFamily="34" charset="0"/>
                <a:cs typeface="Calibri Light" panose="020F0302020204030204" pitchFamily="34" charset="0"/>
              </a:rPr>
            </a:br>
            <a:r>
              <a:rPr lang="en-US" altLang="it-IT" sz="2400" b="1" dirty="0">
                <a:solidFill>
                  <a:schemeClr val="tx1"/>
                </a:solidFill>
                <a:latin typeface="Calibri Light" panose="020F0302020204030204" pitchFamily="34" charset="0"/>
                <a:cs typeface="Calibri Light" panose="020F0302020204030204" pitchFamily="34" charset="0"/>
              </a:rPr>
              <a:t>Meta-analysis of cross-sectional and case-control studies</a:t>
            </a:r>
            <a:endParaRPr lang="en-US" altLang="it-IT" b="1" dirty="0">
              <a:solidFill>
                <a:schemeClr val="tx1"/>
              </a:solidFill>
              <a:latin typeface="Calibri Light" panose="020F0302020204030204" pitchFamily="34" charset="0"/>
              <a:cs typeface="Calibri Light" panose="020F0302020204030204" pitchFamily="34" charset="0"/>
            </a:endParaRPr>
          </a:p>
        </p:txBody>
      </p:sp>
      <p:sp>
        <p:nvSpPr>
          <p:cNvPr id="36868" name="Rectangle 4">
            <a:extLst>
              <a:ext uri="{FF2B5EF4-FFF2-40B4-BE49-F238E27FC236}">
                <a16:creationId xmlns:a16="http://schemas.microsoft.com/office/drawing/2014/main" id="{8171EF1B-A1DE-4C9B-81FD-140E919DA1DB}"/>
              </a:ext>
            </a:extLst>
          </p:cNvPr>
          <p:cNvSpPr>
            <a:spLocks noChangeArrowheads="1"/>
          </p:cNvSpPr>
          <p:nvPr/>
        </p:nvSpPr>
        <p:spPr bwMode="auto">
          <a:xfrm>
            <a:off x="43197" y="4866750"/>
            <a:ext cx="1301638" cy="254396"/>
          </a:xfrm>
          <a:prstGeom prst="rect">
            <a:avLst/>
          </a:prstGeom>
          <a:solidFill>
            <a:schemeClr val="bg1"/>
          </a:solidFill>
          <a:ln>
            <a:noFill/>
          </a:ln>
        </p:spPr>
        <p:txBody>
          <a:bodyPr wrap="none" lIns="69056" tIns="34528" rIns="69056" bIns="34528" anchor="b">
            <a:spAutoFit/>
          </a:bodyPr>
          <a:lstStyle>
            <a:lvl1pPr>
              <a:defRPr sz="2000" b="1">
                <a:solidFill>
                  <a:schemeClr val="tx1"/>
                </a:solidFill>
                <a:latin typeface="Arial" panose="020B0604020202020204" pitchFamily="34" charset="0"/>
                <a:cs typeface="Arial" panose="020B0604020202020204" pitchFamily="34" charset="0"/>
              </a:defRPr>
            </a:lvl1pPr>
            <a:lvl2pPr marL="742950" indent="-285750">
              <a:defRPr sz="2000" b="1">
                <a:solidFill>
                  <a:schemeClr val="tx1"/>
                </a:solidFill>
                <a:latin typeface="Arial" panose="020B0604020202020204" pitchFamily="34" charset="0"/>
                <a:cs typeface="Arial" panose="020B0604020202020204" pitchFamily="34" charset="0"/>
              </a:defRPr>
            </a:lvl2pPr>
            <a:lvl3pPr marL="1143000" indent="-228600">
              <a:defRPr sz="2000" b="1">
                <a:solidFill>
                  <a:schemeClr val="tx1"/>
                </a:solidFill>
                <a:latin typeface="Arial" panose="020B0604020202020204" pitchFamily="34" charset="0"/>
                <a:cs typeface="Arial" panose="020B0604020202020204" pitchFamily="34" charset="0"/>
              </a:defRPr>
            </a:lvl3pPr>
            <a:lvl4pPr marL="1600200" indent="-228600">
              <a:defRPr sz="2000" b="1">
                <a:solidFill>
                  <a:schemeClr val="tx1"/>
                </a:solidFill>
                <a:latin typeface="Arial" panose="020B0604020202020204" pitchFamily="34" charset="0"/>
                <a:cs typeface="Arial" panose="020B0604020202020204" pitchFamily="34" charset="0"/>
              </a:defRPr>
            </a:lvl4pPr>
            <a:lvl5pPr marL="2057400" indent="-228600">
              <a:defRPr sz="20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9pPr>
          </a:lstStyle>
          <a:p>
            <a:pPr defTabSz="622158">
              <a:defRPr/>
            </a:pPr>
            <a:r>
              <a:rPr lang="en-US" altLang="it-IT" sz="1200" b="0" dirty="0">
                <a:latin typeface="Calibri Light" panose="020F0302020204030204" pitchFamily="34" charset="0"/>
                <a:ea typeface="+mn-ea"/>
                <a:cs typeface="Calibri Light" panose="020F0302020204030204" pitchFamily="34" charset="0"/>
              </a:rPr>
              <a:t>He,  Br J </a:t>
            </a:r>
            <a:r>
              <a:rPr lang="en-US" altLang="it-IT" sz="1200" b="0" dirty="0" err="1">
                <a:latin typeface="Calibri Light" panose="020F0302020204030204" pitchFamily="34" charset="0"/>
                <a:ea typeface="+mn-ea"/>
                <a:cs typeface="Calibri Light" panose="020F0302020204030204" pitchFamily="34" charset="0"/>
              </a:rPr>
              <a:t>Nutr</a:t>
            </a:r>
            <a:r>
              <a:rPr lang="en-US" altLang="it-IT" sz="1200" b="0" dirty="0">
                <a:latin typeface="Calibri Light" panose="020F0302020204030204" pitchFamily="34" charset="0"/>
                <a:ea typeface="+mn-ea"/>
                <a:cs typeface="Calibri Light" panose="020F0302020204030204" pitchFamily="34" charset="0"/>
              </a:rPr>
              <a:t> 2020</a:t>
            </a:r>
          </a:p>
        </p:txBody>
      </p:sp>
      <p:pic>
        <p:nvPicPr>
          <p:cNvPr id="2" name="Immagine 1">
            <a:extLst>
              <a:ext uri="{FF2B5EF4-FFF2-40B4-BE49-F238E27FC236}">
                <a16:creationId xmlns:a16="http://schemas.microsoft.com/office/drawing/2014/main" id="{7A77A1E8-1413-B442-941C-FF69D5B8258E}"/>
              </a:ext>
            </a:extLst>
          </p:cNvPr>
          <p:cNvPicPr>
            <a:picLocks noChangeAspect="1"/>
          </p:cNvPicPr>
          <p:nvPr/>
        </p:nvPicPr>
        <p:blipFill>
          <a:blip r:embed="rId4"/>
          <a:stretch>
            <a:fillRect/>
          </a:stretch>
        </p:blipFill>
        <p:spPr>
          <a:xfrm>
            <a:off x="3845411" y="955106"/>
            <a:ext cx="5255391" cy="3893891"/>
          </a:xfrm>
          <a:prstGeom prst="rect">
            <a:avLst/>
          </a:prstGeom>
        </p:spPr>
      </p:pic>
      <p:pic>
        <p:nvPicPr>
          <p:cNvPr id="20" name="Immagine 19">
            <a:extLst>
              <a:ext uri="{FF2B5EF4-FFF2-40B4-BE49-F238E27FC236}">
                <a16:creationId xmlns:a16="http://schemas.microsoft.com/office/drawing/2014/main" id="{1DCA14B0-1E9A-3F41-BE52-0DC879F3DF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97" y="2968199"/>
            <a:ext cx="3169560" cy="1875862"/>
          </a:xfrm>
          <a:prstGeom prst="rect">
            <a:avLst/>
          </a:prstGeom>
        </p:spPr>
      </p:pic>
      <p:sp>
        <p:nvSpPr>
          <p:cNvPr id="15" name="CasellaDiTesto 14">
            <a:extLst>
              <a:ext uri="{FF2B5EF4-FFF2-40B4-BE49-F238E27FC236}">
                <a16:creationId xmlns:a16="http://schemas.microsoft.com/office/drawing/2014/main" id="{5314E515-C288-9E40-A1E0-CF3B7BAE1E77}"/>
              </a:ext>
            </a:extLst>
          </p:cNvPr>
          <p:cNvSpPr txBox="1"/>
          <p:nvPr/>
        </p:nvSpPr>
        <p:spPr>
          <a:xfrm>
            <a:off x="465479" y="901106"/>
            <a:ext cx="2070760" cy="369332"/>
          </a:xfrm>
          <a:prstGeom prst="rect">
            <a:avLst/>
          </a:prstGeom>
          <a:noFill/>
        </p:spPr>
        <p:txBody>
          <a:bodyPr wrap="none" rtlCol="0">
            <a:spAutoFit/>
          </a:bodyPr>
          <a:lstStyle/>
          <a:p>
            <a:r>
              <a:rPr lang="en-US" dirty="0">
                <a:solidFill>
                  <a:srgbClr val="FF0000"/>
                </a:solidFill>
                <a:latin typeface="Calibri Light" panose="020F0302020204030204" pitchFamily="34" charset="0"/>
                <a:cs typeface="Calibri Light" panose="020F0302020204030204" pitchFamily="34" charset="0"/>
              </a:rPr>
              <a:t>Soft drinks; OR, 1.29</a:t>
            </a:r>
          </a:p>
        </p:txBody>
      </p:sp>
      <p:sp>
        <p:nvSpPr>
          <p:cNvPr id="25" name="CasellaDiTesto 24">
            <a:extLst>
              <a:ext uri="{FF2B5EF4-FFF2-40B4-BE49-F238E27FC236}">
                <a16:creationId xmlns:a16="http://schemas.microsoft.com/office/drawing/2014/main" id="{BEDE13DF-54C1-5E44-95D3-B37420A41B08}"/>
              </a:ext>
            </a:extLst>
          </p:cNvPr>
          <p:cNvSpPr txBox="1"/>
          <p:nvPr/>
        </p:nvSpPr>
        <p:spPr>
          <a:xfrm>
            <a:off x="372922" y="2902051"/>
            <a:ext cx="1771639" cy="338554"/>
          </a:xfrm>
          <a:prstGeom prst="rect">
            <a:avLst/>
          </a:prstGeom>
          <a:noFill/>
        </p:spPr>
        <p:txBody>
          <a:bodyPr wrap="none" rtlCol="0">
            <a:spAutoFit/>
          </a:bodyPr>
          <a:lstStyle/>
          <a:p>
            <a:r>
              <a:rPr lang="en-US" sz="1600" dirty="0">
                <a:solidFill>
                  <a:srgbClr val="FF0000"/>
                </a:solidFill>
                <a:latin typeface="Calibri Light" panose="020F0302020204030204" pitchFamily="34" charset="0"/>
                <a:cs typeface="Calibri Light" panose="020F0302020204030204" pitchFamily="34" charset="0"/>
              </a:rPr>
              <a:t>Red meat; OR, 1.12</a:t>
            </a:r>
          </a:p>
        </p:txBody>
      </p:sp>
      <p:pic>
        <p:nvPicPr>
          <p:cNvPr id="23" name="Immagine 22">
            <a:extLst>
              <a:ext uri="{FF2B5EF4-FFF2-40B4-BE49-F238E27FC236}">
                <a16:creationId xmlns:a16="http://schemas.microsoft.com/office/drawing/2014/main" id="{22709E32-D4DA-7744-9DB5-45F2552C78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94978" y="3539148"/>
            <a:ext cx="1907840" cy="1298492"/>
          </a:xfrm>
          <a:prstGeom prst="rect">
            <a:avLst/>
          </a:prstGeom>
        </p:spPr>
      </p:pic>
      <p:sp>
        <p:nvSpPr>
          <p:cNvPr id="31" name="CasellaDiTesto 30">
            <a:extLst>
              <a:ext uri="{FF2B5EF4-FFF2-40B4-BE49-F238E27FC236}">
                <a16:creationId xmlns:a16="http://schemas.microsoft.com/office/drawing/2014/main" id="{1CDCA0FE-A6BE-3344-8716-D8F8F70DD914}"/>
              </a:ext>
            </a:extLst>
          </p:cNvPr>
          <p:cNvSpPr txBox="1"/>
          <p:nvPr/>
        </p:nvSpPr>
        <p:spPr>
          <a:xfrm>
            <a:off x="3655970" y="3447227"/>
            <a:ext cx="1220206" cy="307777"/>
          </a:xfrm>
          <a:prstGeom prst="rect">
            <a:avLst/>
          </a:prstGeom>
          <a:noFill/>
        </p:spPr>
        <p:txBody>
          <a:bodyPr wrap="none" rtlCol="0">
            <a:spAutoFit/>
          </a:bodyPr>
          <a:lstStyle/>
          <a:p>
            <a:r>
              <a:rPr lang="en-US" sz="1400" dirty="0">
                <a:solidFill>
                  <a:srgbClr val="FF0000"/>
                </a:solidFill>
                <a:latin typeface="Calibri Light" panose="020F0302020204030204" pitchFamily="34" charset="0"/>
                <a:cs typeface="Calibri Light" panose="020F0302020204030204" pitchFamily="34" charset="0"/>
              </a:rPr>
              <a:t>Nuts; OR, 0.94</a:t>
            </a:r>
          </a:p>
        </p:txBody>
      </p:sp>
      <p:sp>
        <p:nvSpPr>
          <p:cNvPr id="24" name="CasellaDiTesto 23">
            <a:extLst>
              <a:ext uri="{FF2B5EF4-FFF2-40B4-BE49-F238E27FC236}">
                <a16:creationId xmlns:a16="http://schemas.microsoft.com/office/drawing/2014/main" id="{12C324B7-C1BC-E242-BFC1-8601CA6DD9FC}"/>
              </a:ext>
            </a:extLst>
          </p:cNvPr>
          <p:cNvSpPr txBox="1"/>
          <p:nvPr/>
        </p:nvSpPr>
        <p:spPr>
          <a:xfrm>
            <a:off x="3560181" y="852942"/>
            <a:ext cx="2408133" cy="1323439"/>
          </a:xfrm>
          <a:prstGeom prst="rect">
            <a:avLst/>
          </a:prstGeom>
          <a:noFill/>
        </p:spPr>
        <p:txBody>
          <a:bodyPr wrap="square" rtlCol="0">
            <a:spAutoFit/>
          </a:bodyPr>
          <a:lstStyle/>
          <a:p>
            <a:r>
              <a:rPr lang="en-US" sz="1600" dirty="0">
                <a:solidFill>
                  <a:srgbClr val="FF0000"/>
                </a:solidFill>
                <a:latin typeface="Calibri Light" panose="020F0302020204030204" pitchFamily="34" charset="0"/>
                <a:cs typeface="Calibri Light" panose="020F0302020204030204" pitchFamily="34" charset="0"/>
              </a:rPr>
              <a:t>No significant influences of grains, refined grains, fish, fruits, vegetables, eggs, dairy products and legumes</a:t>
            </a:r>
          </a:p>
        </p:txBody>
      </p:sp>
    </p:spTree>
    <p:extLst>
      <p:ext uri="{BB962C8B-B14F-4D97-AF65-F5344CB8AC3E}">
        <p14:creationId xmlns:p14="http://schemas.microsoft.com/office/powerpoint/2010/main" val="18889333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itolo 8">
            <a:extLst>
              <a:ext uri="{FF2B5EF4-FFF2-40B4-BE49-F238E27FC236}">
                <a16:creationId xmlns:a16="http://schemas.microsoft.com/office/drawing/2014/main" id="{D6AF075D-0ABD-4855-AAD7-7A55D8E21F67}"/>
              </a:ext>
            </a:extLst>
          </p:cNvPr>
          <p:cNvSpPr>
            <a:spLocks noGrp="1"/>
          </p:cNvSpPr>
          <p:nvPr>
            <p:ph type="title"/>
          </p:nvPr>
        </p:nvSpPr>
        <p:spPr>
          <a:xfrm>
            <a:off x="995743" y="0"/>
            <a:ext cx="7678699" cy="819082"/>
          </a:xfrm>
        </p:spPr>
        <p:txBody>
          <a:bodyPr/>
          <a:lstStyle/>
          <a:p>
            <a:r>
              <a:rPr lang="en-US" altLang="it-IT" b="1" dirty="0">
                <a:solidFill>
                  <a:schemeClr val="tx1"/>
                </a:solidFill>
                <a:latin typeface="Calibri" panose="020F0502020204030204" pitchFamily="34" charset="0"/>
                <a:cs typeface="Calibri" panose="020F0502020204030204" pitchFamily="34" charset="0"/>
              </a:rPr>
              <a:t>UPF consumption and risk of NAFLD</a:t>
            </a:r>
          </a:p>
        </p:txBody>
      </p:sp>
      <p:sp>
        <p:nvSpPr>
          <p:cNvPr id="36868" name="Rectangle 4">
            <a:extLst>
              <a:ext uri="{FF2B5EF4-FFF2-40B4-BE49-F238E27FC236}">
                <a16:creationId xmlns:a16="http://schemas.microsoft.com/office/drawing/2014/main" id="{8171EF1B-A1DE-4C9B-81FD-140E919DA1DB}"/>
              </a:ext>
            </a:extLst>
          </p:cNvPr>
          <p:cNvSpPr>
            <a:spLocks noChangeArrowheads="1"/>
          </p:cNvSpPr>
          <p:nvPr/>
        </p:nvSpPr>
        <p:spPr bwMode="auto">
          <a:xfrm>
            <a:off x="8472" y="4847547"/>
            <a:ext cx="2144419" cy="285174"/>
          </a:xfrm>
          <a:prstGeom prst="rect">
            <a:avLst/>
          </a:prstGeom>
          <a:solidFill>
            <a:schemeClr val="bg1"/>
          </a:solidFill>
          <a:ln>
            <a:noFill/>
          </a:ln>
        </p:spPr>
        <p:txBody>
          <a:bodyPr wrap="square" lIns="69056" tIns="34528" rIns="69056" bIns="34528" anchor="b">
            <a:spAutoFit/>
          </a:bodyPr>
          <a:lstStyle>
            <a:lvl1pPr>
              <a:defRPr sz="2000" b="1">
                <a:solidFill>
                  <a:schemeClr val="tx1"/>
                </a:solidFill>
                <a:latin typeface="Arial" panose="020B0604020202020204" pitchFamily="34" charset="0"/>
                <a:cs typeface="Arial" panose="020B0604020202020204" pitchFamily="34" charset="0"/>
              </a:defRPr>
            </a:lvl1pPr>
            <a:lvl2pPr marL="742950" indent="-285750">
              <a:defRPr sz="2000" b="1">
                <a:solidFill>
                  <a:schemeClr val="tx1"/>
                </a:solidFill>
                <a:latin typeface="Arial" panose="020B0604020202020204" pitchFamily="34" charset="0"/>
                <a:cs typeface="Arial" panose="020B0604020202020204" pitchFamily="34" charset="0"/>
              </a:defRPr>
            </a:lvl2pPr>
            <a:lvl3pPr marL="1143000" indent="-228600">
              <a:defRPr sz="2000" b="1">
                <a:solidFill>
                  <a:schemeClr val="tx1"/>
                </a:solidFill>
                <a:latin typeface="Arial" panose="020B0604020202020204" pitchFamily="34" charset="0"/>
                <a:cs typeface="Arial" panose="020B0604020202020204" pitchFamily="34" charset="0"/>
              </a:defRPr>
            </a:lvl3pPr>
            <a:lvl4pPr marL="1600200" indent="-228600">
              <a:defRPr sz="2000" b="1">
                <a:solidFill>
                  <a:schemeClr val="tx1"/>
                </a:solidFill>
                <a:latin typeface="Arial" panose="020B0604020202020204" pitchFamily="34" charset="0"/>
                <a:cs typeface="Arial" panose="020B0604020202020204" pitchFamily="34" charset="0"/>
              </a:defRPr>
            </a:lvl4pPr>
            <a:lvl5pPr marL="2057400" indent="-228600">
              <a:defRPr sz="20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9pPr>
          </a:lstStyle>
          <a:p>
            <a:pPr defTabSz="622158">
              <a:defRPr/>
            </a:pPr>
            <a:r>
              <a:rPr lang="it-IT" sz="1400" b="0" dirty="0">
                <a:solidFill>
                  <a:srgbClr val="000000"/>
                </a:solidFill>
                <a:effectLst/>
                <a:latin typeface="Calibri Light" panose="020F0302020204030204" pitchFamily="34" charset="0"/>
                <a:cs typeface="Calibri Light" panose="020F0302020204030204" pitchFamily="34" charset="0"/>
              </a:rPr>
              <a:t>Zhang, </a:t>
            </a:r>
            <a:r>
              <a:rPr lang="en-US" altLang="it-IT" sz="1400" b="0" dirty="0">
                <a:latin typeface="Calibri Light" panose="020F0302020204030204" pitchFamily="34" charset="0"/>
                <a:ea typeface="+mn-ea"/>
                <a:cs typeface="Calibri Light" panose="020F0302020204030204" pitchFamily="34" charset="0"/>
              </a:rPr>
              <a:t>Int J Epidemiol 2022</a:t>
            </a:r>
          </a:p>
        </p:txBody>
      </p:sp>
      <p:sp>
        <p:nvSpPr>
          <p:cNvPr id="4" name="Rettangolo 3">
            <a:extLst>
              <a:ext uri="{FF2B5EF4-FFF2-40B4-BE49-F238E27FC236}">
                <a16:creationId xmlns:a16="http://schemas.microsoft.com/office/drawing/2014/main" id="{FD133929-BDEC-304A-B1E8-EE054656943D}"/>
              </a:ext>
            </a:extLst>
          </p:cNvPr>
          <p:cNvSpPr/>
          <p:nvPr/>
        </p:nvSpPr>
        <p:spPr bwMode="auto">
          <a:xfrm>
            <a:off x="468102" y="3361038"/>
            <a:ext cx="83172" cy="147925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endParaRPr>
          </a:p>
        </p:txBody>
      </p:sp>
      <p:sp>
        <p:nvSpPr>
          <p:cNvPr id="6" name="CasellaDiTesto 5">
            <a:extLst>
              <a:ext uri="{FF2B5EF4-FFF2-40B4-BE49-F238E27FC236}">
                <a16:creationId xmlns:a16="http://schemas.microsoft.com/office/drawing/2014/main" id="{4E057EE6-E3A2-E34E-84CB-57BE43336516}"/>
              </a:ext>
            </a:extLst>
          </p:cNvPr>
          <p:cNvSpPr txBox="1"/>
          <p:nvPr/>
        </p:nvSpPr>
        <p:spPr>
          <a:xfrm>
            <a:off x="3903584" y="4168856"/>
            <a:ext cx="582211" cy="338554"/>
          </a:xfrm>
          <a:prstGeom prst="rect">
            <a:avLst/>
          </a:prstGeom>
          <a:solidFill>
            <a:schemeClr val="bg1"/>
          </a:solidFill>
        </p:spPr>
        <p:txBody>
          <a:bodyPr wrap="none" rtlCol="0">
            <a:spAutoFit/>
          </a:bodyPr>
          <a:lstStyle/>
          <a:p>
            <a:r>
              <a:rPr lang="it-IT" sz="1600" dirty="0">
                <a:solidFill>
                  <a:schemeClr val="tx1"/>
                </a:solidFill>
              </a:rPr>
              <a:t>≤ 10</a:t>
            </a:r>
          </a:p>
        </p:txBody>
      </p:sp>
      <p:sp>
        <p:nvSpPr>
          <p:cNvPr id="13" name="CasellaDiTesto 12">
            <a:extLst>
              <a:ext uri="{FF2B5EF4-FFF2-40B4-BE49-F238E27FC236}">
                <a16:creationId xmlns:a16="http://schemas.microsoft.com/office/drawing/2014/main" id="{FF384E89-FD60-3346-8480-7EE5525E3280}"/>
              </a:ext>
            </a:extLst>
          </p:cNvPr>
          <p:cNvSpPr txBox="1"/>
          <p:nvPr/>
        </p:nvSpPr>
        <p:spPr>
          <a:xfrm>
            <a:off x="7829330" y="4168856"/>
            <a:ext cx="582211" cy="338554"/>
          </a:xfrm>
          <a:prstGeom prst="rect">
            <a:avLst/>
          </a:prstGeom>
          <a:solidFill>
            <a:schemeClr val="bg1"/>
          </a:solidFill>
        </p:spPr>
        <p:txBody>
          <a:bodyPr wrap="none" rtlCol="0">
            <a:spAutoFit/>
          </a:bodyPr>
          <a:lstStyle/>
          <a:p>
            <a:r>
              <a:rPr lang="it-IT" sz="1600" dirty="0">
                <a:solidFill>
                  <a:schemeClr val="tx1"/>
                </a:solidFill>
              </a:rPr>
              <a:t>≥ 40</a:t>
            </a:r>
          </a:p>
        </p:txBody>
      </p:sp>
      <p:sp>
        <p:nvSpPr>
          <p:cNvPr id="15" name="CasellaDiTesto 14">
            <a:extLst>
              <a:ext uri="{FF2B5EF4-FFF2-40B4-BE49-F238E27FC236}">
                <a16:creationId xmlns:a16="http://schemas.microsoft.com/office/drawing/2014/main" id="{213D5C86-1275-3943-BAA1-FA2E7E71B3E3}"/>
              </a:ext>
            </a:extLst>
          </p:cNvPr>
          <p:cNvSpPr txBox="1"/>
          <p:nvPr/>
        </p:nvSpPr>
        <p:spPr>
          <a:xfrm>
            <a:off x="2251276" y="2413850"/>
            <a:ext cx="4595148" cy="369332"/>
          </a:xfrm>
          <a:prstGeom prst="rect">
            <a:avLst/>
          </a:prstGeom>
          <a:noFill/>
        </p:spPr>
        <p:txBody>
          <a:bodyPr wrap="square">
            <a:spAutoFit/>
          </a:bodyPr>
          <a:lstStyle/>
          <a:p>
            <a:r>
              <a:rPr lang="en-US" altLang="it-IT" sz="1800" b="0" dirty="0">
                <a:latin typeface="Calibri Light" panose="020F0302020204030204" pitchFamily="34" charset="0"/>
                <a:ea typeface="+mn-ea"/>
                <a:cs typeface="Calibri Light" panose="020F0302020204030204" pitchFamily="34" charset="0"/>
              </a:rPr>
              <a:t>Monteiro,</a:t>
            </a:r>
            <a:endParaRPr lang="it-IT" dirty="0"/>
          </a:p>
        </p:txBody>
      </p:sp>
      <p:pic>
        <p:nvPicPr>
          <p:cNvPr id="2" name="Immagine 1">
            <a:extLst>
              <a:ext uri="{FF2B5EF4-FFF2-40B4-BE49-F238E27FC236}">
                <a16:creationId xmlns:a16="http://schemas.microsoft.com/office/drawing/2014/main" id="{F2C08AC7-3532-AF4E-96CA-1BA5BC35E666}"/>
              </a:ext>
            </a:extLst>
          </p:cNvPr>
          <p:cNvPicPr>
            <a:picLocks noChangeAspect="1"/>
          </p:cNvPicPr>
          <p:nvPr/>
        </p:nvPicPr>
        <p:blipFill>
          <a:blip r:embed="rId3"/>
          <a:stretch>
            <a:fillRect/>
          </a:stretch>
        </p:blipFill>
        <p:spPr>
          <a:xfrm>
            <a:off x="3539191" y="960699"/>
            <a:ext cx="5393676" cy="3747844"/>
          </a:xfrm>
          <a:prstGeom prst="rect">
            <a:avLst/>
          </a:prstGeom>
        </p:spPr>
      </p:pic>
      <p:sp>
        <p:nvSpPr>
          <p:cNvPr id="3" name="CasellaDiTesto 2">
            <a:extLst>
              <a:ext uri="{FF2B5EF4-FFF2-40B4-BE49-F238E27FC236}">
                <a16:creationId xmlns:a16="http://schemas.microsoft.com/office/drawing/2014/main" id="{2C5541FF-A26E-DC4E-ADF7-511781844BEC}"/>
              </a:ext>
            </a:extLst>
          </p:cNvPr>
          <p:cNvSpPr txBox="1"/>
          <p:nvPr/>
        </p:nvSpPr>
        <p:spPr>
          <a:xfrm>
            <a:off x="48632" y="943704"/>
            <a:ext cx="3411869" cy="3693319"/>
          </a:xfrm>
          <a:prstGeom prst="rect">
            <a:avLst/>
          </a:prstGeom>
          <a:noFill/>
        </p:spPr>
        <p:txBody>
          <a:bodyPr wrap="square" rtlCol="0">
            <a:spAutoFit/>
          </a:bodyPr>
          <a:lstStyle/>
          <a:p>
            <a:r>
              <a:rPr lang="en-US">
                <a:solidFill>
                  <a:srgbClr val="000000"/>
                </a:solidFill>
                <a:effectLst/>
                <a:latin typeface="Calibri Light" panose="020F0302020204030204" pitchFamily="34" charset="0"/>
                <a:cs typeface="Calibri Light" panose="020F0302020204030204" pitchFamily="34" charset="0"/>
              </a:rPr>
              <a:t>16168 participants aged 18-90 years from the Tianjin Chronic Low-grade Systemic Inflammation and Health (TCLSIH) Cohort Study. Information on ultra-processed food consumption was collected at baseline using a validated food frequency questionnaire. NAFLD was defined as the presence of sonographic fatty liver in the absence of significant alcohol intake </a:t>
            </a:r>
          </a:p>
          <a:p>
            <a:endParaRPr lang="en-US">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2216752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itolo 8">
            <a:extLst>
              <a:ext uri="{FF2B5EF4-FFF2-40B4-BE49-F238E27FC236}">
                <a16:creationId xmlns:a16="http://schemas.microsoft.com/office/drawing/2014/main" id="{D6AF075D-0ABD-4855-AAD7-7A55D8E21F67}"/>
              </a:ext>
            </a:extLst>
          </p:cNvPr>
          <p:cNvSpPr>
            <a:spLocks noGrp="1"/>
          </p:cNvSpPr>
          <p:nvPr>
            <p:ph type="title"/>
          </p:nvPr>
        </p:nvSpPr>
        <p:spPr>
          <a:xfrm>
            <a:off x="934032" y="20551"/>
            <a:ext cx="7959145" cy="819082"/>
          </a:xfrm>
        </p:spPr>
        <p:txBody>
          <a:bodyPr/>
          <a:lstStyle/>
          <a:p>
            <a:r>
              <a:rPr lang="en-US" altLang="it-IT" sz="3200" b="1" dirty="0">
                <a:solidFill>
                  <a:schemeClr val="tx1"/>
                </a:solidFill>
                <a:latin typeface="Calibri Light" panose="020F0302020204030204" pitchFamily="34" charset="0"/>
                <a:cs typeface="Calibri Light" panose="020F0302020204030204" pitchFamily="34" charset="0"/>
              </a:rPr>
              <a:t>Meat consumption and risk of NAFLD/Fibrosis</a:t>
            </a:r>
          </a:p>
        </p:txBody>
      </p:sp>
      <p:sp>
        <p:nvSpPr>
          <p:cNvPr id="36868" name="Rectangle 4">
            <a:extLst>
              <a:ext uri="{FF2B5EF4-FFF2-40B4-BE49-F238E27FC236}">
                <a16:creationId xmlns:a16="http://schemas.microsoft.com/office/drawing/2014/main" id="{8171EF1B-A1DE-4C9B-81FD-140E919DA1DB}"/>
              </a:ext>
            </a:extLst>
          </p:cNvPr>
          <p:cNvSpPr>
            <a:spLocks noChangeArrowheads="1"/>
          </p:cNvSpPr>
          <p:nvPr/>
        </p:nvSpPr>
        <p:spPr bwMode="auto">
          <a:xfrm>
            <a:off x="8472" y="4847547"/>
            <a:ext cx="2144419" cy="285174"/>
          </a:xfrm>
          <a:prstGeom prst="rect">
            <a:avLst/>
          </a:prstGeom>
          <a:solidFill>
            <a:schemeClr val="bg1"/>
          </a:solidFill>
          <a:ln>
            <a:noFill/>
          </a:ln>
        </p:spPr>
        <p:txBody>
          <a:bodyPr wrap="square" lIns="69056" tIns="34528" rIns="69056" bIns="34528" anchor="b">
            <a:spAutoFit/>
          </a:bodyPr>
          <a:lstStyle>
            <a:lvl1pPr>
              <a:defRPr sz="2000" b="1">
                <a:solidFill>
                  <a:schemeClr val="tx1"/>
                </a:solidFill>
                <a:latin typeface="Arial" panose="020B0604020202020204" pitchFamily="34" charset="0"/>
                <a:cs typeface="Arial" panose="020B0604020202020204" pitchFamily="34" charset="0"/>
              </a:defRPr>
            </a:lvl1pPr>
            <a:lvl2pPr marL="742950" indent="-285750">
              <a:defRPr sz="2000" b="1">
                <a:solidFill>
                  <a:schemeClr val="tx1"/>
                </a:solidFill>
                <a:latin typeface="Arial" panose="020B0604020202020204" pitchFamily="34" charset="0"/>
                <a:cs typeface="Arial" panose="020B0604020202020204" pitchFamily="34" charset="0"/>
              </a:defRPr>
            </a:lvl2pPr>
            <a:lvl3pPr marL="1143000" indent="-228600">
              <a:defRPr sz="2000" b="1">
                <a:solidFill>
                  <a:schemeClr val="tx1"/>
                </a:solidFill>
                <a:latin typeface="Arial" panose="020B0604020202020204" pitchFamily="34" charset="0"/>
                <a:cs typeface="Arial" panose="020B0604020202020204" pitchFamily="34" charset="0"/>
              </a:defRPr>
            </a:lvl3pPr>
            <a:lvl4pPr marL="1600200" indent="-228600">
              <a:defRPr sz="2000" b="1">
                <a:solidFill>
                  <a:schemeClr val="tx1"/>
                </a:solidFill>
                <a:latin typeface="Arial" panose="020B0604020202020204" pitchFamily="34" charset="0"/>
                <a:cs typeface="Arial" panose="020B0604020202020204" pitchFamily="34" charset="0"/>
              </a:defRPr>
            </a:lvl4pPr>
            <a:lvl5pPr marL="2057400" indent="-228600">
              <a:defRPr sz="20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9pPr>
          </a:lstStyle>
          <a:p>
            <a:pPr defTabSz="622158">
              <a:defRPr/>
            </a:pPr>
            <a:r>
              <a:rPr lang="it-IT" sz="1400" b="0" dirty="0">
                <a:solidFill>
                  <a:srgbClr val="000000"/>
                </a:solidFill>
                <a:effectLst/>
                <a:latin typeface="Calibri Light" panose="020F0302020204030204" pitchFamily="34" charset="0"/>
                <a:cs typeface="Calibri Light" panose="020F0302020204030204" pitchFamily="34" charset="0"/>
              </a:rPr>
              <a:t>Zhang, </a:t>
            </a:r>
            <a:r>
              <a:rPr lang="en-US" altLang="it-IT" sz="1400" b="0" dirty="0">
                <a:latin typeface="Calibri Light" panose="020F0302020204030204" pitchFamily="34" charset="0"/>
                <a:ea typeface="+mn-ea"/>
                <a:cs typeface="Calibri Light" panose="020F0302020204030204" pitchFamily="34" charset="0"/>
              </a:rPr>
              <a:t>Int J Epidemiol 2022</a:t>
            </a:r>
          </a:p>
        </p:txBody>
      </p:sp>
      <p:sp>
        <p:nvSpPr>
          <p:cNvPr id="4" name="Rettangolo 3">
            <a:extLst>
              <a:ext uri="{FF2B5EF4-FFF2-40B4-BE49-F238E27FC236}">
                <a16:creationId xmlns:a16="http://schemas.microsoft.com/office/drawing/2014/main" id="{FD133929-BDEC-304A-B1E8-EE054656943D}"/>
              </a:ext>
            </a:extLst>
          </p:cNvPr>
          <p:cNvSpPr/>
          <p:nvPr/>
        </p:nvSpPr>
        <p:spPr bwMode="auto">
          <a:xfrm>
            <a:off x="468102" y="3361038"/>
            <a:ext cx="83172" cy="147925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endParaRPr>
          </a:p>
        </p:txBody>
      </p:sp>
      <p:sp>
        <p:nvSpPr>
          <p:cNvPr id="15" name="CasellaDiTesto 14">
            <a:extLst>
              <a:ext uri="{FF2B5EF4-FFF2-40B4-BE49-F238E27FC236}">
                <a16:creationId xmlns:a16="http://schemas.microsoft.com/office/drawing/2014/main" id="{213D5C86-1275-3943-BAA1-FA2E7E71B3E3}"/>
              </a:ext>
            </a:extLst>
          </p:cNvPr>
          <p:cNvSpPr txBox="1"/>
          <p:nvPr/>
        </p:nvSpPr>
        <p:spPr>
          <a:xfrm>
            <a:off x="2251276" y="2413850"/>
            <a:ext cx="4595148" cy="369332"/>
          </a:xfrm>
          <a:prstGeom prst="rect">
            <a:avLst/>
          </a:prstGeom>
          <a:noFill/>
        </p:spPr>
        <p:txBody>
          <a:bodyPr wrap="square">
            <a:spAutoFit/>
          </a:bodyPr>
          <a:lstStyle/>
          <a:p>
            <a:r>
              <a:rPr lang="en-US" altLang="it-IT" sz="1800" b="0" dirty="0">
                <a:latin typeface="Calibri Light" panose="020F0302020204030204" pitchFamily="34" charset="0"/>
                <a:ea typeface="+mn-ea"/>
                <a:cs typeface="Calibri Light" panose="020F0302020204030204" pitchFamily="34" charset="0"/>
              </a:rPr>
              <a:t>Monteiro,</a:t>
            </a:r>
            <a:endParaRPr lang="it-IT" dirty="0"/>
          </a:p>
        </p:txBody>
      </p:sp>
      <p:pic>
        <p:nvPicPr>
          <p:cNvPr id="7" name="Immagine 6">
            <a:extLst>
              <a:ext uri="{FF2B5EF4-FFF2-40B4-BE49-F238E27FC236}">
                <a16:creationId xmlns:a16="http://schemas.microsoft.com/office/drawing/2014/main" id="{2DD04D46-EC09-EB40-8458-FC49BAA876FF}"/>
              </a:ext>
            </a:extLst>
          </p:cNvPr>
          <p:cNvPicPr>
            <a:picLocks noChangeAspect="1"/>
          </p:cNvPicPr>
          <p:nvPr/>
        </p:nvPicPr>
        <p:blipFill>
          <a:blip r:embed="rId3"/>
          <a:stretch>
            <a:fillRect/>
          </a:stretch>
        </p:blipFill>
        <p:spPr>
          <a:xfrm>
            <a:off x="185195" y="1769664"/>
            <a:ext cx="6294480" cy="2517792"/>
          </a:xfrm>
          <a:prstGeom prst="rect">
            <a:avLst/>
          </a:prstGeom>
        </p:spPr>
      </p:pic>
      <p:pic>
        <p:nvPicPr>
          <p:cNvPr id="8" name="Immagine 7">
            <a:extLst>
              <a:ext uri="{FF2B5EF4-FFF2-40B4-BE49-F238E27FC236}">
                <a16:creationId xmlns:a16="http://schemas.microsoft.com/office/drawing/2014/main" id="{054AC907-83E3-3242-AE51-C34A86444152}"/>
              </a:ext>
            </a:extLst>
          </p:cNvPr>
          <p:cNvPicPr>
            <a:picLocks noChangeAspect="1"/>
          </p:cNvPicPr>
          <p:nvPr/>
        </p:nvPicPr>
        <p:blipFill>
          <a:blip r:embed="rId4"/>
          <a:stretch>
            <a:fillRect/>
          </a:stretch>
        </p:blipFill>
        <p:spPr>
          <a:xfrm>
            <a:off x="6334404" y="1863534"/>
            <a:ext cx="2705423" cy="2372243"/>
          </a:xfrm>
          <a:prstGeom prst="rect">
            <a:avLst/>
          </a:prstGeom>
        </p:spPr>
      </p:pic>
      <p:pic>
        <p:nvPicPr>
          <p:cNvPr id="9" name="Immagine 8">
            <a:extLst>
              <a:ext uri="{FF2B5EF4-FFF2-40B4-BE49-F238E27FC236}">
                <a16:creationId xmlns:a16="http://schemas.microsoft.com/office/drawing/2014/main" id="{4CC9ECE7-EB4F-774A-B27F-6A4C5C863278}"/>
              </a:ext>
            </a:extLst>
          </p:cNvPr>
          <p:cNvPicPr>
            <a:picLocks noChangeAspect="1"/>
          </p:cNvPicPr>
          <p:nvPr/>
        </p:nvPicPr>
        <p:blipFill>
          <a:blip r:embed="rId5"/>
          <a:stretch>
            <a:fillRect/>
          </a:stretch>
        </p:blipFill>
        <p:spPr>
          <a:xfrm>
            <a:off x="2939969" y="951187"/>
            <a:ext cx="6099857" cy="800793"/>
          </a:xfrm>
          <a:prstGeom prst="rect">
            <a:avLst/>
          </a:prstGeom>
        </p:spPr>
      </p:pic>
      <p:pic>
        <p:nvPicPr>
          <p:cNvPr id="10" name="Immagine 9">
            <a:extLst>
              <a:ext uri="{FF2B5EF4-FFF2-40B4-BE49-F238E27FC236}">
                <a16:creationId xmlns:a16="http://schemas.microsoft.com/office/drawing/2014/main" id="{5D800D1E-9E40-B84A-940C-3787E7BA04D4}"/>
              </a:ext>
            </a:extLst>
          </p:cNvPr>
          <p:cNvPicPr>
            <a:picLocks noChangeAspect="1"/>
          </p:cNvPicPr>
          <p:nvPr/>
        </p:nvPicPr>
        <p:blipFill>
          <a:blip r:embed="rId6"/>
          <a:stretch>
            <a:fillRect/>
          </a:stretch>
        </p:blipFill>
        <p:spPr>
          <a:xfrm>
            <a:off x="4644421" y="1590152"/>
            <a:ext cx="2202003" cy="587865"/>
          </a:xfrm>
          <a:prstGeom prst="rect">
            <a:avLst/>
          </a:prstGeom>
        </p:spPr>
      </p:pic>
      <p:sp>
        <p:nvSpPr>
          <p:cNvPr id="12" name="CasellaDiTesto 11">
            <a:extLst>
              <a:ext uri="{FF2B5EF4-FFF2-40B4-BE49-F238E27FC236}">
                <a16:creationId xmlns:a16="http://schemas.microsoft.com/office/drawing/2014/main" id="{24E5530B-9E77-4D41-84BA-DC9B32AEB78F}"/>
              </a:ext>
            </a:extLst>
          </p:cNvPr>
          <p:cNvSpPr txBox="1"/>
          <p:nvPr/>
        </p:nvSpPr>
        <p:spPr>
          <a:xfrm>
            <a:off x="820459" y="4419929"/>
            <a:ext cx="6527621" cy="369332"/>
          </a:xfrm>
          <a:prstGeom prst="rect">
            <a:avLst/>
          </a:prstGeom>
          <a:noFill/>
        </p:spPr>
        <p:txBody>
          <a:bodyPr wrap="none" rtlCol="0">
            <a:spAutoFit/>
          </a:bodyPr>
          <a:lstStyle/>
          <a:p>
            <a:r>
              <a:rPr lang="it-IT" dirty="0" err="1">
                <a:solidFill>
                  <a:schemeClr val="tx1"/>
                </a:solidFill>
                <a:latin typeface="Calibri Light" panose="020F0302020204030204" pitchFamily="34" charset="0"/>
                <a:cs typeface="Calibri Light" panose="020F0302020204030204" pitchFamily="34" charset="0"/>
              </a:rPr>
              <a:t>Adjusted</a:t>
            </a:r>
            <a:r>
              <a:rPr lang="it-IT" dirty="0">
                <a:solidFill>
                  <a:schemeClr val="tx1"/>
                </a:solidFill>
                <a:latin typeface="Calibri Light" panose="020F0302020204030204" pitchFamily="34" charset="0"/>
                <a:cs typeface="Calibri Light" panose="020F0302020204030204" pitchFamily="34" charset="0"/>
              </a:rPr>
              <a:t> for </a:t>
            </a:r>
            <a:r>
              <a:rPr lang="it-IT" dirty="0" err="1">
                <a:solidFill>
                  <a:schemeClr val="tx1"/>
                </a:solidFill>
                <a:latin typeface="Calibri Light" panose="020F0302020204030204" pitchFamily="34" charset="0"/>
                <a:cs typeface="Calibri Light" panose="020F0302020204030204" pitchFamily="34" charset="0"/>
              </a:rPr>
              <a:t>age</a:t>
            </a:r>
            <a:r>
              <a:rPr lang="it-IT" dirty="0">
                <a:solidFill>
                  <a:schemeClr val="tx1"/>
                </a:solidFill>
                <a:latin typeface="Calibri Light" panose="020F0302020204030204" pitchFamily="34" charset="0"/>
                <a:cs typeface="Calibri Light" panose="020F0302020204030204" pitchFamily="34" charset="0"/>
              </a:rPr>
              <a:t>, gender, BMI, </a:t>
            </a:r>
            <a:r>
              <a:rPr lang="it-IT" dirty="0" err="1">
                <a:solidFill>
                  <a:schemeClr val="tx1"/>
                </a:solidFill>
                <a:latin typeface="Calibri Light" panose="020F0302020204030204" pitchFamily="34" charset="0"/>
                <a:cs typeface="Calibri Light" panose="020F0302020204030204" pitchFamily="34" charset="0"/>
              </a:rPr>
              <a:t>energy</a:t>
            </a:r>
            <a:r>
              <a:rPr lang="it-IT" dirty="0">
                <a:solidFill>
                  <a:schemeClr val="tx1"/>
                </a:solidFill>
                <a:latin typeface="Calibri Light" panose="020F0302020204030204" pitchFamily="34" charset="0"/>
                <a:cs typeface="Calibri Light" panose="020F0302020204030204" pitchFamily="34" charset="0"/>
              </a:rPr>
              <a:t>, </a:t>
            </a:r>
            <a:r>
              <a:rPr lang="it-IT" dirty="0" err="1">
                <a:solidFill>
                  <a:schemeClr val="tx1"/>
                </a:solidFill>
                <a:latin typeface="Calibri Light" panose="020F0302020204030204" pitchFamily="34" charset="0"/>
                <a:cs typeface="Calibri Light" panose="020F0302020204030204" pitchFamily="34" charset="0"/>
              </a:rPr>
              <a:t>protein</a:t>
            </a:r>
            <a:r>
              <a:rPr lang="it-IT" dirty="0">
                <a:solidFill>
                  <a:schemeClr val="tx1"/>
                </a:solidFill>
                <a:latin typeface="Calibri Light" panose="020F0302020204030204" pitchFamily="34" charset="0"/>
                <a:cs typeface="Calibri Light" panose="020F0302020204030204" pitchFamily="34" charset="0"/>
              </a:rPr>
              <a:t> and </a:t>
            </a:r>
            <a:r>
              <a:rPr lang="it-IT" dirty="0" err="1">
                <a:solidFill>
                  <a:schemeClr val="tx1"/>
                </a:solidFill>
                <a:latin typeface="Calibri Light" panose="020F0302020204030204" pitchFamily="34" charset="0"/>
                <a:cs typeface="Calibri Light" panose="020F0302020204030204" pitchFamily="34" charset="0"/>
              </a:rPr>
              <a:t>cholesterol</a:t>
            </a:r>
            <a:r>
              <a:rPr lang="it-IT" dirty="0">
                <a:solidFill>
                  <a:schemeClr val="tx1"/>
                </a:solidFill>
                <a:latin typeface="Calibri Light" panose="020F0302020204030204" pitchFamily="34" charset="0"/>
                <a:cs typeface="Calibri Light" panose="020F0302020204030204" pitchFamily="34" charset="0"/>
              </a:rPr>
              <a:t> </a:t>
            </a:r>
            <a:r>
              <a:rPr lang="it-IT" dirty="0" err="1">
                <a:solidFill>
                  <a:schemeClr val="tx1"/>
                </a:solidFill>
                <a:latin typeface="Calibri Light" panose="020F0302020204030204" pitchFamily="34" charset="0"/>
                <a:cs typeface="Calibri Light" panose="020F0302020204030204" pitchFamily="34" charset="0"/>
              </a:rPr>
              <a:t>intake</a:t>
            </a:r>
            <a:endParaRPr lang="it-IT" dirty="0">
              <a:solidFill>
                <a:schemeClr val="tx1"/>
              </a:solidFill>
              <a:latin typeface="Calibri Light" panose="020F0302020204030204" pitchFamily="34" charset="0"/>
              <a:cs typeface="Calibri Light" panose="020F0302020204030204" pitchFamily="34" charset="0"/>
            </a:endParaRPr>
          </a:p>
        </p:txBody>
      </p:sp>
      <p:pic>
        <p:nvPicPr>
          <p:cNvPr id="14" name="Immagine 13">
            <a:extLst>
              <a:ext uri="{FF2B5EF4-FFF2-40B4-BE49-F238E27FC236}">
                <a16:creationId xmlns:a16="http://schemas.microsoft.com/office/drawing/2014/main" id="{12A0AA14-5AA9-184C-B913-AC83F552AA79}"/>
              </a:ext>
            </a:extLst>
          </p:cNvPr>
          <p:cNvPicPr>
            <a:picLocks noChangeAspect="1"/>
          </p:cNvPicPr>
          <p:nvPr/>
        </p:nvPicPr>
        <p:blipFill>
          <a:blip r:embed="rId7"/>
          <a:stretch>
            <a:fillRect/>
          </a:stretch>
        </p:blipFill>
        <p:spPr>
          <a:xfrm>
            <a:off x="338800" y="982384"/>
            <a:ext cx="2300228" cy="710070"/>
          </a:xfrm>
          <a:prstGeom prst="rect">
            <a:avLst/>
          </a:prstGeom>
        </p:spPr>
      </p:pic>
    </p:spTree>
    <p:extLst>
      <p:ext uri="{BB962C8B-B14F-4D97-AF65-F5344CB8AC3E}">
        <p14:creationId xmlns:p14="http://schemas.microsoft.com/office/powerpoint/2010/main" val="274414276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olo 10"/>
          <p:cNvSpPr>
            <a:spLocks noGrp="1"/>
          </p:cNvSpPr>
          <p:nvPr>
            <p:ph type="title"/>
          </p:nvPr>
        </p:nvSpPr>
        <p:spPr>
          <a:xfrm>
            <a:off x="457207" y="96441"/>
            <a:ext cx="8228013" cy="716359"/>
          </a:xfrm>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r>
              <a:rPr lang="en-US" b="1" dirty="0">
                <a:latin typeface="Calibri Light" panose="020F0302020204030204" pitchFamily="34" charset="0"/>
                <a:cs typeface="Calibri Light" panose="020F0302020204030204" pitchFamily="34" charset="0"/>
              </a:rPr>
              <a:t>VLCD intervention (DIRECT STUDY) </a:t>
            </a:r>
          </a:p>
        </p:txBody>
      </p:sp>
      <p:pic>
        <p:nvPicPr>
          <p:cNvPr id="5" name="Immagine 4">
            <a:extLst>
              <a:ext uri="{FF2B5EF4-FFF2-40B4-BE49-F238E27FC236}">
                <a16:creationId xmlns:a16="http://schemas.microsoft.com/office/drawing/2014/main" id="{87977C0A-A047-E145-9330-CA2937722E17}"/>
              </a:ext>
            </a:extLst>
          </p:cNvPr>
          <p:cNvPicPr>
            <a:picLocks noChangeAspect="1"/>
          </p:cNvPicPr>
          <p:nvPr/>
        </p:nvPicPr>
        <p:blipFill>
          <a:blip r:embed="rId3"/>
          <a:stretch>
            <a:fillRect/>
          </a:stretch>
        </p:blipFill>
        <p:spPr>
          <a:xfrm>
            <a:off x="99648" y="1306127"/>
            <a:ext cx="3417275" cy="3494940"/>
          </a:xfrm>
          <a:prstGeom prst="rect">
            <a:avLst/>
          </a:prstGeom>
        </p:spPr>
      </p:pic>
      <p:sp>
        <p:nvSpPr>
          <p:cNvPr id="6" name="CasellaDiTesto 5">
            <a:extLst>
              <a:ext uri="{FF2B5EF4-FFF2-40B4-BE49-F238E27FC236}">
                <a16:creationId xmlns:a16="http://schemas.microsoft.com/office/drawing/2014/main" id="{17F76F2C-4C7E-3848-9108-A91748E4FE3B}"/>
              </a:ext>
            </a:extLst>
          </p:cNvPr>
          <p:cNvSpPr txBox="1"/>
          <p:nvPr/>
        </p:nvSpPr>
        <p:spPr>
          <a:xfrm>
            <a:off x="3595077" y="923192"/>
            <a:ext cx="5376985" cy="830997"/>
          </a:xfrm>
          <a:prstGeom prst="rect">
            <a:avLst/>
          </a:prstGeom>
          <a:noFill/>
        </p:spPr>
        <p:txBody>
          <a:bodyPr wrap="square" rtlCol="0">
            <a:spAutoFit/>
          </a:bodyPr>
          <a:lstStyle/>
          <a:p>
            <a:r>
              <a:rPr lang="en-US" sz="1200" dirty="0">
                <a:solidFill>
                  <a:schemeClr val="tx1"/>
                </a:solidFill>
                <a:effectLst/>
                <a:latin typeface="Calibri Light" panose="020F0302020204030204" pitchFamily="34" charset="0"/>
                <a:cs typeface="Calibri Light" panose="020F0302020204030204" pitchFamily="34" charset="0"/>
              </a:rPr>
              <a:t>The intervention comprised withdrawal of </a:t>
            </a:r>
            <a:r>
              <a:rPr lang="en-US" sz="1200" dirty="0">
                <a:solidFill>
                  <a:schemeClr val="tx1"/>
                </a:solidFill>
                <a:latin typeface="Calibri Light" panose="020F0302020204030204" pitchFamily="34" charset="0"/>
                <a:cs typeface="Calibri Light" panose="020F0302020204030204" pitchFamily="34" charset="0"/>
              </a:rPr>
              <a:t>drugs, t</a:t>
            </a:r>
            <a:r>
              <a:rPr lang="en-US" sz="1200" dirty="0">
                <a:solidFill>
                  <a:schemeClr val="tx1"/>
                </a:solidFill>
                <a:effectLst/>
                <a:latin typeface="Calibri Light" panose="020F0302020204030204" pitchFamily="34" charset="0"/>
                <a:cs typeface="Calibri Light" panose="020F0302020204030204" pitchFamily="34" charset="0"/>
              </a:rPr>
              <a:t>otal diet replacement (825–853 kcal/day formula diet for 3–5 months), stepped food reintroduction (2–8 weeks), and structured support for long-term weight loss maintenance.</a:t>
            </a:r>
          </a:p>
          <a:p>
            <a:r>
              <a:rPr lang="en-US" sz="1200" b="1" dirty="0">
                <a:solidFill>
                  <a:schemeClr val="tx1"/>
                </a:solidFill>
                <a:latin typeface="Calibri Light" panose="020F0302020204030204" pitchFamily="34" charset="0"/>
                <a:cs typeface="Calibri Light" panose="020F0302020204030204" pitchFamily="34" charset="0"/>
              </a:rPr>
              <a:t>Outcomes</a:t>
            </a:r>
            <a:r>
              <a:rPr lang="en-US" sz="1200" dirty="0">
                <a:solidFill>
                  <a:schemeClr val="tx1"/>
                </a:solidFill>
                <a:latin typeface="Calibri Light" panose="020F0302020204030204" pitchFamily="34" charset="0"/>
                <a:cs typeface="Calibri Light" panose="020F0302020204030204" pitchFamily="34" charset="0"/>
              </a:rPr>
              <a:t>: </a:t>
            </a:r>
            <a:r>
              <a:rPr lang="en-US" sz="1200" dirty="0" err="1">
                <a:solidFill>
                  <a:schemeClr val="tx1"/>
                </a:solidFill>
                <a:latin typeface="Calibri Light" panose="020F0302020204030204" pitchFamily="34" charset="0"/>
                <a:cs typeface="Calibri Light" panose="020F0302020204030204" pitchFamily="34" charset="0"/>
              </a:rPr>
              <a:t>i</a:t>
            </a:r>
            <a:r>
              <a:rPr lang="en-US" sz="1200" dirty="0">
                <a:solidFill>
                  <a:schemeClr val="tx1"/>
                </a:solidFill>
                <a:latin typeface="Calibri Light" panose="020F0302020204030204" pitchFamily="34" charset="0"/>
                <a:cs typeface="Calibri Light" panose="020F0302020204030204" pitchFamily="34" charset="0"/>
              </a:rPr>
              <a:t>) weight loss &gt;15kg,  ii) T2D remission, off drugs</a:t>
            </a:r>
          </a:p>
        </p:txBody>
      </p:sp>
      <p:sp>
        <p:nvSpPr>
          <p:cNvPr id="10" name="CasellaDiTesto 9">
            <a:extLst>
              <a:ext uri="{FF2B5EF4-FFF2-40B4-BE49-F238E27FC236}">
                <a16:creationId xmlns:a16="http://schemas.microsoft.com/office/drawing/2014/main" id="{0BD6465E-DEB2-734E-B842-9B4D6A51989B}"/>
              </a:ext>
            </a:extLst>
          </p:cNvPr>
          <p:cNvSpPr txBox="1"/>
          <p:nvPr/>
        </p:nvSpPr>
        <p:spPr>
          <a:xfrm>
            <a:off x="0" y="4851353"/>
            <a:ext cx="1341265" cy="276999"/>
          </a:xfrm>
          <a:prstGeom prst="rect">
            <a:avLst/>
          </a:prstGeom>
          <a:solidFill>
            <a:schemeClr val="bg1"/>
          </a:solidFill>
        </p:spPr>
        <p:txBody>
          <a:bodyPr wrap="none" rtlCol="0">
            <a:spAutoFit/>
          </a:bodyPr>
          <a:lstStyle/>
          <a:p>
            <a:r>
              <a:rPr lang="it-IT" sz="1200" dirty="0">
                <a:solidFill>
                  <a:schemeClr val="tx1"/>
                </a:solidFill>
                <a:latin typeface="Calibri Light" panose="020F0302020204030204" pitchFamily="34" charset="0"/>
                <a:cs typeface="Calibri Light" panose="020F0302020204030204" pitchFamily="34" charset="0"/>
              </a:rPr>
              <a:t>Lean, Lancet  2018</a:t>
            </a:r>
          </a:p>
        </p:txBody>
      </p:sp>
      <p:sp>
        <p:nvSpPr>
          <p:cNvPr id="13" name="CasellaDiTesto 12">
            <a:extLst>
              <a:ext uri="{FF2B5EF4-FFF2-40B4-BE49-F238E27FC236}">
                <a16:creationId xmlns:a16="http://schemas.microsoft.com/office/drawing/2014/main" id="{D8B4961C-1EB1-0144-9634-493110B9129B}"/>
              </a:ext>
            </a:extLst>
          </p:cNvPr>
          <p:cNvSpPr txBox="1"/>
          <p:nvPr/>
        </p:nvSpPr>
        <p:spPr>
          <a:xfrm>
            <a:off x="3817824" y="4866501"/>
            <a:ext cx="1950855" cy="276999"/>
          </a:xfrm>
          <a:prstGeom prst="rect">
            <a:avLst/>
          </a:prstGeom>
          <a:solidFill>
            <a:schemeClr val="bg1"/>
          </a:solidFill>
        </p:spPr>
        <p:txBody>
          <a:bodyPr wrap="none" rtlCol="0">
            <a:spAutoFit/>
          </a:bodyPr>
          <a:lstStyle/>
          <a:p>
            <a:r>
              <a:rPr lang="en-US" sz="1200">
                <a:solidFill>
                  <a:schemeClr val="tx1"/>
                </a:solidFill>
                <a:latin typeface="Calibri Light" panose="020F0302020204030204" pitchFamily="34" charset="0"/>
                <a:cs typeface="Calibri Light" panose="020F0302020204030204" pitchFamily="34" charset="0"/>
              </a:rPr>
              <a:t>Taylor, Cell Metabolism 2018</a:t>
            </a:r>
          </a:p>
        </p:txBody>
      </p:sp>
      <p:pic>
        <p:nvPicPr>
          <p:cNvPr id="12" name="Immagine 11">
            <a:extLst>
              <a:ext uri="{FF2B5EF4-FFF2-40B4-BE49-F238E27FC236}">
                <a16:creationId xmlns:a16="http://schemas.microsoft.com/office/drawing/2014/main" id="{057FE58A-F4B8-0F48-9CA6-3A5315B4E5ED}"/>
              </a:ext>
            </a:extLst>
          </p:cNvPr>
          <p:cNvPicPr>
            <a:picLocks noChangeAspect="1"/>
          </p:cNvPicPr>
          <p:nvPr/>
        </p:nvPicPr>
        <p:blipFill>
          <a:blip r:embed="rId4"/>
          <a:stretch>
            <a:fillRect/>
          </a:stretch>
        </p:blipFill>
        <p:spPr>
          <a:xfrm>
            <a:off x="3688861" y="1737455"/>
            <a:ext cx="3079262" cy="3079262"/>
          </a:xfrm>
          <a:prstGeom prst="rect">
            <a:avLst/>
          </a:prstGeom>
        </p:spPr>
      </p:pic>
      <p:sp>
        <p:nvSpPr>
          <p:cNvPr id="14" name="CasellaDiTesto 13">
            <a:extLst>
              <a:ext uri="{FF2B5EF4-FFF2-40B4-BE49-F238E27FC236}">
                <a16:creationId xmlns:a16="http://schemas.microsoft.com/office/drawing/2014/main" id="{2A20C755-B525-2C48-8F49-440463D3BD5F}"/>
              </a:ext>
            </a:extLst>
          </p:cNvPr>
          <p:cNvSpPr txBox="1"/>
          <p:nvPr/>
        </p:nvSpPr>
        <p:spPr>
          <a:xfrm>
            <a:off x="6768123" y="1754189"/>
            <a:ext cx="2353178" cy="2862322"/>
          </a:xfrm>
          <a:prstGeom prst="rect">
            <a:avLst/>
          </a:prstGeom>
          <a:noFill/>
        </p:spPr>
        <p:txBody>
          <a:bodyPr wrap="square" rtlCol="0">
            <a:spAutoFit/>
          </a:bodyPr>
          <a:lstStyle/>
          <a:p>
            <a:pPr marL="92075" indent="-92075"/>
            <a:r>
              <a:rPr lang="en-US" sz="1500" dirty="0">
                <a:solidFill>
                  <a:srgbClr val="FF0000"/>
                </a:solidFill>
                <a:effectLst/>
                <a:latin typeface="Calibri Light" panose="020F0302020204030204" pitchFamily="34" charset="0"/>
                <a:cs typeface="Calibri Light" panose="020F0302020204030204" pitchFamily="34" charset="0"/>
              </a:rPr>
              <a:t>Highlights </a:t>
            </a:r>
            <a:endParaRPr lang="en-US" sz="1500" dirty="0">
              <a:solidFill>
                <a:srgbClr val="FF0000"/>
              </a:solidFill>
              <a:latin typeface="Calibri Light" panose="020F0302020204030204" pitchFamily="34" charset="0"/>
              <a:cs typeface="Calibri Light" panose="020F0302020204030204" pitchFamily="34" charset="0"/>
            </a:endParaRPr>
          </a:p>
          <a:p>
            <a:pPr marL="92075" indent="-92075">
              <a:spcBef>
                <a:spcPts val="600"/>
              </a:spcBef>
            </a:pPr>
            <a:r>
              <a:rPr lang="en-US" sz="1500" dirty="0">
                <a:solidFill>
                  <a:srgbClr val="FF0000"/>
                </a:solidFill>
                <a:effectLst/>
                <a:latin typeface="Calibri Light" panose="020F0302020204030204" pitchFamily="34" charset="0"/>
                <a:cs typeface="Calibri Light" panose="020F0302020204030204" pitchFamily="34" charset="0"/>
              </a:rPr>
              <a:t>- Substantial weight loss can reverse the processes underlying type 2 diabetes </a:t>
            </a:r>
            <a:endParaRPr lang="en-US" sz="1500" dirty="0">
              <a:solidFill>
                <a:srgbClr val="FF0000"/>
              </a:solidFill>
              <a:latin typeface="Calibri Light" panose="020F0302020204030204" pitchFamily="34" charset="0"/>
              <a:cs typeface="Calibri Light" panose="020F0302020204030204" pitchFamily="34" charset="0"/>
            </a:endParaRPr>
          </a:p>
          <a:p>
            <a:pPr marL="92075" indent="-92075">
              <a:spcBef>
                <a:spcPts val="600"/>
              </a:spcBef>
            </a:pPr>
            <a:r>
              <a:rPr lang="en-US" sz="1500" dirty="0">
                <a:solidFill>
                  <a:srgbClr val="FF0000"/>
                </a:solidFill>
                <a:effectLst/>
                <a:latin typeface="Calibri Light" panose="020F0302020204030204" pitchFamily="34" charset="0"/>
                <a:cs typeface="Calibri Light" panose="020F0302020204030204" pitchFamily="34" charset="0"/>
              </a:rPr>
              <a:t>- Liver fat content is normalized and pancreas fat content decreased in all </a:t>
            </a:r>
            <a:endParaRPr lang="en-US" sz="1500" dirty="0">
              <a:solidFill>
                <a:srgbClr val="FF0000"/>
              </a:solidFill>
              <a:latin typeface="Calibri Light" panose="020F0302020204030204" pitchFamily="34" charset="0"/>
              <a:cs typeface="Calibri Light" panose="020F0302020204030204" pitchFamily="34" charset="0"/>
            </a:endParaRPr>
          </a:p>
          <a:p>
            <a:pPr marL="92075" indent="-92075">
              <a:spcBef>
                <a:spcPts val="600"/>
              </a:spcBef>
            </a:pPr>
            <a:r>
              <a:rPr lang="en-US" sz="1500" dirty="0">
                <a:solidFill>
                  <a:srgbClr val="FF0000"/>
                </a:solidFill>
                <a:effectLst/>
                <a:latin typeface="Calibri Light" panose="020F0302020204030204" pitchFamily="34" charset="0"/>
                <a:cs typeface="Calibri Light" panose="020F0302020204030204" pitchFamily="34" charset="0"/>
              </a:rPr>
              <a:t>- Return to non-diabetic glucose control depends upon beta-cell ability to recover </a:t>
            </a:r>
            <a:endParaRPr lang="en-US" sz="1500" dirty="0">
              <a:solidFill>
                <a:srgbClr val="FF0000"/>
              </a:solidFill>
              <a:latin typeface="Calibri Light" panose="020F0302020204030204" pitchFamily="34" charset="0"/>
              <a:cs typeface="Calibri Light" panose="020F0302020204030204" pitchFamily="34" charset="0"/>
            </a:endParaRPr>
          </a:p>
        </p:txBody>
      </p:sp>
      <p:sp>
        <p:nvSpPr>
          <p:cNvPr id="2" name="CasellaDiTesto 1">
            <a:extLst>
              <a:ext uri="{FF2B5EF4-FFF2-40B4-BE49-F238E27FC236}">
                <a16:creationId xmlns:a16="http://schemas.microsoft.com/office/drawing/2014/main" id="{A1959F37-0158-8C44-BE17-0DC5B75DF311}"/>
              </a:ext>
            </a:extLst>
          </p:cNvPr>
          <p:cNvSpPr txBox="1"/>
          <p:nvPr/>
        </p:nvSpPr>
        <p:spPr>
          <a:xfrm>
            <a:off x="171938" y="900722"/>
            <a:ext cx="3451419" cy="307777"/>
          </a:xfrm>
          <a:prstGeom prst="rect">
            <a:avLst/>
          </a:prstGeom>
          <a:noFill/>
        </p:spPr>
        <p:txBody>
          <a:bodyPr wrap="square" rtlCol="0">
            <a:spAutoFit/>
          </a:bodyPr>
          <a:lstStyle/>
          <a:p>
            <a:r>
              <a:rPr lang="en-US" sz="1400">
                <a:solidFill>
                  <a:schemeClr val="tx1"/>
                </a:solidFill>
                <a:latin typeface="Calibri Light" panose="020F0302020204030204" pitchFamily="34" charset="0"/>
                <a:cs typeface="Calibri Light" panose="020F0302020204030204" pitchFamily="34" charset="0"/>
              </a:rPr>
              <a:t>Pts with T2D entering a strict VLCD regimen</a:t>
            </a:r>
          </a:p>
        </p:txBody>
      </p:sp>
    </p:spTree>
    <p:extLst>
      <p:ext uri="{BB962C8B-B14F-4D97-AF65-F5344CB8AC3E}">
        <p14:creationId xmlns:p14="http://schemas.microsoft.com/office/powerpoint/2010/main" val="201593734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DC0762-9067-CF41-88E4-093D4FC28D89}"/>
              </a:ext>
            </a:extLst>
          </p:cNvPr>
          <p:cNvSpPr>
            <a:spLocks noGrp="1"/>
          </p:cNvSpPr>
          <p:nvPr>
            <p:ph type="title"/>
          </p:nvPr>
        </p:nvSpPr>
        <p:spPr>
          <a:xfrm>
            <a:off x="457993" y="102741"/>
            <a:ext cx="8228013" cy="766709"/>
          </a:xfrm>
        </p:spPr>
        <p:txBody>
          <a:bodyPr/>
          <a:lstStyle/>
          <a:p>
            <a:r>
              <a:rPr lang="en-US" b="1" dirty="0">
                <a:latin typeface="Calibri Light" panose="020F0302020204030204" pitchFamily="34" charset="0"/>
                <a:cs typeface="Calibri Light" panose="020F0302020204030204" pitchFamily="34" charset="0"/>
              </a:rPr>
              <a:t>Food groups consumption and NAFLD</a:t>
            </a:r>
          </a:p>
        </p:txBody>
      </p:sp>
      <p:sp>
        <p:nvSpPr>
          <p:cNvPr id="13" name="CasellaDiTesto 12">
            <a:extLst>
              <a:ext uri="{FF2B5EF4-FFF2-40B4-BE49-F238E27FC236}">
                <a16:creationId xmlns:a16="http://schemas.microsoft.com/office/drawing/2014/main" id="{5FDBDC3F-BDB6-A244-8591-7CE1675AB2C2}"/>
              </a:ext>
            </a:extLst>
          </p:cNvPr>
          <p:cNvSpPr txBox="1"/>
          <p:nvPr/>
        </p:nvSpPr>
        <p:spPr>
          <a:xfrm>
            <a:off x="308224" y="945224"/>
            <a:ext cx="8507003" cy="3685624"/>
          </a:xfrm>
          <a:prstGeom prst="rect">
            <a:avLst/>
          </a:prstGeom>
          <a:noFill/>
        </p:spPr>
        <p:txBody>
          <a:bodyPr wrap="square" rtlCol="0">
            <a:spAutoFit/>
          </a:bodyPr>
          <a:lstStyle/>
          <a:p>
            <a:r>
              <a:rPr lang="en-US" dirty="0">
                <a:solidFill>
                  <a:schemeClr val="tx1"/>
                </a:solidFill>
                <a:latin typeface="Calibri Light" panose="020F0302020204030204" pitchFamily="34" charset="0"/>
                <a:cs typeface="Calibri Light" panose="020F0302020204030204" pitchFamily="34" charset="0"/>
              </a:rPr>
              <a:t>Data from observational studies:</a:t>
            </a:r>
          </a:p>
          <a:p>
            <a:pPr marL="276225" indent="-276225">
              <a:spcBef>
                <a:spcPts val="300"/>
              </a:spcBef>
              <a:buFont typeface="Arial" panose="020B0604020202020204" pitchFamily="34" charset="0"/>
              <a:buChar char="•"/>
            </a:pPr>
            <a:r>
              <a:rPr lang="en-US" dirty="0">
                <a:solidFill>
                  <a:srgbClr val="000000"/>
                </a:solidFill>
                <a:latin typeface="Calibri Light" panose="020F0302020204030204" pitchFamily="34" charset="0"/>
                <a:cs typeface="Calibri Light" panose="020F0302020204030204" pitchFamily="34" charset="0"/>
              </a:rPr>
              <a:t>I</a:t>
            </a:r>
            <a:r>
              <a:rPr lang="en-US" dirty="0">
                <a:solidFill>
                  <a:srgbClr val="000000"/>
                </a:solidFill>
                <a:effectLst/>
                <a:latin typeface="Calibri Light" panose="020F0302020204030204" pitchFamily="34" charset="0"/>
                <a:cs typeface="Calibri Light" panose="020F0302020204030204" pitchFamily="34" charset="0"/>
              </a:rPr>
              <a:t>ncreased risk of liver steatosis </a:t>
            </a:r>
            <a:r>
              <a:rPr lang="en-US" dirty="0">
                <a:solidFill>
                  <a:srgbClr val="000000"/>
                </a:solidFill>
                <a:latin typeface="Calibri Light" panose="020F0302020204030204" pitchFamily="34" charset="0"/>
                <a:cs typeface="Calibri Light" panose="020F0302020204030204" pitchFamily="34" charset="0"/>
              </a:rPr>
              <a:t>and fibrosis associated with diet based on </a:t>
            </a:r>
            <a:r>
              <a:rPr lang="en-US" b="1" dirty="0">
                <a:solidFill>
                  <a:srgbClr val="000000"/>
                </a:solidFill>
                <a:latin typeface="Calibri Light" panose="020F0302020204030204" pitchFamily="34" charset="0"/>
                <a:cs typeface="Calibri Light" panose="020F0302020204030204" pitchFamily="34" charset="0"/>
              </a:rPr>
              <a:t>food at h</a:t>
            </a:r>
            <a:r>
              <a:rPr lang="en-US" b="1" dirty="0">
                <a:solidFill>
                  <a:srgbClr val="000000"/>
                </a:solidFill>
                <a:effectLst/>
                <a:latin typeface="Calibri Light" panose="020F0302020204030204" pitchFamily="34" charset="0"/>
                <a:cs typeface="Calibri Light" panose="020F0302020204030204" pitchFamily="34" charset="0"/>
              </a:rPr>
              <a:t>igher dietary insulinemic potential</a:t>
            </a:r>
            <a:r>
              <a:rPr lang="en-US" dirty="0">
                <a:solidFill>
                  <a:srgbClr val="000000"/>
                </a:solidFill>
                <a:effectLst/>
                <a:latin typeface="Calibri Light" panose="020F0302020204030204" pitchFamily="34" charset="0"/>
                <a:cs typeface="Calibri Light" panose="020F0302020204030204" pitchFamily="34" charset="0"/>
              </a:rPr>
              <a:t> (Zhu et al, Liver Int 2022)</a:t>
            </a:r>
          </a:p>
          <a:p>
            <a:pPr marL="276225" indent="-276225">
              <a:spcBef>
                <a:spcPts val="300"/>
              </a:spcBef>
              <a:buFont typeface="Arial" panose="020B0604020202020204" pitchFamily="34" charset="0"/>
              <a:buChar char="•"/>
            </a:pPr>
            <a:r>
              <a:rPr lang="en-US" dirty="0">
                <a:solidFill>
                  <a:srgbClr val="000000"/>
                </a:solidFill>
                <a:latin typeface="Calibri Light" panose="020F0302020204030204" pitchFamily="34" charset="0"/>
                <a:cs typeface="Calibri Light" panose="020F0302020204030204" pitchFamily="34" charset="0"/>
              </a:rPr>
              <a:t>Protection by </a:t>
            </a:r>
            <a:r>
              <a:rPr lang="en-US" b="1" dirty="0">
                <a:solidFill>
                  <a:srgbClr val="000000"/>
                </a:solidFill>
                <a:latin typeface="Calibri Light" panose="020F0302020204030204" pitchFamily="34" charset="0"/>
                <a:cs typeface="Calibri Light" panose="020F0302020204030204" pitchFamily="34" charset="0"/>
              </a:rPr>
              <a:t>nuts</a:t>
            </a:r>
            <a:r>
              <a:rPr lang="en-US" dirty="0">
                <a:solidFill>
                  <a:srgbClr val="000000"/>
                </a:solidFill>
                <a:latin typeface="Calibri Light" panose="020F0302020204030204" pitchFamily="34" charset="0"/>
                <a:cs typeface="Calibri Light" panose="020F0302020204030204" pitchFamily="34" charset="0"/>
              </a:rPr>
              <a:t>, increased risk by </a:t>
            </a:r>
            <a:r>
              <a:rPr lang="en-US" b="1" dirty="0">
                <a:solidFill>
                  <a:srgbClr val="000000"/>
                </a:solidFill>
                <a:latin typeface="Calibri Light" panose="020F0302020204030204" pitchFamily="34" charset="0"/>
                <a:cs typeface="Calibri Light" panose="020F0302020204030204" pitchFamily="34" charset="0"/>
              </a:rPr>
              <a:t>red meat and soft drinks </a:t>
            </a:r>
            <a:r>
              <a:rPr lang="en-US" dirty="0">
                <a:solidFill>
                  <a:srgbClr val="000000"/>
                </a:solidFill>
                <a:latin typeface="Calibri Light" panose="020F0302020204030204" pitchFamily="34" charset="0"/>
                <a:cs typeface="Calibri Light" panose="020F0302020204030204" pitchFamily="34" charset="0"/>
              </a:rPr>
              <a:t>(He et al, Br J </a:t>
            </a:r>
            <a:r>
              <a:rPr lang="en-US" dirty="0" err="1">
                <a:solidFill>
                  <a:srgbClr val="000000"/>
                </a:solidFill>
                <a:latin typeface="Calibri Light" panose="020F0302020204030204" pitchFamily="34" charset="0"/>
                <a:cs typeface="Calibri Light" panose="020F0302020204030204" pitchFamily="34" charset="0"/>
              </a:rPr>
              <a:t>Nutr</a:t>
            </a:r>
            <a:r>
              <a:rPr lang="en-US" dirty="0">
                <a:solidFill>
                  <a:srgbClr val="000000"/>
                </a:solidFill>
                <a:latin typeface="Calibri Light" panose="020F0302020204030204" pitchFamily="34" charset="0"/>
                <a:cs typeface="Calibri Light" panose="020F0302020204030204" pitchFamily="34" charset="0"/>
              </a:rPr>
              <a:t> 2020)</a:t>
            </a:r>
          </a:p>
          <a:p>
            <a:pPr marL="276225" indent="-276225">
              <a:spcBef>
                <a:spcPts val="300"/>
              </a:spcBef>
              <a:buFont typeface="Arial" panose="020B0604020202020204" pitchFamily="34" charset="0"/>
              <a:buChar char="•"/>
            </a:pPr>
            <a:r>
              <a:rPr lang="en-US" dirty="0">
                <a:solidFill>
                  <a:srgbClr val="000000"/>
                </a:solidFill>
                <a:latin typeface="Calibri Light" panose="020F0302020204030204" pitchFamily="34" charset="0"/>
                <a:cs typeface="Calibri Light" panose="020F0302020204030204" pitchFamily="34" charset="0"/>
              </a:rPr>
              <a:t>Decreased risk by </a:t>
            </a:r>
            <a:r>
              <a:rPr lang="en-US" b="1" dirty="0">
                <a:solidFill>
                  <a:srgbClr val="000000"/>
                </a:solidFill>
                <a:latin typeface="Calibri Light" panose="020F0302020204030204" pitchFamily="34" charset="0"/>
                <a:cs typeface="Calibri Light" panose="020F0302020204030204" pitchFamily="34" charset="0"/>
              </a:rPr>
              <a:t>high fruit-vegetal dietary pattern </a:t>
            </a:r>
            <a:r>
              <a:rPr lang="en-US" dirty="0">
                <a:solidFill>
                  <a:srgbClr val="000000"/>
                </a:solidFill>
                <a:latin typeface="Calibri Light" panose="020F0302020204030204" pitchFamily="34" charset="0"/>
                <a:cs typeface="Calibri Light" panose="020F0302020204030204" pitchFamily="34" charset="0"/>
              </a:rPr>
              <a:t>(Gray et al, Nutrients 2022)</a:t>
            </a:r>
          </a:p>
          <a:p>
            <a:pPr marL="276225" indent="-276225">
              <a:spcBef>
                <a:spcPts val="300"/>
              </a:spcBef>
              <a:buFont typeface="Arial" panose="020B0604020202020204" pitchFamily="34" charset="0"/>
              <a:buChar char="•"/>
            </a:pPr>
            <a:r>
              <a:rPr lang="en-US" dirty="0">
                <a:solidFill>
                  <a:srgbClr val="000000"/>
                </a:solidFill>
                <a:latin typeface="Calibri Light" panose="020F0302020204030204" pitchFamily="34" charset="0"/>
                <a:cs typeface="Calibri Light" panose="020F0302020204030204" pitchFamily="34" charset="0"/>
              </a:rPr>
              <a:t>Increased risk by high </a:t>
            </a:r>
            <a:r>
              <a:rPr lang="en-US" b="1" dirty="0">
                <a:solidFill>
                  <a:srgbClr val="000000"/>
                </a:solidFill>
                <a:latin typeface="Calibri Light" panose="020F0302020204030204" pitchFamily="34" charset="0"/>
                <a:cs typeface="Calibri Light" panose="020F0302020204030204" pitchFamily="34" charset="0"/>
              </a:rPr>
              <a:t>red and processed meat consumption </a:t>
            </a:r>
            <a:r>
              <a:rPr lang="en-US" dirty="0">
                <a:solidFill>
                  <a:srgbClr val="000000"/>
                </a:solidFill>
                <a:latin typeface="Calibri Light" panose="020F0302020204030204" pitchFamily="34" charset="0"/>
                <a:cs typeface="Calibri Light" panose="020F0302020204030204" pitchFamily="34" charset="0"/>
              </a:rPr>
              <a:t>(</a:t>
            </a:r>
            <a:r>
              <a:rPr lang="en-US" dirty="0" err="1">
                <a:solidFill>
                  <a:srgbClr val="000000"/>
                </a:solidFill>
                <a:latin typeface="Calibri Light" panose="020F0302020204030204" pitchFamily="34" charset="0"/>
                <a:cs typeface="Calibri Light" panose="020F0302020204030204" pitchFamily="34" charset="0"/>
              </a:rPr>
              <a:t>Zelber-Sagi</a:t>
            </a:r>
            <a:r>
              <a:rPr lang="en-US" dirty="0">
                <a:solidFill>
                  <a:srgbClr val="000000"/>
                </a:solidFill>
                <a:latin typeface="Calibri Light" panose="020F0302020204030204" pitchFamily="34" charset="0"/>
                <a:cs typeface="Calibri Light" panose="020F0302020204030204" pitchFamily="34" charset="0"/>
              </a:rPr>
              <a:t> et al, J Hepatol 2018)</a:t>
            </a:r>
          </a:p>
          <a:p>
            <a:pPr marL="276225" indent="-276225">
              <a:spcBef>
                <a:spcPts val="300"/>
              </a:spcBef>
              <a:buFont typeface="Arial" panose="020B0604020202020204" pitchFamily="34" charset="0"/>
              <a:buChar char="•"/>
            </a:pPr>
            <a:r>
              <a:rPr lang="en-US" dirty="0">
                <a:solidFill>
                  <a:srgbClr val="000000"/>
                </a:solidFill>
                <a:latin typeface="Calibri Light" panose="020F0302020204030204" pitchFamily="34" charset="0"/>
                <a:cs typeface="Calibri Light" panose="020F0302020204030204" pitchFamily="34" charset="0"/>
              </a:rPr>
              <a:t>Reduced risk with </a:t>
            </a:r>
            <a:r>
              <a:rPr lang="en-US" b="1" dirty="0">
                <a:solidFill>
                  <a:srgbClr val="000000"/>
                </a:solidFill>
                <a:latin typeface="Calibri Light" panose="020F0302020204030204" pitchFamily="34" charset="0"/>
                <a:cs typeface="Calibri Light" panose="020F0302020204030204" pitchFamily="34" charset="0"/>
              </a:rPr>
              <a:t>plant-based proteins</a:t>
            </a:r>
            <a:r>
              <a:rPr lang="en-US" dirty="0">
                <a:solidFill>
                  <a:srgbClr val="000000"/>
                </a:solidFill>
                <a:latin typeface="Calibri Light" panose="020F0302020204030204" pitchFamily="34" charset="0"/>
                <a:cs typeface="Calibri Light" panose="020F0302020204030204" pitchFamily="34" charset="0"/>
              </a:rPr>
              <a:t>, increased  risk with </a:t>
            </a:r>
            <a:r>
              <a:rPr lang="en-US" b="1" dirty="0">
                <a:solidFill>
                  <a:srgbClr val="000000"/>
                </a:solidFill>
                <a:latin typeface="Calibri Light" panose="020F0302020204030204" pitchFamily="34" charset="0"/>
                <a:cs typeface="Calibri Light" panose="020F0302020204030204" pitchFamily="34" charset="0"/>
              </a:rPr>
              <a:t>high-fat diary </a:t>
            </a:r>
            <a:r>
              <a:rPr lang="en-US" dirty="0">
                <a:solidFill>
                  <a:srgbClr val="000000"/>
                </a:solidFill>
                <a:latin typeface="Calibri Light" panose="020F0302020204030204" pitchFamily="34" charset="0"/>
                <a:cs typeface="Calibri Light" panose="020F0302020204030204" pitchFamily="34" charset="0"/>
              </a:rPr>
              <a:t>(Kim et al, Clin </a:t>
            </a:r>
            <a:r>
              <a:rPr lang="en-US" dirty="0" err="1">
                <a:solidFill>
                  <a:srgbClr val="000000"/>
                </a:solidFill>
                <a:latin typeface="Calibri Light" panose="020F0302020204030204" pitchFamily="34" charset="0"/>
                <a:cs typeface="Calibri Light" panose="020F0302020204030204" pitchFamily="34" charset="0"/>
              </a:rPr>
              <a:t>Nutr</a:t>
            </a:r>
            <a:r>
              <a:rPr lang="en-US" dirty="0">
                <a:solidFill>
                  <a:srgbClr val="000000"/>
                </a:solidFill>
                <a:latin typeface="Calibri Light" panose="020F0302020204030204" pitchFamily="34" charset="0"/>
                <a:cs typeface="Calibri Light" panose="020F0302020204030204" pitchFamily="34" charset="0"/>
              </a:rPr>
              <a:t> 2022)</a:t>
            </a:r>
          </a:p>
          <a:p>
            <a:pPr marL="276225" indent="-276225">
              <a:spcBef>
                <a:spcPts val="300"/>
              </a:spcBef>
              <a:buFont typeface="Arial" panose="020B0604020202020204" pitchFamily="34" charset="0"/>
              <a:buChar char="•"/>
            </a:pPr>
            <a:r>
              <a:rPr lang="en-US" dirty="0">
                <a:solidFill>
                  <a:srgbClr val="000000"/>
                </a:solidFill>
                <a:latin typeface="Calibri Light" panose="020F0302020204030204" pitchFamily="34" charset="0"/>
                <a:cs typeface="Calibri Light" panose="020F0302020204030204" pitchFamily="34" charset="0"/>
              </a:rPr>
              <a:t>Increased calorie intake by use of </a:t>
            </a:r>
            <a:r>
              <a:rPr lang="en-US" b="1" dirty="0">
                <a:solidFill>
                  <a:srgbClr val="000000"/>
                </a:solidFill>
                <a:latin typeface="Calibri Light" panose="020F0302020204030204" pitchFamily="34" charset="0"/>
                <a:cs typeface="Calibri Light" panose="020F0302020204030204" pitchFamily="34" charset="0"/>
              </a:rPr>
              <a:t>ultra-processed food </a:t>
            </a:r>
            <a:r>
              <a:rPr lang="en-US" dirty="0">
                <a:solidFill>
                  <a:srgbClr val="000000"/>
                </a:solidFill>
                <a:latin typeface="Calibri Light" panose="020F0302020204030204" pitchFamily="34" charset="0"/>
                <a:cs typeface="Calibri Light" panose="020F0302020204030204" pitchFamily="34" charset="0"/>
              </a:rPr>
              <a:t>(Hall et al, Cell Metabolism 2019); increased risk of metabolic syndrome (</a:t>
            </a:r>
            <a:r>
              <a:rPr lang="en-US" dirty="0" err="1">
                <a:solidFill>
                  <a:srgbClr val="000000"/>
                </a:solidFill>
                <a:latin typeface="Calibri Light" panose="020F0302020204030204" pitchFamily="34" charset="0"/>
                <a:cs typeface="Calibri Light" panose="020F0302020204030204" pitchFamily="34" charset="0"/>
              </a:rPr>
              <a:t>Zelber-Sagi</a:t>
            </a:r>
            <a:r>
              <a:rPr lang="en-US" dirty="0">
                <a:solidFill>
                  <a:srgbClr val="000000"/>
                </a:solidFill>
                <a:latin typeface="Calibri Light" panose="020F0302020204030204" pitchFamily="34" charset="0"/>
                <a:cs typeface="Calibri Light" panose="020F0302020204030204" pitchFamily="34" charset="0"/>
              </a:rPr>
              <a:t> et al, Liver int 2021)</a:t>
            </a:r>
          </a:p>
          <a:p>
            <a:pPr marL="276225" indent="-276225">
              <a:spcBef>
                <a:spcPts val="300"/>
              </a:spcBef>
              <a:buFont typeface="Arial" panose="020B0604020202020204" pitchFamily="34" charset="0"/>
              <a:buChar char="•"/>
            </a:pPr>
            <a:r>
              <a:rPr lang="en-US" dirty="0">
                <a:solidFill>
                  <a:srgbClr val="000000"/>
                </a:solidFill>
                <a:latin typeface="Calibri Light" panose="020F0302020204030204" pitchFamily="34" charset="0"/>
                <a:cs typeface="Calibri Light" panose="020F0302020204030204" pitchFamily="34" charset="0"/>
              </a:rPr>
              <a:t>Dose-dependent risk by </a:t>
            </a:r>
            <a:r>
              <a:rPr lang="en-US" b="1" dirty="0">
                <a:solidFill>
                  <a:srgbClr val="000000"/>
                </a:solidFill>
                <a:latin typeface="Calibri Light" panose="020F0302020204030204" pitchFamily="34" charset="0"/>
                <a:cs typeface="Calibri Light" panose="020F0302020204030204" pitchFamily="34" charset="0"/>
              </a:rPr>
              <a:t>soft drink consumption </a:t>
            </a:r>
            <a:r>
              <a:rPr lang="en-US" dirty="0">
                <a:solidFill>
                  <a:srgbClr val="000000"/>
                </a:solidFill>
                <a:latin typeface="Calibri Light" panose="020F0302020204030204" pitchFamily="34" charset="0"/>
                <a:cs typeface="Calibri Light" panose="020F0302020204030204" pitchFamily="34" charset="0"/>
              </a:rPr>
              <a:t>(Zhang et al, Am J Clin </a:t>
            </a:r>
            <a:r>
              <a:rPr lang="en-US" dirty="0" err="1">
                <a:solidFill>
                  <a:srgbClr val="000000"/>
                </a:solidFill>
                <a:latin typeface="Calibri Light" panose="020F0302020204030204" pitchFamily="34" charset="0"/>
                <a:cs typeface="Calibri Light" panose="020F0302020204030204" pitchFamily="34" charset="0"/>
              </a:rPr>
              <a:t>Nutr</a:t>
            </a:r>
            <a:r>
              <a:rPr lang="en-US" dirty="0">
                <a:solidFill>
                  <a:srgbClr val="000000"/>
                </a:solidFill>
                <a:latin typeface="Calibri Light" panose="020F0302020204030204" pitchFamily="34" charset="0"/>
                <a:cs typeface="Calibri Light" panose="020F0302020204030204" pitchFamily="34" charset="0"/>
              </a:rPr>
              <a:t> 2021)</a:t>
            </a:r>
          </a:p>
        </p:txBody>
      </p:sp>
    </p:spTree>
    <p:extLst>
      <p:ext uri="{BB962C8B-B14F-4D97-AF65-F5344CB8AC3E}">
        <p14:creationId xmlns:p14="http://schemas.microsoft.com/office/powerpoint/2010/main" val="208800169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DC0762-9067-CF41-88E4-093D4FC28D89}"/>
              </a:ext>
            </a:extLst>
          </p:cNvPr>
          <p:cNvSpPr>
            <a:spLocks noGrp="1"/>
          </p:cNvSpPr>
          <p:nvPr>
            <p:ph type="title"/>
          </p:nvPr>
        </p:nvSpPr>
        <p:spPr>
          <a:xfrm>
            <a:off x="735395" y="129297"/>
            <a:ext cx="8228013" cy="766709"/>
          </a:xfrm>
        </p:spPr>
        <p:txBody>
          <a:bodyPr/>
          <a:lstStyle/>
          <a:p>
            <a:r>
              <a:rPr lang="en-US" b="1" dirty="0">
                <a:latin typeface="Calibri Light" panose="020F0302020204030204" pitchFamily="34" charset="0"/>
                <a:cs typeface="Calibri Light" panose="020F0302020204030204" pitchFamily="34" charset="0"/>
              </a:rPr>
              <a:t>Sugar-sweetened beverages and metabolic risk</a:t>
            </a:r>
          </a:p>
        </p:txBody>
      </p:sp>
      <p:sp>
        <p:nvSpPr>
          <p:cNvPr id="5" name="CasellaDiTesto 4">
            <a:extLst>
              <a:ext uri="{FF2B5EF4-FFF2-40B4-BE49-F238E27FC236}">
                <a16:creationId xmlns:a16="http://schemas.microsoft.com/office/drawing/2014/main" id="{06395AD5-3E58-2C46-9CDA-E9BB97843806}"/>
              </a:ext>
            </a:extLst>
          </p:cNvPr>
          <p:cNvSpPr txBox="1"/>
          <p:nvPr/>
        </p:nvSpPr>
        <p:spPr>
          <a:xfrm>
            <a:off x="0" y="4851353"/>
            <a:ext cx="1674176" cy="276999"/>
          </a:xfrm>
          <a:prstGeom prst="rect">
            <a:avLst/>
          </a:prstGeom>
          <a:solidFill>
            <a:schemeClr val="bg1"/>
          </a:solidFill>
        </p:spPr>
        <p:txBody>
          <a:bodyPr wrap="none" rtlCol="0">
            <a:spAutoFit/>
          </a:bodyPr>
          <a:lstStyle/>
          <a:p>
            <a:r>
              <a:rPr lang="en-US" sz="1200" dirty="0">
                <a:solidFill>
                  <a:schemeClr val="tx1"/>
                </a:solidFill>
                <a:latin typeface="Calibri Light" panose="020F0302020204030204" pitchFamily="34" charset="0"/>
                <a:cs typeface="Calibri Light" panose="020F0302020204030204" pitchFamily="34" charset="0"/>
              </a:rPr>
              <a:t>Lee, Diabetes Care 2022</a:t>
            </a:r>
          </a:p>
        </p:txBody>
      </p:sp>
      <p:pic>
        <p:nvPicPr>
          <p:cNvPr id="6" name="Immagine 5">
            <a:extLst>
              <a:ext uri="{FF2B5EF4-FFF2-40B4-BE49-F238E27FC236}">
                <a16:creationId xmlns:a16="http://schemas.microsoft.com/office/drawing/2014/main" id="{F44F0696-D896-EA40-B29E-4AD7E69F06B4}"/>
              </a:ext>
            </a:extLst>
          </p:cNvPr>
          <p:cNvPicPr>
            <a:picLocks noChangeAspect="1"/>
          </p:cNvPicPr>
          <p:nvPr/>
        </p:nvPicPr>
        <p:blipFill>
          <a:blip r:embed="rId2"/>
          <a:stretch>
            <a:fillRect/>
          </a:stretch>
        </p:blipFill>
        <p:spPr>
          <a:xfrm>
            <a:off x="143836" y="1433219"/>
            <a:ext cx="7654248" cy="3414239"/>
          </a:xfrm>
          <a:prstGeom prst="rect">
            <a:avLst/>
          </a:prstGeom>
        </p:spPr>
      </p:pic>
      <p:sp>
        <p:nvSpPr>
          <p:cNvPr id="7" name="CasellaDiTesto 6">
            <a:extLst>
              <a:ext uri="{FF2B5EF4-FFF2-40B4-BE49-F238E27FC236}">
                <a16:creationId xmlns:a16="http://schemas.microsoft.com/office/drawing/2014/main" id="{06516244-FC0D-F942-AD18-9267BE47A858}"/>
              </a:ext>
            </a:extLst>
          </p:cNvPr>
          <p:cNvSpPr txBox="1"/>
          <p:nvPr/>
        </p:nvSpPr>
        <p:spPr>
          <a:xfrm>
            <a:off x="7407667" y="2650732"/>
            <a:ext cx="1736333" cy="2062103"/>
          </a:xfrm>
          <a:prstGeom prst="rect">
            <a:avLst/>
          </a:prstGeom>
          <a:noFill/>
        </p:spPr>
        <p:txBody>
          <a:bodyPr wrap="square" rtlCol="0">
            <a:spAutoFit/>
          </a:bodyPr>
          <a:lstStyle/>
          <a:p>
            <a:r>
              <a:rPr lang="en-US" sz="1600" dirty="0">
                <a:solidFill>
                  <a:srgbClr val="FF0000"/>
                </a:solidFill>
                <a:latin typeface="Calibri Light" panose="020F0302020204030204" pitchFamily="34" charset="0"/>
                <a:cs typeface="Calibri Light" panose="020F0302020204030204" pitchFamily="34" charset="0"/>
              </a:rPr>
              <a:t>S</a:t>
            </a:r>
            <a:r>
              <a:rPr lang="en-US" sz="1600" dirty="0">
                <a:solidFill>
                  <a:srgbClr val="FF0000"/>
                </a:solidFill>
                <a:effectLst/>
                <a:latin typeface="Calibri Light" panose="020F0302020204030204" pitchFamily="34" charset="0"/>
                <a:cs typeface="Calibri Light" panose="020F0302020204030204" pitchFamily="34" charset="0"/>
              </a:rPr>
              <a:t>ome indication that</a:t>
            </a:r>
            <a:r>
              <a:rPr lang="en-US" sz="1600" dirty="0">
                <a:solidFill>
                  <a:srgbClr val="FF0000"/>
                </a:solidFill>
                <a:latin typeface="Calibri Light" panose="020F0302020204030204" pitchFamily="34" charset="0"/>
                <a:cs typeface="Calibri Light" panose="020F0302020204030204" pitchFamily="34" charset="0"/>
              </a:rPr>
              <a:t> substitution of LNCSB </a:t>
            </a:r>
            <a:r>
              <a:rPr lang="en-US" sz="1600" dirty="0">
                <a:solidFill>
                  <a:srgbClr val="FF0000"/>
                </a:solidFill>
                <a:effectLst/>
                <a:latin typeface="Calibri Light" panose="020F0302020204030204" pitchFamily="34" charset="0"/>
                <a:cs typeface="Calibri Light" panose="020F0302020204030204" pitchFamily="34" charset="0"/>
              </a:rPr>
              <a:t>for SSB may be associated with cardio-metabolic benefit, comparable with water </a:t>
            </a:r>
            <a:endParaRPr lang="en-US" sz="1600" dirty="0">
              <a:solidFill>
                <a:srgbClr val="FF0000"/>
              </a:solidFill>
              <a:latin typeface="Calibri Light" panose="020F0302020204030204" pitchFamily="34" charset="0"/>
              <a:cs typeface="Calibri Light" panose="020F0302020204030204" pitchFamily="34" charset="0"/>
            </a:endParaRPr>
          </a:p>
        </p:txBody>
      </p:sp>
      <p:sp>
        <p:nvSpPr>
          <p:cNvPr id="4" name="CasellaDiTesto 3">
            <a:extLst>
              <a:ext uri="{FF2B5EF4-FFF2-40B4-BE49-F238E27FC236}">
                <a16:creationId xmlns:a16="http://schemas.microsoft.com/office/drawing/2014/main" id="{0D3FA05D-55EF-C242-9991-45294583E8D4}"/>
              </a:ext>
            </a:extLst>
          </p:cNvPr>
          <p:cNvSpPr txBox="1"/>
          <p:nvPr/>
        </p:nvSpPr>
        <p:spPr>
          <a:xfrm>
            <a:off x="0" y="906280"/>
            <a:ext cx="8578823" cy="646331"/>
          </a:xfrm>
          <a:prstGeom prst="rect">
            <a:avLst/>
          </a:prstGeom>
          <a:noFill/>
        </p:spPr>
        <p:txBody>
          <a:bodyPr wrap="none" rtlCol="0">
            <a:spAutoFit/>
          </a:bodyPr>
          <a:lstStyle/>
          <a:p>
            <a:r>
              <a:rPr lang="en-US" dirty="0">
                <a:solidFill>
                  <a:schemeClr val="tx1"/>
                </a:solidFill>
                <a:latin typeface="Calibri Light" panose="020F0302020204030204" pitchFamily="34" charset="0"/>
                <a:cs typeface="Calibri Light" panose="020F0302020204030204" pitchFamily="34" charset="0"/>
              </a:rPr>
              <a:t>Substitution of SSB with low- no-calorie sweetened beverages (LNCSB) or water </a:t>
            </a:r>
          </a:p>
          <a:p>
            <a:r>
              <a:rPr lang="en-US" dirty="0">
                <a:solidFill>
                  <a:schemeClr val="tx1"/>
                </a:solidFill>
                <a:latin typeface="Calibri Light" panose="020F0302020204030204" pitchFamily="34" charset="0"/>
                <a:cs typeface="Calibri Light" panose="020F0302020204030204" pitchFamily="34" charset="0"/>
              </a:rPr>
              <a:t>14 studies having BMI, anthropometry, incident CHD, overall and CV mortality as outcomes</a:t>
            </a:r>
          </a:p>
        </p:txBody>
      </p:sp>
      <p:sp>
        <p:nvSpPr>
          <p:cNvPr id="8" name="CasellaDiTesto 7">
            <a:extLst>
              <a:ext uri="{FF2B5EF4-FFF2-40B4-BE49-F238E27FC236}">
                <a16:creationId xmlns:a16="http://schemas.microsoft.com/office/drawing/2014/main" id="{CED8E8BD-93B8-4C41-8CBB-81F732F3FC25}"/>
              </a:ext>
            </a:extLst>
          </p:cNvPr>
          <p:cNvSpPr txBox="1"/>
          <p:nvPr/>
        </p:nvSpPr>
        <p:spPr>
          <a:xfrm>
            <a:off x="7566024" y="1573933"/>
            <a:ext cx="1577976" cy="646331"/>
          </a:xfrm>
          <a:prstGeom prst="rect">
            <a:avLst/>
          </a:prstGeom>
          <a:noFill/>
        </p:spPr>
        <p:txBody>
          <a:bodyPr wrap="square" rtlCol="0">
            <a:spAutoFit/>
          </a:bodyPr>
          <a:lstStyle/>
          <a:p>
            <a:r>
              <a:rPr lang="en-US" dirty="0">
                <a:solidFill>
                  <a:srgbClr val="00B0F0"/>
                </a:solidFill>
                <a:latin typeface="Calibri Light" panose="020F0302020204030204" pitchFamily="34" charset="0"/>
                <a:cs typeface="Calibri Light" panose="020F0302020204030204" pitchFamily="34" charset="0"/>
              </a:rPr>
              <a:t>Commissioned by EASD</a:t>
            </a:r>
          </a:p>
        </p:txBody>
      </p:sp>
    </p:spTree>
    <p:extLst>
      <p:ext uri="{BB962C8B-B14F-4D97-AF65-F5344CB8AC3E}">
        <p14:creationId xmlns:p14="http://schemas.microsoft.com/office/powerpoint/2010/main" val="346053035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5" name="Titolo 8">
            <a:extLst>
              <a:ext uri="{FF2B5EF4-FFF2-40B4-BE49-F238E27FC236}">
                <a16:creationId xmlns:a16="http://schemas.microsoft.com/office/drawing/2014/main" id="{2ABD3293-DB0D-4C04-B0ED-25D7284447D9}"/>
              </a:ext>
            </a:extLst>
          </p:cNvPr>
          <p:cNvSpPr>
            <a:spLocks noGrp="1"/>
          </p:cNvSpPr>
          <p:nvPr>
            <p:ph type="title"/>
          </p:nvPr>
        </p:nvSpPr>
        <p:spPr>
          <a:xfrm>
            <a:off x="1106128" y="48504"/>
            <a:ext cx="6858720" cy="857611"/>
          </a:xfrm>
        </p:spPr>
        <p:txBody>
          <a:bodyPr/>
          <a:lstStyle/>
          <a:p>
            <a:r>
              <a:rPr lang="it-IT" altLang="it-IT" sz="3674" b="1" dirty="0" err="1">
                <a:solidFill>
                  <a:schemeClr val="tx1"/>
                </a:solidFill>
                <a:latin typeface="Calibri" panose="020F0502020204030204" pitchFamily="34" charset="0"/>
                <a:cs typeface="Calibri" panose="020F0502020204030204" pitchFamily="34" charset="0"/>
              </a:rPr>
              <a:t>Physical</a:t>
            </a:r>
            <a:r>
              <a:rPr lang="it-IT" altLang="it-IT" sz="3674" b="1" dirty="0">
                <a:solidFill>
                  <a:schemeClr val="tx1"/>
                </a:solidFill>
                <a:latin typeface="Calibri" panose="020F0502020204030204" pitchFamily="34" charset="0"/>
                <a:cs typeface="Calibri" panose="020F0502020204030204" pitchFamily="34" charset="0"/>
              </a:rPr>
              <a:t> Activity and NAFLD</a:t>
            </a:r>
          </a:p>
        </p:txBody>
      </p:sp>
      <p:sp>
        <p:nvSpPr>
          <p:cNvPr id="38916" name="Rectangle 4">
            <a:extLst>
              <a:ext uri="{FF2B5EF4-FFF2-40B4-BE49-F238E27FC236}">
                <a16:creationId xmlns:a16="http://schemas.microsoft.com/office/drawing/2014/main" id="{FB9BD562-ACCE-45DD-9D87-9ECB3DB75B7F}"/>
              </a:ext>
            </a:extLst>
          </p:cNvPr>
          <p:cNvSpPr>
            <a:spLocks noChangeArrowheads="1"/>
          </p:cNvSpPr>
          <p:nvPr/>
        </p:nvSpPr>
        <p:spPr bwMode="auto">
          <a:xfrm>
            <a:off x="0" y="4872170"/>
            <a:ext cx="1724062" cy="254396"/>
          </a:xfrm>
          <a:prstGeom prst="rect">
            <a:avLst/>
          </a:prstGeom>
          <a:solidFill>
            <a:schemeClr val="bg1"/>
          </a:solidFill>
          <a:ln>
            <a:noFill/>
          </a:ln>
        </p:spPr>
        <p:txBody>
          <a:bodyPr wrap="none" lIns="69056" tIns="34528" rIns="69056" bIns="34528" anchor="b">
            <a:spAutoFit/>
          </a:bodyPr>
          <a:lstStyle>
            <a:lvl1pPr>
              <a:defRPr sz="2000" b="1">
                <a:solidFill>
                  <a:schemeClr val="tx1"/>
                </a:solidFill>
                <a:latin typeface="Arial" panose="020B0604020202020204" pitchFamily="34" charset="0"/>
                <a:cs typeface="Arial" panose="020B0604020202020204" pitchFamily="34" charset="0"/>
              </a:defRPr>
            </a:lvl1pPr>
            <a:lvl2pPr marL="742950" indent="-285750">
              <a:defRPr sz="2000" b="1">
                <a:solidFill>
                  <a:schemeClr val="tx1"/>
                </a:solidFill>
                <a:latin typeface="Arial" panose="020B0604020202020204" pitchFamily="34" charset="0"/>
                <a:cs typeface="Arial" panose="020B0604020202020204" pitchFamily="34" charset="0"/>
              </a:defRPr>
            </a:lvl2pPr>
            <a:lvl3pPr marL="1143000" indent="-228600">
              <a:defRPr sz="2000" b="1">
                <a:solidFill>
                  <a:schemeClr val="tx1"/>
                </a:solidFill>
                <a:latin typeface="Arial" panose="020B0604020202020204" pitchFamily="34" charset="0"/>
                <a:cs typeface="Arial" panose="020B0604020202020204" pitchFamily="34" charset="0"/>
              </a:defRPr>
            </a:lvl3pPr>
            <a:lvl4pPr marL="1600200" indent="-228600">
              <a:defRPr sz="2000" b="1">
                <a:solidFill>
                  <a:schemeClr val="tx1"/>
                </a:solidFill>
                <a:latin typeface="Arial" panose="020B0604020202020204" pitchFamily="34" charset="0"/>
                <a:cs typeface="Arial" panose="020B0604020202020204" pitchFamily="34" charset="0"/>
              </a:defRPr>
            </a:lvl4pPr>
            <a:lvl5pPr marL="2057400" indent="-228600">
              <a:defRPr sz="20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9pPr>
          </a:lstStyle>
          <a:p>
            <a:pPr defTabSz="622158">
              <a:defRPr/>
            </a:pPr>
            <a:r>
              <a:rPr lang="en-US" altLang="it-IT" sz="1200" b="0" dirty="0" err="1">
                <a:solidFill>
                  <a:srgbClr val="000000"/>
                </a:solidFill>
                <a:latin typeface="Calibri Light" panose="020F0302020204030204" pitchFamily="34" charset="0"/>
                <a:ea typeface="+mn-ea"/>
                <a:cs typeface="Calibri Light" panose="020F0302020204030204" pitchFamily="34" charset="0"/>
              </a:rPr>
              <a:t>Hashida</a:t>
            </a:r>
            <a:r>
              <a:rPr lang="en-US" altLang="it-IT" sz="1200" b="0" dirty="0">
                <a:solidFill>
                  <a:srgbClr val="000000"/>
                </a:solidFill>
                <a:latin typeface="Calibri Light" panose="020F0302020204030204" pitchFamily="34" charset="0"/>
                <a:ea typeface="+mn-ea"/>
                <a:cs typeface="Calibri Light" panose="020F0302020204030204" pitchFamily="34" charset="0"/>
              </a:rPr>
              <a:t> et al,  J Hep 2017</a:t>
            </a:r>
          </a:p>
        </p:txBody>
      </p:sp>
      <p:sp>
        <p:nvSpPr>
          <p:cNvPr id="38917" name="Rettangolo 5">
            <a:extLst>
              <a:ext uri="{FF2B5EF4-FFF2-40B4-BE49-F238E27FC236}">
                <a16:creationId xmlns:a16="http://schemas.microsoft.com/office/drawing/2014/main" id="{FF8A01AA-AF49-4CD0-883A-F1D33F7AD63F}"/>
              </a:ext>
            </a:extLst>
          </p:cNvPr>
          <p:cNvSpPr>
            <a:spLocks noChangeArrowheads="1"/>
          </p:cNvSpPr>
          <p:nvPr/>
        </p:nvSpPr>
        <p:spPr bwMode="auto">
          <a:xfrm>
            <a:off x="6087533" y="874497"/>
            <a:ext cx="3056467"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Arial" panose="020B0604020202020204" pitchFamily="34" charset="0"/>
                <a:cs typeface="Arial" panose="020B0604020202020204" pitchFamily="34" charset="0"/>
              </a:defRPr>
            </a:lvl1pPr>
            <a:lvl2pPr marL="742950" indent="-285750">
              <a:defRPr sz="2000" b="1">
                <a:solidFill>
                  <a:schemeClr val="tx1"/>
                </a:solidFill>
                <a:latin typeface="Arial" panose="020B0604020202020204" pitchFamily="34" charset="0"/>
                <a:cs typeface="Arial" panose="020B0604020202020204" pitchFamily="34" charset="0"/>
              </a:defRPr>
            </a:lvl2pPr>
            <a:lvl3pPr marL="1143000" indent="-228600">
              <a:defRPr sz="2000" b="1">
                <a:solidFill>
                  <a:schemeClr val="tx1"/>
                </a:solidFill>
                <a:latin typeface="Arial" panose="020B0604020202020204" pitchFamily="34" charset="0"/>
                <a:cs typeface="Arial" panose="020B0604020202020204" pitchFamily="34" charset="0"/>
              </a:defRPr>
            </a:lvl3pPr>
            <a:lvl4pPr marL="1600200" indent="-228600">
              <a:defRPr sz="2000" b="1">
                <a:solidFill>
                  <a:schemeClr val="tx1"/>
                </a:solidFill>
                <a:latin typeface="Arial" panose="020B0604020202020204" pitchFamily="34" charset="0"/>
                <a:cs typeface="Arial" panose="020B0604020202020204" pitchFamily="34" charset="0"/>
              </a:defRPr>
            </a:lvl4pPr>
            <a:lvl5pPr marL="2057400" indent="-228600">
              <a:defRPr sz="20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9pPr>
          </a:lstStyle>
          <a:p>
            <a:pPr marL="185738" indent="-185738" defTabSz="622158">
              <a:buFont typeface="Arial" panose="020B0604020202020204" pitchFamily="34" charset="0"/>
              <a:buChar char="•"/>
              <a:defRPr/>
            </a:pPr>
            <a:r>
              <a:rPr lang="en-US" altLang="it-IT" sz="1600" b="0" dirty="0">
                <a:solidFill>
                  <a:srgbClr val="000000"/>
                </a:solidFill>
                <a:latin typeface="Calibri Light" panose="020F0302020204030204" pitchFamily="34" charset="0"/>
                <a:ea typeface="+mn-ea"/>
                <a:cs typeface="Calibri Light" panose="020F0302020204030204" pitchFamily="34" charset="0"/>
              </a:rPr>
              <a:t>Both aerobic and resistance exercise reduce hepatic with similar frequency, duration, and period of exercise (40–45 min/ session 3 times/week for 12 weeks); </a:t>
            </a:r>
          </a:p>
          <a:p>
            <a:pPr marL="185738" indent="-185738" defTabSz="622158">
              <a:buFont typeface="Arial" panose="020B0604020202020204" pitchFamily="34" charset="0"/>
              <a:buChar char="•"/>
              <a:defRPr/>
            </a:pPr>
            <a:r>
              <a:rPr lang="en-US" altLang="it-IT" sz="1600" b="0" dirty="0">
                <a:solidFill>
                  <a:srgbClr val="000000"/>
                </a:solidFill>
                <a:latin typeface="Calibri Light" panose="020F0302020204030204" pitchFamily="34" charset="0"/>
                <a:ea typeface="+mn-ea"/>
                <a:cs typeface="Calibri Light" panose="020F0302020204030204" pitchFamily="34" charset="0"/>
              </a:rPr>
              <a:t>Intensity and energy consumption were significantly lower for resistance than for aerobic exercise;</a:t>
            </a:r>
          </a:p>
          <a:p>
            <a:pPr marL="185738" indent="-185738" defTabSz="622158">
              <a:buFont typeface="Arial" panose="020B0604020202020204" pitchFamily="34" charset="0"/>
              <a:buChar char="•"/>
              <a:defRPr/>
            </a:pPr>
            <a:r>
              <a:rPr lang="en-US" altLang="it-IT" sz="1600" b="0" dirty="0">
                <a:solidFill>
                  <a:srgbClr val="000000"/>
                </a:solidFill>
                <a:latin typeface="Calibri Light" panose="020F0302020204030204" pitchFamily="34" charset="0"/>
                <a:ea typeface="+mn-ea"/>
                <a:cs typeface="Calibri Light" panose="020F0302020204030204" pitchFamily="34" charset="0"/>
              </a:rPr>
              <a:t>Resistance exercise may be more feasible than aerobic exercise for NAFLD patients with poor cardiorespiratory fitness or for those who cannot tolerate or participate in aerobic exercise.</a:t>
            </a:r>
            <a:endParaRPr lang="it-IT" altLang="it-IT" sz="1600" b="0" dirty="0">
              <a:solidFill>
                <a:srgbClr val="000000"/>
              </a:solidFill>
              <a:latin typeface="Calibri Light" panose="020F0302020204030204" pitchFamily="34" charset="0"/>
              <a:ea typeface="+mn-ea"/>
              <a:cs typeface="Calibri Light" panose="020F0302020204030204" pitchFamily="34" charset="0"/>
            </a:endParaRPr>
          </a:p>
        </p:txBody>
      </p:sp>
      <p:pic>
        <p:nvPicPr>
          <p:cNvPr id="38918" name="Immagine 3">
            <a:extLst>
              <a:ext uri="{FF2B5EF4-FFF2-40B4-BE49-F238E27FC236}">
                <a16:creationId xmlns:a16="http://schemas.microsoft.com/office/drawing/2014/main" id="{B249A69F-C771-4EE7-B1E4-5DA4C264D5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043" y="1001892"/>
            <a:ext cx="5992490" cy="3777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olo 1">
            <a:extLst>
              <a:ext uri="{FF2B5EF4-FFF2-40B4-BE49-F238E27FC236}">
                <a16:creationId xmlns:a16="http://schemas.microsoft.com/office/drawing/2014/main" id="{4910AB2A-A413-5E4D-9B82-25D5256BD3D5}"/>
              </a:ext>
            </a:extLst>
          </p:cNvPr>
          <p:cNvSpPr>
            <a:spLocks noGrp="1"/>
          </p:cNvSpPr>
          <p:nvPr>
            <p:ph type="title"/>
          </p:nvPr>
        </p:nvSpPr>
        <p:spPr bwMode="auto">
          <a:xfrm>
            <a:off x="493719" y="144591"/>
            <a:ext cx="4078281" cy="58487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r>
              <a:rPr lang="en-US" altLang="it-IT" sz="2700" b="1" dirty="0">
                <a:latin typeface="Calibri Light" panose="020F0302020204030204" pitchFamily="34" charset="0"/>
                <a:ea typeface="ＭＳ Ｐゴシック" panose="020B0600070205080204" pitchFamily="34" charset="-128"/>
                <a:cs typeface="Calibri Light" panose="020F0302020204030204" pitchFamily="34" charset="0"/>
              </a:rPr>
              <a:t>Telehealth/eHealth</a:t>
            </a:r>
          </a:p>
        </p:txBody>
      </p:sp>
      <p:pic>
        <p:nvPicPr>
          <p:cNvPr id="9" name="Immagine 8">
            <a:extLst>
              <a:ext uri="{FF2B5EF4-FFF2-40B4-BE49-F238E27FC236}">
                <a16:creationId xmlns:a16="http://schemas.microsoft.com/office/drawing/2014/main" id="{CD489FF6-508E-4442-B246-6E26903CC7FE}"/>
              </a:ext>
            </a:extLst>
          </p:cNvPr>
          <p:cNvPicPr>
            <a:picLocks noChangeAspect="1"/>
          </p:cNvPicPr>
          <p:nvPr/>
        </p:nvPicPr>
        <p:blipFill>
          <a:blip r:embed="rId2"/>
          <a:stretch>
            <a:fillRect/>
          </a:stretch>
        </p:blipFill>
        <p:spPr>
          <a:xfrm>
            <a:off x="129988" y="951985"/>
            <a:ext cx="8419148" cy="3754485"/>
          </a:xfrm>
          <a:prstGeom prst="rect">
            <a:avLst/>
          </a:prstGeom>
        </p:spPr>
      </p:pic>
      <p:pic>
        <p:nvPicPr>
          <p:cNvPr id="6" name="Immagine 5">
            <a:extLst>
              <a:ext uri="{FF2B5EF4-FFF2-40B4-BE49-F238E27FC236}">
                <a16:creationId xmlns:a16="http://schemas.microsoft.com/office/drawing/2014/main" id="{F5C377A3-7090-6243-BB5A-28FD757F62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7420" y="0"/>
            <a:ext cx="4446580" cy="4840288"/>
          </a:xfrm>
          <a:prstGeom prst="rect">
            <a:avLst/>
          </a:prstGeom>
        </p:spPr>
      </p:pic>
      <p:sp>
        <p:nvSpPr>
          <p:cNvPr id="10" name="CasellaDiTesto 9">
            <a:extLst>
              <a:ext uri="{FF2B5EF4-FFF2-40B4-BE49-F238E27FC236}">
                <a16:creationId xmlns:a16="http://schemas.microsoft.com/office/drawing/2014/main" id="{D9BF2004-1737-2445-9522-27CF0595706A}"/>
              </a:ext>
            </a:extLst>
          </p:cNvPr>
          <p:cNvSpPr txBox="1"/>
          <p:nvPr/>
        </p:nvSpPr>
        <p:spPr>
          <a:xfrm>
            <a:off x="4762510" y="0"/>
            <a:ext cx="2159566" cy="369332"/>
          </a:xfrm>
          <a:prstGeom prst="rect">
            <a:avLst/>
          </a:prstGeom>
          <a:solidFill>
            <a:schemeClr val="bg1"/>
          </a:solidFill>
        </p:spPr>
        <p:txBody>
          <a:bodyPr wrap="none" rtlCol="0">
            <a:spAutoFit/>
          </a:bodyPr>
          <a:lstStyle/>
          <a:p>
            <a:r>
              <a:rPr lang="it-IT" dirty="0">
                <a:solidFill>
                  <a:schemeClr val="tx1"/>
                </a:solidFill>
              </a:rPr>
              <a:t>……………………..</a:t>
            </a:r>
          </a:p>
        </p:txBody>
      </p:sp>
      <p:sp>
        <p:nvSpPr>
          <p:cNvPr id="14" name="CasellaDiTesto 13">
            <a:extLst>
              <a:ext uri="{FF2B5EF4-FFF2-40B4-BE49-F238E27FC236}">
                <a16:creationId xmlns:a16="http://schemas.microsoft.com/office/drawing/2014/main" id="{3C607569-6F1A-1C4B-A4E3-BDA34636D087}"/>
              </a:ext>
            </a:extLst>
          </p:cNvPr>
          <p:cNvSpPr txBox="1"/>
          <p:nvPr/>
        </p:nvSpPr>
        <p:spPr>
          <a:xfrm>
            <a:off x="8086164" y="4424066"/>
            <a:ext cx="1023213" cy="369332"/>
          </a:xfrm>
          <a:prstGeom prst="rect">
            <a:avLst/>
          </a:prstGeom>
          <a:solidFill>
            <a:schemeClr val="bg1"/>
          </a:solidFill>
        </p:spPr>
        <p:txBody>
          <a:bodyPr wrap="square" rtlCol="0">
            <a:spAutoFit/>
          </a:bodyPr>
          <a:lstStyle/>
          <a:p>
            <a:r>
              <a:rPr lang="it-IT" dirty="0">
                <a:solidFill>
                  <a:schemeClr val="tx1"/>
                </a:solidFill>
              </a:rPr>
              <a:t>………..</a:t>
            </a:r>
          </a:p>
        </p:txBody>
      </p:sp>
      <p:sp>
        <p:nvSpPr>
          <p:cNvPr id="11" name="CasellaDiTesto 10">
            <a:extLst>
              <a:ext uri="{FF2B5EF4-FFF2-40B4-BE49-F238E27FC236}">
                <a16:creationId xmlns:a16="http://schemas.microsoft.com/office/drawing/2014/main" id="{7BFDA0FE-EDC9-4642-A85F-58C85F845E86}"/>
              </a:ext>
            </a:extLst>
          </p:cNvPr>
          <p:cNvSpPr txBox="1"/>
          <p:nvPr/>
        </p:nvSpPr>
        <p:spPr>
          <a:xfrm>
            <a:off x="4246887" y="4774168"/>
            <a:ext cx="4884992" cy="369332"/>
          </a:xfrm>
          <a:prstGeom prst="rect">
            <a:avLst/>
          </a:prstGeom>
          <a:solidFill>
            <a:schemeClr val="bg1"/>
          </a:solidFill>
        </p:spPr>
        <p:txBody>
          <a:bodyPr wrap="none" rtlCol="0">
            <a:spAutoFit/>
          </a:bodyPr>
          <a:lstStyle/>
          <a:p>
            <a:r>
              <a:rPr lang="it-IT" dirty="0" err="1">
                <a:solidFill>
                  <a:schemeClr val="tx1"/>
                </a:solidFill>
                <a:latin typeface="Calibri Light" panose="020F0302020204030204" pitchFamily="34" charset="0"/>
                <a:cs typeface="Calibri Light" panose="020F0302020204030204" pitchFamily="34" charset="0"/>
              </a:rPr>
              <a:t>ElSayed</a:t>
            </a:r>
            <a:r>
              <a:rPr lang="it-IT" dirty="0">
                <a:solidFill>
                  <a:schemeClr val="tx1"/>
                </a:solidFill>
                <a:latin typeface="Calibri Light" panose="020F0302020204030204" pitchFamily="34" charset="0"/>
                <a:cs typeface="Calibri Light" panose="020F0302020204030204" pitchFamily="34" charset="0"/>
              </a:rPr>
              <a:t>, </a:t>
            </a:r>
            <a:r>
              <a:rPr lang="it-IT" dirty="0" err="1">
                <a:solidFill>
                  <a:schemeClr val="tx1"/>
                </a:solidFill>
                <a:effectLst/>
                <a:latin typeface="Calibri Light" panose="020F0302020204030204" pitchFamily="34" charset="0"/>
                <a:cs typeface="Calibri Light" panose="020F0302020204030204" pitchFamily="34" charset="0"/>
              </a:rPr>
              <a:t>Diabetes</a:t>
            </a:r>
            <a:r>
              <a:rPr lang="it-IT" dirty="0">
                <a:solidFill>
                  <a:schemeClr val="tx1"/>
                </a:solidFill>
                <a:effectLst/>
                <a:latin typeface="Calibri Light" panose="020F0302020204030204" pitchFamily="34" charset="0"/>
                <a:cs typeface="Calibri Light" panose="020F0302020204030204" pitchFamily="34" charset="0"/>
              </a:rPr>
              <a:t> Care 2023;46(</a:t>
            </a:r>
            <a:r>
              <a:rPr lang="it-IT" dirty="0" err="1">
                <a:solidFill>
                  <a:schemeClr val="tx1"/>
                </a:solidFill>
                <a:effectLst/>
                <a:latin typeface="Calibri Light" panose="020F0302020204030204" pitchFamily="34" charset="0"/>
                <a:cs typeface="Calibri Light" panose="020F0302020204030204" pitchFamily="34" charset="0"/>
              </a:rPr>
              <a:t>Suppl</a:t>
            </a:r>
            <a:r>
              <a:rPr lang="it-IT" dirty="0">
                <a:solidFill>
                  <a:schemeClr val="tx1"/>
                </a:solidFill>
                <a:effectLst/>
                <a:latin typeface="Calibri Light" panose="020F0302020204030204" pitchFamily="34" charset="0"/>
                <a:cs typeface="Calibri Light" panose="020F0302020204030204" pitchFamily="34" charset="0"/>
              </a:rPr>
              <a:t>. 1):S68–S96 </a:t>
            </a:r>
            <a:endParaRPr lang="it-IT" dirty="0">
              <a:solidFill>
                <a:schemeClr val="tx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58726238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5601EA67-A0A3-C44B-9C5A-C4B3E6BBD60A}"/>
              </a:ext>
            </a:extLst>
          </p:cNvPr>
          <p:cNvSpPr txBox="1"/>
          <p:nvPr/>
        </p:nvSpPr>
        <p:spPr>
          <a:xfrm>
            <a:off x="545487" y="1058445"/>
            <a:ext cx="6091796" cy="1815882"/>
          </a:xfrm>
          <a:prstGeom prst="rect">
            <a:avLst/>
          </a:prstGeom>
          <a:noFill/>
        </p:spPr>
        <p:txBody>
          <a:bodyPr wrap="none" rtlCol="0">
            <a:spAutoFit/>
          </a:bodyPr>
          <a:lstStyle/>
          <a:p>
            <a:r>
              <a:rPr lang="it-IT" sz="2800" dirty="0">
                <a:solidFill>
                  <a:schemeClr val="tx1"/>
                </a:solidFill>
                <a:latin typeface="Calibri Light" panose="020F0302020204030204" pitchFamily="34" charset="0"/>
                <a:cs typeface="Calibri Light" panose="020F0302020204030204" pitchFamily="34" charset="0"/>
              </a:rPr>
              <a:t>Giulio Marchesini</a:t>
            </a:r>
          </a:p>
          <a:p>
            <a:r>
              <a:rPr lang="it-IT" sz="2800" dirty="0">
                <a:solidFill>
                  <a:schemeClr val="tx1"/>
                </a:solidFill>
                <a:latin typeface="Calibri Light" panose="020F0302020204030204" pitchFamily="34" charset="0"/>
                <a:cs typeface="Calibri Light" panose="020F0302020204030204" pitchFamily="34" charset="0"/>
              </a:rPr>
              <a:t>Conflitti d’interesse negli ultimi due anni:</a:t>
            </a:r>
          </a:p>
          <a:p>
            <a:endParaRPr lang="it-IT" sz="2800" dirty="0">
              <a:solidFill>
                <a:schemeClr val="tx1"/>
              </a:solidFill>
              <a:latin typeface="Calibri Light" panose="020F0302020204030204" pitchFamily="34" charset="0"/>
              <a:cs typeface="Calibri Light" panose="020F0302020204030204" pitchFamily="34" charset="0"/>
            </a:endParaRPr>
          </a:p>
          <a:p>
            <a:r>
              <a:rPr lang="it-IT" sz="2800" dirty="0">
                <a:solidFill>
                  <a:schemeClr val="tx1"/>
                </a:solidFill>
                <a:latin typeface="Calibri Light" panose="020F0302020204030204" pitchFamily="34" charset="0"/>
                <a:cs typeface="Calibri Light" panose="020F0302020204030204" pitchFamily="34" charset="0"/>
              </a:rPr>
              <a:t>Eli Lilly: onorario per lettura</a:t>
            </a:r>
          </a:p>
        </p:txBody>
      </p:sp>
    </p:spTree>
    <p:extLst>
      <p:ext uri="{BB962C8B-B14F-4D97-AF65-F5344CB8AC3E}">
        <p14:creationId xmlns:p14="http://schemas.microsoft.com/office/powerpoint/2010/main" val="51996186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olo 1">
            <a:extLst>
              <a:ext uri="{FF2B5EF4-FFF2-40B4-BE49-F238E27FC236}">
                <a16:creationId xmlns:a16="http://schemas.microsoft.com/office/drawing/2014/main" id="{CB03E6C5-1922-6840-9E00-10BB81C622E2}"/>
              </a:ext>
            </a:extLst>
          </p:cNvPr>
          <p:cNvSpPr>
            <a:spLocks noGrp="1"/>
          </p:cNvSpPr>
          <p:nvPr>
            <p:ph type="title"/>
          </p:nvPr>
        </p:nvSpPr>
        <p:spPr>
          <a:xfrm>
            <a:off x="1144002" y="0"/>
            <a:ext cx="7021429" cy="857250"/>
          </a:xfrm>
        </p:spPr>
        <p:txBody>
          <a:bodyPr/>
          <a:lstStyle/>
          <a:p>
            <a:r>
              <a:rPr lang="en-US" altLang="it-IT" sz="3600" dirty="0">
                <a:solidFill>
                  <a:schemeClr val="tx1"/>
                </a:solidFill>
                <a:latin typeface="Calibri Light" panose="020F0302020204030204" pitchFamily="34" charset="0"/>
                <a:ea typeface="ＭＳ Ｐゴシック" panose="020B0600070205080204" pitchFamily="34" charset="-128"/>
                <a:cs typeface="Calibri Light" panose="020F0302020204030204" pitchFamily="34" charset="0"/>
              </a:rPr>
              <a:t>Automated web-based programs</a:t>
            </a:r>
          </a:p>
        </p:txBody>
      </p:sp>
      <p:sp>
        <p:nvSpPr>
          <p:cNvPr id="30723" name="CasellaDiTesto 5">
            <a:extLst>
              <a:ext uri="{FF2B5EF4-FFF2-40B4-BE49-F238E27FC236}">
                <a16:creationId xmlns:a16="http://schemas.microsoft.com/office/drawing/2014/main" id="{E16CBA53-A349-794C-8F42-207B98F82726}"/>
              </a:ext>
            </a:extLst>
          </p:cNvPr>
          <p:cNvSpPr txBox="1">
            <a:spLocks noChangeArrowheads="1"/>
          </p:cNvSpPr>
          <p:nvPr/>
        </p:nvSpPr>
        <p:spPr bwMode="auto">
          <a:xfrm>
            <a:off x="201805" y="4840288"/>
            <a:ext cx="2173672" cy="276999"/>
          </a:xfrm>
          <a:prstGeom prst="rect">
            <a:avLst/>
          </a:prstGeom>
          <a:solidFill>
            <a:schemeClr val="bg1"/>
          </a:solidFill>
          <a:ln>
            <a:noFill/>
          </a:ln>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it-IT" altLang="it-IT" sz="1200" dirty="0">
                <a:latin typeface="Calibri Light" panose="020F0302020204030204" pitchFamily="34" charset="0"/>
                <a:cs typeface="Calibri Light" panose="020F0302020204030204" pitchFamily="34" charset="0"/>
              </a:rPr>
              <a:t>Hansel, </a:t>
            </a:r>
            <a:r>
              <a:rPr lang="it-IT" altLang="it-IT" sz="1200" dirty="0" err="1">
                <a:latin typeface="Calibri Light" panose="020F0302020204030204" pitchFamily="34" charset="0"/>
                <a:cs typeface="Calibri Light" panose="020F0302020204030204" pitchFamily="34" charset="0"/>
              </a:rPr>
              <a:t>J</a:t>
            </a:r>
            <a:r>
              <a:rPr lang="it-IT" altLang="it-IT" sz="1200" dirty="0">
                <a:latin typeface="Calibri Light" panose="020F0302020204030204" pitchFamily="34" charset="0"/>
                <a:cs typeface="Calibri Light" panose="020F0302020204030204" pitchFamily="34" charset="0"/>
              </a:rPr>
              <a:t> </a:t>
            </a:r>
            <a:r>
              <a:rPr lang="it-IT" altLang="it-IT" sz="1200" dirty="0" err="1">
                <a:latin typeface="Calibri Light" panose="020F0302020204030204" pitchFamily="34" charset="0"/>
                <a:cs typeface="Calibri Light" panose="020F0302020204030204" pitchFamily="34" charset="0"/>
              </a:rPr>
              <a:t>Med</a:t>
            </a:r>
            <a:r>
              <a:rPr lang="it-IT" altLang="it-IT" sz="1200" dirty="0">
                <a:latin typeface="Calibri Light" panose="020F0302020204030204" pitchFamily="34" charset="0"/>
                <a:cs typeface="Calibri Light" panose="020F0302020204030204" pitchFamily="34" charset="0"/>
              </a:rPr>
              <a:t> Internet Res 2017</a:t>
            </a:r>
          </a:p>
        </p:txBody>
      </p:sp>
      <p:sp>
        <p:nvSpPr>
          <p:cNvPr id="4" name="CasellaDiTesto 3">
            <a:extLst>
              <a:ext uri="{FF2B5EF4-FFF2-40B4-BE49-F238E27FC236}">
                <a16:creationId xmlns:a16="http://schemas.microsoft.com/office/drawing/2014/main" id="{F430AFD3-9CC5-9E49-BBA2-7D7E03AE08D4}"/>
              </a:ext>
            </a:extLst>
          </p:cNvPr>
          <p:cNvSpPr txBox="1"/>
          <p:nvPr/>
        </p:nvSpPr>
        <p:spPr>
          <a:xfrm>
            <a:off x="631326" y="976045"/>
            <a:ext cx="2855654" cy="646331"/>
          </a:xfrm>
          <a:prstGeom prst="rect">
            <a:avLst/>
          </a:prstGeom>
          <a:noFill/>
        </p:spPr>
        <p:txBody>
          <a:bodyPr wrap="none" rtlCol="0">
            <a:spAutoFit/>
          </a:bodyPr>
          <a:lstStyle/>
          <a:p>
            <a:pPr algn="ctr"/>
            <a:r>
              <a:rPr lang="en-US">
                <a:solidFill>
                  <a:schemeClr val="tx1"/>
                </a:solidFill>
                <a:latin typeface="Calibri Light" panose="020F0302020204030204" pitchFamily="34" charset="0"/>
                <a:cs typeface="Calibri Light" panose="020F0302020204030204" pitchFamily="34" charset="0"/>
              </a:rPr>
              <a:t>ANODE study T2DM+Obesity</a:t>
            </a:r>
          </a:p>
          <a:p>
            <a:pPr algn="ctr"/>
            <a:r>
              <a:rPr lang="en-US">
                <a:solidFill>
                  <a:schemeClr val="tx1"/>
                </a:solidFill>
                <a:latin typeface="Calibri Light" panose="020F0302020204030204" pitchFamily="34" charset="0"/>
                <a:cs typeface="Calibri Light" panose="020F0302020204030204" pitchFamily="34" charset="0"/>
              </a:rPr>
              <a:t>16-week follow-up</a:t>
            </a:r>
          </a:p>
        </p:txBody>
      </p:sp>
      <p:pic>
        <p:nvPicPr>
          <p:cNvPr id="5" name="Immagine 4">
            <a:extLst>
              <a:ext uri="{FF2B5EF4-FFF2-40B4-BE49-F238E27FC236}">
                <a16:creationId xmlns:a16="http://schemas.microsoft.com/office/drawing/2014/main" id="{D0A64E3B-47F0-BC4D-8C90-7362A22C50BB}"/>
              </a:ext>
            </a:extLst>
          </p:cNvPr>
          <p:cNvPicPr>
            <a:picLocks noChangeAspect="1"/>
          </p:cNvPicPr>
          <p:nvPr/>
        </p:nvPicPr>
        <p:blipFill>
          <a:blip r:embed="rId2"/>
          <a:stretch>
            <a:fillRect/>
          </a:stretch>
        </p:blipFill>
        <p:spPr>
          <a:xfrm>
            <a:off x="201805" y="1598604"/>
            <a:ext cx="3937000" cy="2794000"/>
          </a:xfrm>
          <a:prstGeom prst="rect">
            <a:avLst/>
          </a:prstGeom>
        </p:spPr>
      </p:pic>
      <p:sp>
        <p:nvSpPr>
          <p:cNvPr id="9" name="CasellaDiTesto 5">
            <a:extLst>
              <a:ext uri="{FF2B5EF4-FFF2-40B4-BE49-F238E27FC236}">
                <a16:creationId xmlns:a16="http://schemas.microsoft.com/office/drawing/2014/main" id="{9002D907-8DDE-ED49-AB7B-4B5719419D48}"/>
              </a:ext>
            </a:extLst>
          </p:cNvPr>
          <p:cNvSpPr txBox="1">
            <a:spLocks noChangeArrowheads="1"/>
          </p:cNvSpPr>
          <p:nvPr/>
        </p:nvSpPr>
        <p:spPr bwMode="auto">
          <a:xfrm>
            <a:off x="4932781" y="4866501"/>
            <a:ext cx="1927772" cy="276999"/>
          </a:xfrm>
          <a:prstGeom prst="rect">
            <a:avLst/>
          </a:prstGeom>
          <a:solidFill>
            <a:schemeClr val="bg1"/>
          </a:solidFill>
          <a:ln>
            <a:noFill/>
          </a:ln>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it-IT" altLang="it-IT" sz="1200" dirty="0">
                <a:latin typeface="Calibri Light" panose="020F0302020204030204" pitchFamily="34" charset="0"/>
                <a:cs typeface="Calibri Light" panose="020F0302020204030204" pitchFamily="34" charset="0"/>
              </a:rPr>
              <a:t>Mazzotti, </a:t>
            </a:r>
            <a:r>
              <a:rPr lang="it-IT" altLang="it-IT" sz="1200" dirty="0" err="1">
                <a:latin typeface="Calibri Light" panose="020F0302020204030204" pitchFamily="34" charset="0"/>
                <a:cs typeface="Calibri Light" panose="020F0302020204030204" pitchFamily="34" charset="0"/>
              </a:rPr>
              <a:t>J</a:t>
            </a:r>
            <a:r>
              <a:rPr lang="it-IT" altLang="it-IT" sz="1200" dirty="0">
                <a:latin typeface="Calibri Light" panose="020F0302020204030204" pitchFamily="34" charset="0"/>
                <a:cs typeface="Calibri Light" panose="020F0302020204030204" pitchFamily="34" charset="0"/>
              </a:rPr>
              <a:t> </a:t>
            </a:r>
            <a:r>
              <a:rPr lang="it-IT" altLang="it-IT" sz="1200" dirty="0" err="1">
                <a:latin typeface="Calibri Light" panose="020F0302020204030204" pitchFamily="34" charset="0"/>
                <a:cs typeface="Calibri Light" panose="020F0302020204030204" pitchFamily="34" charset="0"/>
              </a:rPr>
              <a:t>Hepatology</a:t>
            </a:r>
            <a:r>
              <a:rPr lang="it-IT" altLang="it-IT" sz="1200" dirty="0">
                <a:latin typeface="Calibri Light" panose="020F0302020204030204" pitchFamily="34" charset="0"/>
                <a:cs typeface="Calibri Light" panose="020F0302020204030204" pitchFamily="34" charset="0"/>
              </a:rPr>
              <a:t> 2017</a:t>
            </a:r>
          </a:p>
        </p:txBody>
      </p:sp>
      <p:pic>
        <p:nvPicPr>
          <p:cNvPr id="6" name="Immagine 5">
            <a:extLst>
              <a:ext uri="{FF2B5EF4-FFF2-40B4-BE49-F238E27FC236}">
                <a16:creationId xmlns:a16="http://schemas.microsoft.com/office/drawing/2014/main" id="{64B84A7C-E684-D346-B7CC-81C4098634C9}"/>
              </a:ext>
            </a:extLst>
          </p:cNvPr>
          <p:cNvPicPr>
            <a:picLocks noChangeAspect="1"/>
          </p:cNvPicPr>
          <p:nvPr/>
        </p:nvPicPr>
        <p:blipFill>
          <a:blip r:embed="rId3"/>
          <a:stretch>
            <a:fillRect/>
          </a:stretch>
        </p:blipFill>
        <p:spPr>
          <a:xfrm>
            <a:off x="4654194" y="1390684"/>
            <a:ext cx="4096544" cy="3001920"/>
          </a:xfrm>
          <a:prstGeom prst="rect">
            <a:avLst/>
          </a:prstGeom>
        </p:spPr>
      </p:pic>
      <p:sp>
        <p:nvSpPr>
          <p:cNvPr id="8" name="CasellaDiTesto 7">
            <a:extLst>
              <a:ext uri="{FF2B5EF4-FFF2-40B4-BE49-F238E27FC236}">
                <a16:creationId xmlns:a16="http://schemas.microsoft.com/office/drawing/2014/main" id="{E369B27B-6805-384F-A58F-828DCC175B6B}"/>
              </a:ext>
            </a:extLst>
          </p:cNvPr>
          <p:cNvSpPr txBox="1"/>
          <p:nvPr/>
        </p:nvSpPr>
        <p:spPr>
          <a:xfrm>
            <a:off x="6012341" y="976045"/>
            <a:ext cx="1696425" cy="646331"/>
          </a:xfrm>
          <a:prstGeom prst="rect">
            <a:avLst/>
          </a:prstGeom>
          <a:noFill/>
        </p:spPr>
        <p:txBody>
          <a:bodyPr wrap="none" rtlCol="0">
            <a:spAutoFit/>
          </a:bodyPr>
          <a:lstStyle/>
          <a:p>
            <a:pPr algn="ctr"/>
            <a:r>
              <a:rPr lang="it-IT" dirty="0">
                <a:solidFill>
                  <a:schemeClr val="tx1"/>
                </a:solidFill>
                <a:latin typeface="Calibri Light" panose="020F0302020204030204" pitchFamily="34" charset="0"/>
                <a:cs typeface="Calibri Light" panose="020F0302020204030204" pitchFamily="34" charset="0"/>
              </a:rPr>
              <a:t>FLIP Program</a:t>
            </a:r>
          </a:p>
          <a:p>
            <a:pPr algn="ctr"/>
            <a:r>
              <a:rPr lang="it-IT" dirty="0">
                <a:solidFill>
                  <a:schemeClr val="tx1"/>
                </a:solidFill>
                <a:latin typeface="Calibri Light" panose="020F0302020204030204" pitchFamily="34" charset="0"/>
                <a:cs typeface="Calibri Light" panose="020F0302020204030204" pitchFamily="34" charset="0"/>
              </a:rPr>
              <a:t>2-year follow-up</a:t>
            </a:r>
          </a:p>
        </p:txBody>
      </p:sp>
      <p:sp>
        <p:nvSpPr>
          <p:cNvPr id="2" name="CasellaDiTesto 1">
            <a:extLst>
              <a:ext uri="{FF2B5EF4-FFF2-40B4-BE49-F238E27FC236}">
                <a16:creationId xmlns:a16="http://schemas.microsoft.com/office/drawing/2014/main" id="{EB7AD41B-E736-D54B-8908-33FC6F8985A7}"/>
              </a:ext>
            </a:extLst>
          </p:cNvPr>
          <p:cNvSpPr txBox="1"/>
          <p:nvPr/>
        </p:nvSpPr>
        <p:spPr>
          <a:xfrm>
            <a:off x="-1" y="4317068"/>
            <a:ext cx="4360985" cy="523220"/>
          </a:xfrm>
          <a:prstGeom prst="rect">
            <a:avLst/>
          </a:prstGeom>
          <a:noFill/>
        </p:spPr>
        <p:txBody>
          <a:bodyPr wrap="square" rtlCol="0">
            <a:spAutoFit/>
          </a:bodyPr>
          <a:lstStyle/>
          <a:p>
            <a:r>
              <a:rPr lang="en-US" sz="1400">
                <a:solidFill>
                  <a:schemeClr val="tx1"/>
                </a:solidFill>
                <a:latin typeface="Calibri Light" panose="020F0302020204030204" pitchFamily="34" charset="0"/>
                <a:cs typeface="Calibri Light" panose="020F0302020204030204" pitchFamily="34" charset="0"/>
              </a:rPr>
              <a:t>Percentage of patients achieving weight loss by e-coaching compared with follow-up by GPs</a:t>
            </a:r>
          </a:p>
        </p:txBody>
      </p:sp>
    </p:spTree>
    <p:extLst>
      <p:ext uri="{BB962C8B-B14F-4D97-AF65-F5344CB8AC3E}">
        <p14:creationId xmlns:p14="http://schemas.microsoft.com/office/powerpoint/2010/main" val="309648327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olo 1">
            <a:extLst>
              <a:ext uri="{FF2B5EF4-FFF2-40B4-BE49-F238E27FC236}">
                <a16:creationId xmlns:a16="http://schemas.microsoft.com/office/drawing/2014/main" id="{CB03E6C5-1922-6840-9E00-10BB81C622E2}"/>
              </a:ext>
            </a:extLst>
          </p:cNvPr>
          <p:cNvSpPr>
            <a:spLocks noGrp="1"/>
          </p:cNvSpPr>
          <p:nvPr>
            <p:ph type="title"/>
          </p:nvPr>
        </p:nvSpPr>
        <p:spPr>
          <a:xfrm>
            <a:off x="1144002" y="0"/>
            <a:ext cx="7021429" cy="857250"/>
          </a:xfrm>
        </p:spPr>
        <p:txBody>
          <a:bodyPr/>
          <a:lstStyle/>
          <a:p>
            <a:r>
              <a:rPr lang="en-US" altLang="it-IT" sz="3600" b="1" dirty="0">
                <a:solidFill>
                  <a:schemeClr val="tx1"/>
                </a:solidFill>
                <a:latin typeface="Calibri Light" panose="020F0302020204030204" pitchFamily="34" charset="0"/>
                <a:ea typeface="ＭＳ Ｐゴシック" panose="020B0600070205080204" pitchFamily="34" charset="-128"/>
                <a:cs typeface="Calibri Light" panose="020F0302020204030204" pitchFamily="34" charset="0"/>
              </a:rPr>
              <a:t>Readiness &amp; acceptance of eHealth</a:t>
            </a:r>
          </a:p>
        </p:txBody>
      </p:sp>
      <p:sp>
        <p:nvSpPr>
          <p:cNvPr id="30723" name="CasellaDiTesto 5">
            <a:extLst>
              <a:ext uri="{FF2B5EF4-FFF2-40B4-BE49-F238E27FC236}">
                <a16:creationId xmlns:a16="http://schemas.microsoft.com/office/drawing/2014/main" id="{E16CBA53-A349-794C-8F42-207B98F82726}"/>
              </a:ext>
            </a:extLst>
          </p:cNvPr>
          <p:cNvSpPr txBox="1">
            <a:spLocks noChangeArrowheads="1"/>
          </p:cNvSpPr>
          <p:nvPr/>
        </p:nvSpPr>
        <p:spPr bwMode="auto">
          <a:xfrm>
            <a:off x="0" y="4851484"/>
            <a:ext cx="2324354" cy="276999"/>
          </a:xfrm>
          <a:prstGeom prst="rect">
            <a:avLst/>
          </a:prstGeom>
          <a:solidFill>
            <a:schemeClr val="bg1"/>
          </a:solidFill>
          <a:ln>
            <a:noFill/>
          </a:ln>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it-IT" sz="1200" dirty="0" err="1">
                <a:latin typeface="Calibri Light" panose="020F0302020204030204" pitchFamily="34" charset="0"/>
                <a:cs typeface="Calibri Light" panose="020F0302020204030204" pitchFamily="34" charset="0"/>
              </a:rPr>
              <a:t>AshaRani</a:t>
            </a:r>
            <a:r>
              <a:rPr lang="en-US" altLang="it-IT" sz="1200" dirty="0">
                <a:latin typeface="Calibri Light" panose="020F0302020204030204" pitchFamily="34" charset="0"/>
                <a:cs typeface="Calibri Light" panose="020F0302020204030204" pitchFamily="34" charset="0"/>
              </a:rPr>
              <a:t>, J Med Internet Res 2021</a:t>
            </a:r>
          </a:p>
        </p:txBody>
      </p:sp>
      <p:sp>
        <p:nvSpPr>
          <p:cNvPr id="5" name="CasellaDiTesto 4">
            <a:extLst>
              <a:ext uri="{FF2B5EF4-FFF2-40B4-BE49-F238E27FC236}">
                <a16:creationId xmlns:a16="http://schemas.microsoft.com/office/drawing/2014/main" id="{56DF0073-A408-7943-8B0D-AA69BFB7D02D}"/>
              </a:ext>
            </a:extLst>
          </p:cNvPr>
          <p:cNvSpPr txBox="1"/>
          <p:nvPr/>
        </p:nvSpPr>
        <p:spPr>
          <a:xfrm>
            <a:off x="103685" y="937827"/>
            <a:ext cx="8714155" cy="784830"/>
          </a:xfrm>
          <a:prstGeom prst="rect">
            <a:avLst/>
          </a:prstGeom>
          <a:noFill/>
        </p:spPr>
        <p:txBody>
          <a:bodyPr wrap="square" rtlCol="0">
            <a:spAutoFit/>
          </a:bodyPr>
          <a:lstStyle/>
          <a:p>
            <a:r>
              <a:rPr lang="en-US" sz="1500" dirty="0">
                <a:solidFill>
                  <a:schemeClr val="tx1"/>
                </a:solidFill>
                <a:latin typeface="Calibri Light" panose="020F0302020204030204" pitchFamily="34" charset="0"/>
                <a:cs typeface="Calibri Light" panose="020F0302020204030204" pitchFamily="34" charset="0"/>
              </a:rPr>
              <a:t>Singapore study. P</a:t>
            </a:r>
            <a:r>
              <a:rPr lang="en-US" sz="1500" dirty="0">
                <a:solidFill>
                  <a:schemeClr val="tx1"/>
                </a:solidFill>
                <a:effectLst/>
                <a:latin typeface="Calibri Light" panose="020F0302020204030204" pitchFamily="34" charset="0"/>
                <a:cs typeface="Calibri Light" panose="020F0302020204030204" pitchFamily="34" charset="0"/>
              </a:rPr>
              <a:t>articipants from the general population with (n =436) and without (n =2459) diabetes. Globally, 47.3% of the overall sample and 75.7% of DM group answering that they were not ready for eHealth (P&lt;0.001). </a:t>
            </a:r>
            <a:r>
              <a:rPr lang="en-US" sz="1500" dirty="0">
                <a:solidFill>
                  <a:schemeClr val="tx1"/>
                </a:solidFill>
                <a:latin typeface="Calibri Light" panose="020F0302020204030204" pitchFamily="34" charset="0"/>
                <a:cs typeface="Calibri Light" panose="020F0302020204030204" pitchFamily="34" charset="0"/>
              </a:rPr>
              <a:t> </a:t>
            </a:r>
          </a:p>
        </p:txBody>
      </p:sp>
      <p:pic>
        <p:nvPicPr>
          <p:cNvPr id="2" name="Immagine 1">
            <a:extLst>
              <a:ext uri="{FF2B5EF4-FFF2-40B4-BE49-F238E27FC236}">
                <a16:creationId xmlns:a16="http://schemas.microsoft.com/office/drawing/2014/main" id="{CC3DB652-EA33-AD47-BC3D-F752125CA722}"/>
              </a:ext>
            </a:extLst>
          </p:cNvPr>
          <p:cNvPicPr>
            <a:picLocks noChangeAspect="1"/>
          </p:cNvPicPr>
          <p:nvPr/>
        </p:nvPicPr>
        <p:blipFill>
          <a:blip r:embed="rId2"/>
          <a:stretch>
            <a:fillRect/>
          </a:stretch>
        </p:blipFill>
        <p:spPr>
          <a:xfrm>
            <a:off x="0" y="1710231"/>
            <a:ext cx="4345969" cy="2133832"/>
          </a:xfrm>
          <a:prstGeom prst="rect">
            <a:avLst/>
          </a:prstGeom>
        </p:spPr>
      </p:pic>
      <p:sp>
        <p:nvSpPr>
          <p:cNvPr id="3" name="CasellaDiTesto 2">
            <a:extLst>
              <a:ext uri="{FF2B5EF4-FFF2-40B4-BE49-F238E27FC236}">
                <a16:creationId xmlns:a16="http://schemas.microsoft.com/office/drawing/2014/main" id="{8E1A5EEF-2FB4-664B-8D27-4C341B02C80A}"/>
              </a:ext>
            </a:extLst>
          </p:cNvPr>
          <p:cNvSpPr txBox="1"/>
          <p:nvPr/>
        </p:nvSpPr>
        <p:spPr>
          <a:xfrm>
            <a:off x="236306" y="1661905"/>
            <a:ext cx="1363002" cy="338554"/>
          </a:xfrm>
          <a:prstGeom prst="rect">
            <a:avLst/>
          </a:prstGeom>
          <a:noFill/>
        </p:spPr>
        <p:txBody>
          <a:bodyPr wrap="none" rtlCol="0">
            <a:spAutoFit/>
          </a:bodyPr>
          <a:lstStyle/>
          <a:p>
            <a:r>
              <a:rPr lang="en-US" sz="1600" dirty="0">
                <a:solidFill>
                  <a:srgbClr val="FF0000"/>
                </a:solidFill>
                <a:latin typeface="Calibri Light" panose="020F0302020204030204" pitchFamily="34" charset="0"/>
                <a:cs typeface="Calibri Light" panose="020F0302020204030204" pitchFamily="34" charset="0"/>
              </a:rPr>
              <a:t>Disadvantages</a:t>
            </a:r>
          </a:p>
        </p:txBody>
      </p:sp>
      <p:pic>
        <p:nvPicPr>
          <p:cNvPr id="6" name="Immagine 5">
            <a:extLst>
              <a:ext uri="{FF2B5EF4-FFF2-40B4-BE49-F238E27FC236}">
                <a16:creationId xmlns:a16="http://schemas.microsoft.com/office/drawing/2014/main" id="{DF45AF8B-D030-DD47-94C9-88A7FBC5E5E3}"/>
              </a:ext>
            </a:extLst>
          </p:cNvPr>
          <p:cNvPicPr>
            <a:picLocks noChangeAspect="1"/>
          </p:cNvPicPr>
          <p:nvPr/>
        </p:nvPicPr>
        <p:blipFill>
          <a:blip r:embed="rId3"/>
          <a:stretch>
            <a:fillRect/>
          </a:stretch>
        </p:blipFill>
        <p:spPr>
          <a:xfrm>
            <a:off x="4222678" y="1641410"/>
            <a:ext cx="4816693" cy="2571073"/>
          </a:xfrm>
          <a:prstGeom prst="rect">
            <a:avLst/>
          </a:prstGeom>
        </p:spPr>
      </p:pic>
      <p:sp>
        <p:nvSpPr>
          <p:cNvPr id="9" name="CasellaDiTesto 8">
            <a:extLst>
              <a:ext uri="{FF2B5EF4-FFF2-40B4-BE49-F238E27FC236}">
                <a16:creationId xmlns:a16="http://schemas.microsoft.com/office/drawing/2014/main" id="{256ED5B8-D121-C54F-A465-36517E6D7636}"/>
              </a:ext>
            </a:extLst>
          </p:cNvPr>
          <p:cNvSpPr txBox="1"/>
          <p:nvPr/>
        </p:nvSpPr>
        <p:spPr>
          <a:xfrm>
            <a:off x="4830586" y="3700664"/>
            <a:ext cx="1132169" cy="338554"/>
          </a:xfrm>
          <a:prstGeom prst="rect">
            <a:avLst/>
          </a:prstGeom>
          <a:noFill/>
        </p:spPr>
        <p:txBody>
          <a:bodyPr wrap="none" rtlCol="0">
            <a:spAutoFit/>
          </a:bodyPr>
          <a:lstStyle/>
          <a:p>
            <a:r>
              <a:rPr lang="en-US" sz="1600" dirty="0">
                <a:solidFill>
                  <a:srgbClr val="FF0000"/>
                </a:solidFill>
                <a:latin typeface="Calibri Light" panose="020F0302020204030204" pitchFamily="34" charset="0"/>
                <a:cs typeface="Calibri Light" panose="020F0302020204030204" pitchFamily="34" charset="0"/>
              </a:rPr>
              <a:t>Advantages</a:t>
            </a:r>
          </a:p>
        </p:txBody>
      </p:sp>
      <p:sp>
        <p:nvSpPr>
          <p:cNvPr id="7" name="CasellaDiTesto 6">
            <a:extLst>
              <a:ext uri="{FF2B5EF4-FFF2-40B4-BE49-F238E27FC236}">
                <a16:creationId xmlns:a16="http://schemas.microsoft.com/office/drawing/2014/main" id="{049756E6-91F2-CD48-B04C-ACD0A46F87F7}"/>
              </a:ext>
            </a:extLst>
          </p:cNvPr>
          <p:cNvSpPr txBox="1"/>
          <p:nvPr/>
        </p:nvSpPr>
        <p:spPr>
          <a:xfrm>
            <a:off x="103685" y="4174057"/>
            <a:ext cx="8936629" cy="615553"/>
          </a:xfrm>
          <a:prstGeom prst="rect">
            <a:avLst/>
          </a:prstGeom>
          <a:noFill/>
        </p:spPr>
        <p:txBody>
          <a:bodyPr wrap="square" rtlCol="0">
            <a:spAutoFit/>
          </a:bodyPr>
          <a:lstStyle/>
          <a:p>
            <a:r>
              <a:rPr lang="en-US" sz="1700" dirty="0">
                <a:solidFill>
                  <a:srgbClr val="FF0000"/>
                </a:solidFill>
                <a:effectLst/>
                <a:latin typeface="Calibri Light" panose="020F0302020204030204" pitchFamily="34" charset="0"/>
                <a:cs typeface="Calibri Light" panose="020F0302020204030204" pitchFamily="34" charset="0"/>
              </a:rPr>
              <a:t>Age (≥35 years), ethnicity (Indian), lower education status (primary school), BMI (underweight), and marital status (being single) were associated with a lower likelihood of eHealth acceptance.</a:t>
            </a:r>
            <a:endParaRPr lang="en-US" sz="1700" dirty="0">
              <a:solidFill>
                <a:srgbClr val="FF0000"/>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01058346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DC0762-9067-CF41-88E4-093D4FC28D89}"/>
              </a:ext>
            </a:extLst>
          </p:cNvPr>
          <p:cNvSpPr>
            <a:spLocks noGrp="1"/>
          </p:cNvSpPr>
          <p:nvPr>
            <p:ph type="title"/>
          </p:nvPr>
        </p:nvSpPr>
        <p:spPr>
          <a:xfrm>
            <a:off x="457993" y="102741"/>
            <a:ext cx="8228013" cy="766709"/>
          </a:xfrm>
        </p:spPr>
        <p:txBody>
          <a:bodyPr/>
          <a:lstStyle/>
          <a:p>
            <a:r>
              <a:rPr lang="en-US" b="1" dirty="0">
                <a:latin typeface="Calibri Light" panose="020F0302020204030204" pitchFamily="34" charset="0"/>
                <a:cs typeface="Calibri Light" panose="020F0302020204030204" pitchFamily="34" charset="0"/>
              </a:rPr>
              <a:t>Web-based intervention and incident DM </a:t>
            </a:r>
          </a:p>
        </p:txBody>
      </p:sp>
      <p:sp>
        <p:nvSpPr>
          <p:cNvPr id="8" name="CasellaDiTesto 7">
            <a:extLst>
              <a:ext uri="{FF2B5EF4-FFF2-40B4-BE49-F238E27FC236}">
                <a16:creationId xmlns:a16="http://schemas.microsoft.com/office/drawing/2014/main" id="{9E968673-A9BD-4F4F-AD81-AA5478C10321}"/>
              </a:ext>
            </a:extLst>
          </p:cNvPr>
          <p:cNvSpPr txBox="1"/>
          <p:nvPr/>
        </p:nvSpPr>
        <p:spPr>
          <a:xfrm>
            <a:off x="0" y="4851353"/>
            <a:ext cx="1631537" cy="276999"/>
          </a:xfrm>
          <a:prstGeom prst="rect">
            <a:avLst/>
          </a:prstGeom>
          <a:solidFill>
            <a:schemeClr val="bg1"/>
          </a:solidFill>
        </p:spPr>
        <p:txBody>
          <a:bodyPr wrap="none" rtlCol="0">
            <a:spAutoFit/>
          </a:bodyPr>
          <a:lstStyle/>
          <a:p>
            <a:r>
              <a:rPr lang="en-US" sz="1200" dirty="0" err="1">
                <a:solidFill>
                  <a:schemeClr val="tx1"/>
                </a:solidFill>
                <a:latin typeface="Calibri Light" panose="020F0302020204030204" pitchFamily="34" charset="0"/>
                <a:cs typeface="Calibri Light" panose="020F0302020204030204" pitchFamily="34" charset="0"/>
              </a:rPr>
              <a:t>Petroni</a:t>
            </a:r>
            <a:r>
              <a:rPr lang="en-US" sz="1200" dirty="0">
                <a:solidFill>
                  <a:schemeClr val="tx1"/>
                </a:solidFill>
                <a:latin typeface="Calibri Light" panose="020F0302020204030204" pitchFamily="34" charset="0"/>
                <a:cs typeface="Calibri Light" panose="020F0302020204030204" pitchFamily="34" charset="0"/>
              </a:rPr>
              <a:t>, Nutrients 2023</a:t>
            </a:r>
          </a:p>
        </p:txBody>
      </p:sp>
      <p:pic>
        <p:nvPicPr>
          <p:cNvPr id="3" name="Immagine 2">
            <a:extLst>
              <a:ext uri="{FF2B5EF4-FFF2-40B4-BE49-F238E27FC236}">
                <a16:creationId xmlns:a16="http://schemas.microsoft.com/office/drawing/2014/main" id="{C1E54999-A09B-DE43-8411-2855A82D46D5}"/>
              </a:ext>
            </a:extLst>
          </p:cNvPr>
          <p:cNvPicPr>
            <a:picLocks noChangeAspect="1"/>
          </p:cNvPicPr>
          <p:nvPr/>
        </p:nvPicPr>
        <p:blipFill>
          <a:blip r:embed="rId2"/>
          <a:stretch>
            <a:fillRect/>
          </a:stretch>
        </p:blipFill>
        <p:spPr>
          <a:xfrm>
            <a:off x="640607" y="912961"/>
            <a:ext cx="7789762" cy="3894881"/>
          </a:xfrm>
          <a:prstGeom prst="rect">
            <a:avLst/>
          </a:prstGeom>
        </p:spPr>
      </p:pic>
    </p:spTree>
    <p:extLst>
      <p:ext uri="{BB962C8B-B14F-4D97-AF65-F5344CB8AC3E}">
        <p14:creationId xmlns:p14="http://schemas.microsoft.com/office/powerpoint/2010/main" val="273565973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DC0762-9067-CF41-88E4-093D4FC28D89}"/>
              </a:ext>
            </a:extLst>
          </p:cNvPr>
          <p:cNvSpPr>
            <a:spLocks noGrp="1"/>
          </p:cNvSpPr>
          <p:nvPr>
            <p:ph type="title"/>
          </p:nvPr>
        </p:nvSpPr>
        <p:spPr>
          <a:xfrm>
            <a:off x="457993" y="102741"/>
            <a:ext cx="8686007" cy="766709"/>
          </a:xfrm>
        </p:spPr>
        <p:txBody>
          <a:bodyPr/>
          <a:lstStyle/>
          <a:p>
            <a:r>
              <a:rPr lang="en-US" b="1" dirty="0">
                <a:latin typeface="Calibri Light" panose="020F0302020204030204" pitchFamily="34" charset="0"/>
                <a:cs typeface="Calibri Light" panose="020F0302020204030204" pitchFamily="34" charset="0"/>
              </a:rPr>
              <a:t>Web-based intervention and biomarkers</a:t>
            </a:r>
          </a:p>
        </p:txBody>
      </p:sp>
      <p:sp>
        <p:nvSpPr>
          <p:cNvPr id="8" name="CasellaDiTesto 7">
            <a:extLst>
              <a:ext uri="{FF2B5EF4-FFF2-40B4-BE49-F238E27FC236}">
                <a16:creationId xmlns:a16="http://schemas.microsoft.com/office/drawing/2014/main" id="{9E968673-A9BD-4F4F-AD81-AA5478C10321}"/>
              </a:ext>
            </a:extLst>
          </p:cNvPr>
          <p:cNvSpPr txBox="1"/>
          <p:nvPr/>
        </p:nvSpPr>
        <p:spPr>
          <a:xfrm>
            <a:off x="0" y="4851353"/>
            <a:ext cx="1331134" cy="276999"/>
          </a:xfrm>
          <a:prstGeom prst="rect">
            <a:avLst/>
          </a:prstGeom>
          <a:solidFill>
            <a:schemeClr val="bg1"/>
          </a:solidFill>
        </p:spPr>
        <p:txBody>
          <a:bodyPr wrap="none" rtlCol="0">
            <a:spAutoFit/>
          </a:bodyPr>
          <a:lstStyle/>
          <a:p>
            <a:r>
              <a:rPr lang="en-US" sz="1200" dirty="0" err="1">
                <a:solidFill>
                  <a:schemeClr val="tx1"/>
                </a:solidFill>
                <a:latin typeface="Calibri Light" panose="020F0302020204030204" pitchFamily="34" charset="0"/>
                <a:cs typeface="Calibri Light" panose="020F0302020204030204" pitchFamily="34" charset="0"/>
              </a:rPr>
              <a:t>Petroni</a:t>
            </a:r>
            <a:r>
              <a:rPr lang="en-US" sz="1200" dirty="0">
                <a:solidFill>
                  <a:schemeClr val="tx1"/>
                </a:solidFill>
                <a:latin typeface="Calibri Light" panose="020F0302020204030204" pitchFamily="34" charset="0"/>
                <a:cs typeface="Calibri Light" panose="020F0302020204030204" pitchFamily="34" charset="0"/>
              </a:rPr>
              <a:t>, submitted</a:t>
            </a:r>
          </a:p>
        </p:txBody>
      </p:sp>
      <p:pic>
        <p:nvPicPr>
          <p:cNvPr id="7" name="Immagine 6">
            <a:extLst>
              <a:ext uri="{FF2B5EF4-FFF2-40B4-BE49-F238E27FC236}">
                <a16:creationId xmlns:a16="http://schemas.microsoft.com/office/drawing/2014/main" id="{D1674677-5D0D-5E44-8058-DF1DFDEBB2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033" y="899059"/>
            <a:ext cx="7893934" cy="3952294"/>
          </a:xfrm>
          <a:prstGeom prst="rect">
            <a:avLst/>
          </a:prstGeom>
        </p:spPr>
      </p:pic>
    </p:spTree>
    <p:extLst>
      <p:ext uri="{BB962C8B-B14F-4D97-AF65-F5344CB8AC3E}">
        <p14:creationId xmlns:p14="http://schemas.microsoft.com/office/powerpoint/2010/main" val="268160794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olo 1">
            <a:extLst>
              <a:ext uri="{FF2B5EF4-FFF2-40B4-BE49-F238E27FC236}">
                <a16:creationId xmlns:a16="http://schemas.microsoft.com/office/drawing/2014/main" id="{0605D3A8-D155-D248-B5BF-1E2BA5F2BCFF}"/>
              </a:ext>
            </a:extLst>
          </p:cNvPr>
          <p:cNvSpPr>
            <a:spLocks noGrp="1"/>
          </p:cNvSpPr>
          <p:nvPr>
            <p:ph type="ctrTitle"/>
          </p:nvPr>
        </p:nvSpPr>
        <p:spPr>
          <a:xfrm>
            <a:off x="1657350" y="332961"/>
            <a:ext cx="5829300" cy="571500"/>
          </a:xfrm>
        </p:spPr>
        <p:txBody>
          <a:bodyPr>
            <a:normAutofit fontScale="90000"/>
          </a:bodyPr>
          <a:lstStyle/>
          <a:p>
            <a:br>
              <a:rPr lang="it-IT" altLang="it-IT" dirty="0">
                <a:ea typeface="ＭＳ Ｐゴシック" panose="020B0600070205080204" pitchFamily="34" charset="-128"/>
              </a:rPr>
            </a:br>
            <a:r>
              <a:rPr lang="it-IT" altLang="it-IT" dirty="0">
                <a:ea typeface="ＭＳ Ｐゴシック" panose="020B0600070205080204" pitchFamily="34" charset="-128"/>
              </a:rPr>
              <a:t>Evoluzione della </a:t>
            </a:r>
            <a:r>
              <a:rPr lang="it-IT" altLang="it-IT" dirty="0" err="1">
                <a:ea typeface="ＭＳ Ｐゴシック" panose="020B0600070205080204" pitchFamily="34" charset="-128"/>
              </a:rPr>
              <a:t>eHealth</a:t>
            </a:r>
            <a:endParaRPr lang="it-IT" altLang="it-IT" dirty="0">
              <a:ea typeface="ＭＳ Ｐゴシック" panose="020B0600070205080204" pitchFamily="34" charset="-128"/>
            </a:endParaRPr>
          </a:p>
        </p:txBody>
      </p:sp>
      <p:sp>
        <p:nvSpPr>
          <p:cNvPr id="3" name="Sottotitolo 2">
            <a:extLst>
              <a:ext uri="{FF2B5EF4-FFF2-40B4-BE49-F238E27FC236}">
                <a16:creationId xmlns:a16="http://schemas.microsoft.com/office/drawing/2014/main" id="{FF3F6240-AF87-3A44-AA25-4A32908D8634}"/>
              </a:ext>
            </a:extLst>
          </p:cNvPr>
          <p:cNvSpPr>
            <a:spLocks noGrp="1"/>
          </p:cNvSpPr>
          <p:nvPr>
            <p:ph type="subTitle" idx="1"/>
          </p:nvPr>
        </p:nvSpPr>
        <p:spPr>
          <a:xfrm>
            <a:off x="541422" y="1010652"/>
            <a:ext cx="8277726" cy="3669631"/>
          </a:xfrm>
        </p:spPr>
        <p:txBody>
          <a:bodyPr>
            <a:noAutofit/>
          </a:bodyPr>
          <a:lstStyle/>
          <a:p>
            <a:pPr marL="342900" indent="-342900" algn="l">
              <a:buFont typeface="Arial" panose="020B0604020202020204" pitchFamily="34" charset="0"/>
              <a:buChar char="•"/>
            </a:pPr>
            <a:r>
              <a:rPr lang="it-IT" altLang="it-IT" sz="2400" dirty="0" err="1">
                <a:latin typeface="Calibri Light" panose="020F0302020204030204" pitchFamily="34" charset="0"/>
                <a:ea typeface="ＭＳ Ｐゴシック" panose="020B0600070205080204" pitchFamily="34" charset="-128"/>
                <a:cs typeface="Calibri Light" panose="020F0302020204030204" pitchFamily="34" charset="0"/>
              </a:rPr>
              <a:t>ChatBot</a:t>
            </a:r>
            <a:r>
              <a:rPr lang="it-IT" altLang="it-IT" sz="2400" dirty="0">
                <a:latin typeface="Calibri Light" panose="020F0302020204030204" pitchFamily="34" charset="0"/>
                <a:ea typeface="ＭＳ Ｐゴシック" panose="020B0600070205080204" pitchFamily="34" charset="-128"/>
                <a:cs typeface="Calibri Light" panose="020F0302020204030204" pitchFamily="34" charset="0"/>
              </a:rPr>
              <a:t>, del tipo JITAI - Just-in-time-</a:t>
            </a:r>
            <a:r>
              <a:rPr lang="it-IT" altLang="it-IT" sz="2400" dirty="0" err="1">
                <a:latin typeface="Calibri Light" panose="020F0302020204030204" pitchFamily="34" charset="0"/>
                <a:ea typeface="ＭＳ Ｐゴシック" panose="020B0600070205080204" pitchFamily="34" charset="-128"/>
                <a:cs typeface="Calibri Light" panose="020F0302020204030204" pitchFamily="34" charset="0"/>
              </a:rPr>
              <a:t>adaptive</a:t>
            </a:r>
            <a:r>
              <a:rPr lang="it-IT" altLang="it-IT" sz="2400" dirty="0">
                <a:latin typeface="Calibri Light" panose="020F0302020204030204" pitchFamily="34" charset="0"/>
                <a:ea typeface="ＭＳ Ｐゴシック" panose="020B0600070205080204" pitchFamily="34" charset="-128"/>
                <a:cs typeface="Calibri Light" panose="020F0302020204030204" pitchFamily="34" charset="0"/>
              </a:rPr>
              <a:t>-</a:t>
            </a:r>
            <a:r>
              <a:rPr lang="it-IT" altLang="it-IT" sz="2400" dirty="0" err="1">
                <a:latin typeface="Calibri Light" panose="020F0302020204030204" pitchFamily="34" charset="0"/>
                <a:ea typeface="ＭＳ Ｐゴシック" panose="020B0600070205080204" pitchFamily="34" charset="-128"/>
                <a:cs typeface="Calibri Light" panose="020F0302020204030204" pitchFamily="34" charset="0"/>
              </a:rPr>
              <a:t>interventions</a:t>
            </a:r>
            <a:r>
              <a:rPr lang="it-IT" altLang="it-IT" sz="2400" dirty="0">
                <a:latin typeface="Calibri Light" panose="020F0302020204030204" pitchFamily="34" charset="0"/>
                <a:ea typeface="ＭＳ Ｐゴシック" panose="020B0600070205080204" pitchFamily="34" charset="-128"/>
                <a:cs typeface="Calibri Light" panose="020F0302020204030204" pitchFamily="34" charset="0"/>
              </a:rPr>
              <a:t> - un processo che permette di fare domande con risposte chiuse, legate ad algoritmi </a:t>
            </a:r>
            <a:r>
              <a:rPr lang="it-IT" altLang="it-IT" sz="2400" dirty="0" err="1">
                <a:latin typeface="Calibri Light" panose="020F0302020204030204" pitchFamily="34" charset="0"/>
                <a:ea typeface="ＭＳ Ｐゴシック" panose="020B0600070205080204" pitchFamily="34" charset="-128"/>
                <a:cs typeface="Calibri Light" panose="020F0302020204030204" pitchFamily="34" charset="0"/>
              </a:rPr>
              <a:t>pre</a:t>
            </a:r>
            <a:r>
              <a:rPr lang="it-IT" altLang="it-IT" sz="2400" dirty="0">
                <a:latin typeface="Calibri Light" panose="020F0302020204030204" pitchFamily="34" charset="0"/>
                <a:ea typeface="ＭＳ Ｐゴシック" panose="020B0600070205080204" pitchFamily="34" charset="-128"/>
                <a:cs typeface="Calibri Light" panose="020F0302020204030204" pitchFamily="34" charset="0"/>
              </a:rPr>
              <a:t>-definiti</a:t>
            </a:r>
          </a:p>
          <a:p>
            <a:pPr marL="342900" indent="-342900" algn="l">
              <a:buFont typeface="Arial" panose="020B0604020202020204" pitchFamily="34" charset="0"/>
              <a:buChar char="•"/>
            </a:pPr>
            <a:r>
              <a:rPr lang="it-IT" altLang="it-IT" sz="2400" dirty="0" err="1">
                <a:latin typeface="Calibri Light" panose="020F0302020204030204" pitchFamily="34" charset="0"/>
                <a:ea typeface="ＭＳ Ｐゴシック" panose="020B0600070205080204" pitchFamily="34" charset="-128"/>
                <a:cs typeface="Calibri Light" panose="020F0302020204030204" pitchFamily="34" charset="0"/>
              </a:rPr>
              <a:t>Artificial</a:t>
            </a:r>
            <a:r>
              <a:rPr lang="it-IT" altLang="it-IT" sz="2400" dirty="0">
                <a:latin typeface="Calibri Light" panose="020F0302020204030204" pitchFamily="34" charset="0"/>
                <a:ea typeface="ＭＳ Ｐゴシック" panose="020B0600070205080204" pitchFamily="34" charset="-128"/>
                <a:cs typeface="Calibri Light" panose="020F0302020204030204" pitchFamily="34" charset="0"/>
              </a:rPr>
              <a:t> intelligence (in grado di leggere il linguaggio naturale) che permettono di fare domande aperte</a:t>
            </a:r>
          </a:p>
          <a:p>
            <a:pPr marL="342900" indent="-342900" algn="l">
              <a:buFont typeface="Arial" panose="020B0604020202020204" pitchFamily="34" charset="0"/>
              <a:buChar char="•"/>
            </a:pPr>
            <a:r>
              <a:rPr lang="it-IT" altLang="it-IT" sz="2400" dirty="0">
                <a:latin typeface="Calibri Light" panose="020F0302020204030204" pitchFamily="34" charset="0"/>
                <a:ea typeface="ＭＳ Ｐゴシック" panose="020B0600070205080204" pitchFamily="34" charset="-128"/>
                <a:cs typeface="Calibri Light" panose="020F0302020204030204" pitchFamily="34" charset="0"/>
              </a:rPr>
              <a:t>Integrazione con sensori di movimento e GPS in grado di misurare l’attività fisica </a:t>
            </a:r>
          </a:p>
          <a:p>
            <a:pPr marL="342900" indent="-342900" algn="l">
              <a:buFont typeface="Arial" panose="020B0604020202020204" pitchFamily="34" charset="0"/>
              <a:buChar char="•"/>
            </a:pPr>
            <a:r>
              <a:rPr lang="it-IT" altLang="it-IT" sz="2400" dirty="0">
                <a:latin typeface="Calibri Light" panose="020F0302020204030204" pitchFamily="34" charset="0"/>
                <a:ea typeface="ＭＳ Ｐゴシック" panose="020B0600070205080204" pitchFamily="34" charset="-128"/>
                <a:cs typeface="Calibri Light" panose="020F0302020204030204" pitchFamily="34" charset="0"/>
              </a:rPr>
              <a:t>Misurazione dell’apporto calorico mediante la definizione delle calorie presenti nei cibi fotografati dai pazienti</a:t>
            </a: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B7F7E032-6169-864E-949E-EF0D90550565}"/>
              </a:ext>
            </a:extLst>
          </p:cNvPr>
          <p:cNvPicPr>
            <a:picLocks noChangeAspect="1"/>
          </p:cNvPicPr>
          <p:nvPr/>
        </p:nvPicPr>
        <p:blipFill>
          <a:blip r:embed="rId2"/>
          <a:stretch>
            <a:fillRect/>
          </a:stretch>
        </p:blipFill>
        <p:spPr>
          <a:xfrm>
            <a:off x="0" y="-1609"/>
            <a:ext cx="2417368" cy="1166813"/>
          </a:xfrm>
          <a:prstGeom prst="rect">
            <a:avLst/>
          </a:prstGeom>
        </p:spPr>
      </p:pic>
      <p:sp>
        <p:nvSpPr>
          <p:cNvPr id="11" name="Rectangle 1">
            <a:extLst>
              <a:ext uri="{FF2B5EF4-FFF2-40B4-BE49-F238E27FC236}">
                <a16:creationId xmlns:a16="http://schemas.microsoft.com/office/drawing/2014/main" id="{3DD855E6-1F9D-904F-B760-17567616CD49}"/>
              </a:ext>
            </a:extLst>
          </p:cNvPr>
          <p:cNvSpPr>
            <a:spLocks noChangeArrowheads="1"/>
          </p:cNvSpPr>
          <p:nvPr/>
        </p:nvSpPr>
        <p:spPr bwMode="auto">
          <a:xfrm>
            <a:off x="52387" y="1319092"/>
            <a:ext cx="9002315" cy="3147015"/>
          </a:xfrm>
          <a:prstGeom prst="rect">
            <a:avLst/>
          </a:prstGeom>
          <a:solidFill>
            <a:srgbClr val="FAFA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kumimoji="0" lang="en-US" altLang="it-IT" sz="2000" b="0" i="0" u="none" strike="noStrike" cap="none" normalizeH="0" baseline="0" dirty="0">
                <a:ln>
                  <a:noFill/>
                </a:ln>
                <a:solidFill>
                  <a:srgbClr val="373D3F"/>
                </a:solidFill>
                <a:effectLst/>
                <a:latin typeface="+mj-lt"/>
              </a:rPr>
              <a:t>The pivotal trial of the </a:t>
            </a:r>
            <a:r>
              <a:rPr kumimoji="0" lang="en-US" altLang="it-IT" sz="2000" b="1" i="0" u="none" strike="noStrike" cap="none" normalizeH="0" baseline="0" dirty="0">
                <a:ln>
                  <a:noFill/>
                </a:ln>
                <a:solidFill>
                  <a:srgbClr val="373D3F"/>
                </a:solidFill>
                <a:effectLst/>
                <a:latin typeface="+mj-lt"/>
              </a:rPr>
              <a:t>BT-001 mobile app (Better Therapeutics)</a:t>
            </a:r>
            <a:r>
              <a:rPr kumimoji="0" lang="en-US" altLang="it-IT" sz="2000" b="0" i="0" u="none" strike="noStrike" cap="none" normalizeH="0" baseline="0" dirty="0">
                <a:ln>
                  <a:noFill/>
                </a:ln>
                <a:solidFill>
                  <a:srgbClr val="373D3F"/>
                </a:solidFill>
                <a:effectLst/>
                <a:latin typeface="+mj-lt"/>
              </a:rPr>
              <a:t> enrolled 669 patients with diabetes at 12 sites (mean age, 58 years; mean BMI, 35 kg/m</a:t>
            </a:r>
            <a:r>
              <a:rPr kumimoji="0" lang="en-US" altLang="it-IT" sz="2000" b="0" i="0" u="none" strike="noStrike" cap="none" normalizeH="0" baseline="30000" dirty="0">
                <a:ln>
                  <a:noFill/>
                </a:ln>
                <a:solidFill>
                  <a:srgbClr val="373D3F"/>
                </a:solidFill>
                <a:effectLst/>
                <a:latin typeface="+mj-lt"/>
              </a:rPr>
              <a:t>2</a:t>
            </a:r>
            <a:r>
              <a:rPr kumimoji="0" lang="en-US" altLang="it-IT" sz="2000" b="0" i="0" u="none" strike="noStrike" cap="none" normalizeH="0" baseline="0" dirty="0">
                <a:ln>
                  <a:noFill/>
                </a:ln>
                <a:solidFill>
                  <a:srgbClr val="373D3F"/>
                </a:solidFill>
                <a:effectLst/>
                <a:latin typeface="+mj-lt"/>
              </a:rPr>
              <a:t>; 56% women; 55% white). Random assignment to the intervention app or a control app on top of standard diabetes care.</a:t>
            </a:r>
            <a:r>
              <a:rPr lang="en-US" altLang="it-IT" sz="2000" dirty="0">
                <a:latin typeface="+mj-lt"/>
              </a:rPr>
              <a:t> </a:t>
            </a:r>
            <a:r>
              <a:rPr kumimoji="0" lang="en-US" altLang="it-IT" sz="2000" b="0" i="0" u="none" strike="noStrike" cap="none" normalizeH="0" baseline="0" dirty="0">
                <a:ln>
                  <a:noFill/>
                </a:ln>
                <a:solidFill>
                  <a:srgbClr val="373D3F"/>
                </a:solidFill>
                <a:effectLst/>
                <a:latin typeface="+mj-lt"/>
              </a:rPr>
              <a:t>The </a:t>
            </a:r>
            <a:r>
              <a:rPr kumimoji="0" lang="en-US" altLang="it-IT" sz="2000" b="1" i="0" u="none" strike="noStrike" cap="none" normalizeH="0" baseline="0" dirty="0">
                <a:ln>
                  <a:noFill/>
                </a:ln>
                <a:solidFill>
                  <a:srgbClr val="373D3F"/>
                </a:solidFill>
                <a:effectLst/>
                <a:latin typeface="+mj-lt"/>
              </a:rPr>
              <a:t>primary outcome was change in mean HbA1c at 90 days.</a:t>
            </a:r>
            <a:endParaRPr kumimoji="0" lang="en-US" altLang="it-IT" sz="2000" b="1" i="0" u="none" strike="noStrike" cap="none" normalizeH="0" baseline="0" dirty="0">
              <a:ln>
                <a:noFill/>
              </a:ln>
              <a:solidFill>
                <a:schemeClr val="tx1"/>
              </a:solidFill>
              <a:effectLst/>
              <a:latin typeface="+mj-lt"/>
            </a:endParaRPr>
          </a:p>
          <a:p>
            <a:pPr defTabSz="685800"/>
            <a:r>
              <a:rPr kumimoji="0" lang="en-US" altLang="it-IT" sz="2000" b="0" i="0" u="none" strike="noStrike" cap="none" normalizeH="0" baseline="0" dirty="0">
                <a:ln>
                  <a:noFill/>
                </a:ln>
                <a:solidFill>
                  <a:srgbClr val="373D3F"/>
                </a:solidFill>
                <a:effectLst/>
                <a:latin typeface="+mj-lt"/>
              </a:rPr>
              <a:t>Compared with controls, patients assigned to </a:t>
            </a:r>
            <a:r>
              <a:rPr kumimoji="0" lang="en-US" altLang="it-IT" sz="2000" b="0" i="0" u="none" strike="noStrike" cap="none" normalizeH="0" baseline="0" dirty="0" err="1">
                <a:ln>
                  <a:noFill/>
                </a:ln>
                <a:solidFill>
                  <a:srgbClr val="373D3F"/>
                </a:solidFill>
                <a:effectLst/>
                <a:latin typeface="+mj-lt"/>
              </a:rPr>
              <a:t>appCBT</a:t>
            </a:r>
            <a:r>
              <a:rPr kumimoji="0" lang="en-US" altLang="it-IT" sz="2000" b="0" i="0" u="none" strike="noStrike" cap="none" normalizeH="0" baseline="0" dirty="0">
                <a:ln>
                  <a:noFill/>
                </a:ln>
                <a:solidFill>
                  <a:srgbClr val="373D3F"/>
                </a:solidFill>
                <a:effectLst/>
                <a:latin typeface="+mj-lt"/>
              </a:rPr>
              <a:t> </a:t>
            </a:r>
            <a:r>
              <a:rPr kumimoji="0" lang="en-US" altLang="it-IT" sz="2000" b="1" i="0" u="none" strike="noStrike" cap="none" normalizeH="0" baseline="0" dirty="0">
                <a:ln>
                  <a:noFill/>
                </a:ln>
                <a:solidFill>
                  <a:srgbClr val="373D3F"/>
                </a:solidFill>
                <a:effectLst/>
                <a:latin typeface="+mj-lt"/>
              </a:rPr>
              <a:t>reduced HbA1c at both 90 days (mean difference in change, 0.4%; </a:t>
            </a:r>
            <a:r>
              <a:rPr kumimoji="0" lang="en-US" altLang="it-IT" sz="2000" b="1" i="1" u="none" strike="noStrike" cap="none" normalizeH="0" baseline="0" dirty="0">
                <a:ln>
                  <a:noFill/>
                </a:ln>
                <a:solidFill>
                  <a:srgbClr val="373D3F"/>
                </a:solidFill>
                <a:effectLst/>
                <a:latin typeface="+mj-lt"/>
              </a:rPr>
              <a:t>P</a:t>
            </a:r>
            <a:r>
              <a:rPr kumimoji="0" lang="en-US" altLang="it-IT" sz="2000" b="1" i="0" u="none" strike="noStrike" cap="none" normalizeH="0" baseline="0" dirty="0">
                <a:ln>
                  <a:noFill/>
                </a:ln>
                <a:solidFill>
                  <a:srgbClr val="373D3F"/>
                </a:solidFill>
                <a:effectLst/>
                <a:latin typeface="+mj-lt"/>
              </a:rPr>
              <a:t> &lt; .0001) and 180 days (0.3%; </a:t>
            </a:r>
            <a:r>
              <a:rPr kumimoji="0" lang="en-US" altLang="it-IT" sz="2000" b="1" i="1" u="none" strike="noStrike" cap="none" normalizeH="0" baseline="0" dirty="0">
                <a:ln>
                  <a:noFill/>
                </a:ln>
                <a:solidFill>
                  <a:srgbClr val="373D3F"/>
                </a:solidFill>
                <a:effectLst/>
                <a:latin typeface="+mj-lt"/>
              </a:rPr>
              <a:t>P</a:t>
            </a:r>
            <a:r>
              <a:rPr kumimoji="0" lang="en-US" altLang="it-IT" sz="2000" b="1" i="0" u="none" strike="noStrike" cap="none" normalizeH="0" baseline="0" dirty="0">
                <a:ln>
                  <a:noFill/>
                </a:ln>
                <a:solidFill>
                  <a:srgbClr val="373D3F"/>
                </a:solidFill>
                <a:effectLst/>
                <a:latin typeface="+mj-lt"/>
              </a:rPr>
              <a:t> &lt; .01).</a:t>
            </a:r>
            <a:endParaRPr kumimoji="0" lang="en-US" altLang="it-IT" sz="2000" b="1" i="0" u="none" strike="noStrike" cap="none" normalizeH="0" baseline="0" dirty="0">
              <a:ln>
                <a:noFill/>
              </a:ln>
              <a:solidFill>
                <a:schemeClr val="tx1"/>
              </a:solidFill>
              <a:effectLst/>
              <a:latin typeface="+mj-lt"/>
            </a:endParaRPr>
          </a:p>
          <a:p>
            <a:pPr defTabSz="685800"/>
            <a:r>
              <a:rPr lang="en-US" altLang="it-IT" sz="2000" b="1" dirty="0">
                <a:solidFill>
                  <a:srgbClr val="373D3F"/>
                </a:solidFill>
                <a:latin typeface="+mj-lt"/>
              </a:rPr>
              <a:t>T</a:t>
            </a:r>
            <a:r>
              <a:rPr kumimoji="0" lang="en-US" altLang="it-IT" sz="2000" b="1" i="0" u="none" strike="noStrike" cap="none" normalizeH="0" baseline="0" dirty="0">
                <a:ln>
                  <a:noFill/>
                </a:ln>
                <a:solidFill>
                  <a:srgbClr val="373D3F"/>
                </a:solidFill>
                <a:effectLst/>
                <a:latin typeface="+mj-lt"/>
              </a:rPr>
              <a:t>he </a:t>
            </a:r>
            <a:r>
              <a:rPr kumimoji="0" lang="en-US" altLang="it-IT" sz="2000" b="1" i="0" u="none" strike="noStrike" cap="none" normalizeH="0" baseline="0" dirty="0" err="1">
                <a:ln>
                  <a:noFill/>
                </a:ln>
                <a:solidFill>
                  <a:srgbClr val="373D3F"/>
                </a:solidFill>
                <a:effectLst/>
                <a:latin typeface="+mj-lt"/>
              </a:rPr>
              <a:t>appCBT</a:t>
            </a:r>
            <a:r>
              <a:rPr kumimoji="0" lang="en-US" altLang="it-IT" sz="2000" b="1" i="0" u="none" strike="noStrike" cap="none" normalizeH="0" baseline="0" dirty="0">
                <a:ln>
                  <a:noFill/>
                </a:ln>
                <a:solidFill>
                  <a:srgbClr val="373D3F"/>
                </a:solidFill>
                <a:effectLst/>
                <a:latin typeface="+mj-lt"/>
              </a:rPr>
              <a:t> had less antihyperglycemic drug intensification compared with the control arm (24.4% vs. 14.4%; </a:t>
            </a:r>
            <a:r>
              <a:rPr kumimoji="0" lang="en-US" altLang="it-IT" sz="2000" b="1" i="1" u="none" strike="noStrike" cap="none" normalizeH="0" baseline="0" dirty="0">
                <a:ln>
                  <a:noFill/>
                </a:ln>
                <a:solidFill>
                  <a:srgbClr val="373D3F"/>
                </a:solidFill>
                <a:effectLst/>
                <a:latin typeface="+mj-lt"/>
              </a:rPr>
              <a:t>P</a:t>
            </a:r>
            <a:r>
              <a:rPr kumimoji="0" lang="en-US" altLang="it-IT" sz="2000" b="1" i="0" u="none" strike="noStrike" cap="none" normalizeH="0" baseline="0" dirty="0">
                <a:ln>
                  <a:noFill/>
                </a:ln>
                <a:solidFill>
                  <a:srgbClr val="373D3F"/>
                </a:solidFill>
                <a:effectLst/>
                <a:latin typeface="+mj-lt"/>
              </a:rPr>
              <a:t> &lt; .01), and was less likely to start or increase insulin (3.8% vs. 1.5%; </a:t>
            </a:r>
            <a:r>
              <a:rPr kumimoji="0" lang="en-US" altLang="it-IT" sz="2000" b="1" i="1" u="none" strike="noStrike" cap="none" normalizeH="0" baseline="0" dirty="0">
                <a:ln>
                  <a:noFill/>
                </a:ln>
                <a:solidFill>
                  <a:srgbClr val="373D3F"/>
                </a:solidFill>
                <a:effectLst/>
                <a:latin typeface="+mj-lt"/>
              </a:rPr>
              <a:t>P</a:t>
            </a:r>
            <a:r>
              <a:rPr kumimoji="0" lang="en-US" altLang="it-IT" sz="2000" b="1" i="0" u="none" strike="noStrike" cap="none" normalizeH="0" baseline="0" dirty="0">
                <a:ln>
                  <a:noFill/>
                </a:ln>
                <a:solidFill>
                  <a:srgbClr val="373D3F"/>
                </a:solidFill>
                <a:effectLst/>
                <a:latin typeface="+mj-lt"/>
              </a:rPr>
              <a:t> &lt; .05) and more likely to stop or decrease insulin (–0.9% vs. –2.2%; </a:t>
            </a:r>
            <a:r>
              <a:rPr kumimoji="0" lang="en-US" altLang="it-IT" sz="2000" b="1" i="1" u="none" strike="noStrike" cap="none" normalizeH="0" baseline="0" dirty="0">
                <a:ln>
                  <a:noFill/>
                </a:ln>
                <a:solidFill>
                  <a:srgbClr val="373D3F"/>
                </a:solidFill>
                <a:effectLst/>
                <a:latin typeface="+mj-lt"/>
              </a:rPr>
              <a:t>P</a:t>
            </a:r>
            <a:r>
              <a:rPr kumimoji="0" lang="en-US" altLang="it-IT" sz="2000" b="1" i="0" u="none" strike="noStrike" cap="none" normalizeH="0" baseline="0" dirty="0">
                <a:ln>
                  <a:noFill/>
                </a:ln>
                <a:solidFill>
                  <a:srgbClr val="373D3F"/>
                </a:solidFill>
                <a:effectLst/>
                <a:latin typeface="+mj-lt"/>
              </a:rPr>
              <a:t> &lt; .05).</a:t>
            </a:r>
            <a:endParaRPr kumimoji="0" lang="en-US" altLang="it-IT" sz="2000" b="1" i="0" u="none" strike="noStrike" cap="none" normalizeH="0" baseline="0" dirty="0">
              <a:ln>
                <a:noFill/>
              </a:ln>
              <a:solidFill>
                <a:schemeClr val="tx1"/>
              </a:solidFill>
              <a:effectLst/>
              <a:latin typeface="+mj-lt"/>
            </a:endParaRPr>
          </a:p>
        </p:txBody>
      </p:sp>
      <p:pic>
        <p:nvPicPr>
          <p:cNvPr id="10242" name="Picture 2">
            <a:extLst>
              <a:ext uri="{FF2B5EF4-FFF2-40B4-BE49-F238E27FC236}">
                <a16:creationId xmlns:a16="http://schemas.microsoft.com/office/drawing/2014/main" id="{BF1B74AC-187E-0C49-AF8A-3364C93910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6665" y="72209"/>
            <a:ext cx="762000" cy="1019175"/>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DB7BD230-F9D3-0343-8131-38774EA77FE6}"/>
              </a:ext>
            </a:extLst>
          </p:cNvPr>
          <p:cNvSpPr txBox="1"/>
          <p:nvPr/>
        </p:nvSpPr>
        <p:spPr>
          <a:xfrm rot="19976726">
            <a:off x="-130269" y="1961544"/>
            <a:ext cx="9002315" cy="1200329"/>
          </a:xfrm>
          <a:prstGeom prst="rect">
            <a:avLst/>
          </a:prstGeom>
          <a:solidFill>
            <a:schemeClr val="bg1"/>
          </a:solidFill>
        </p:spPr>
        <p:txBody>
          <a:bodyPr wrap="square">
            <a:spAutoFit/>
          </a:bodyPr>
          <a:lstStyle/>
          <a:p>
            <a:pPr defTabSz="685800">
              <a:spcBef>
                <a:spcPts val="450"/>
              </a:spcBef>
            </a:pPr>
            <a:r>
              <a:rPr kumimoji="0" lang="en-US" altLang="it-IT" b="0" i="1" u="none" strike="noStrike" cap="none" normalizeH="0" baseline="0" dirty="0">
                <a:ln>
                  <a:noFill/>
                </a:ln>
                <a:solidFill>
                  <a:srgbClr val="C00000"/>
                </a:solidFill>
                <a:effectLst/>
                <a:latin typeface="+mj-lt"/>
              </a:rPr>
              <a:t>“Compared to a control app, cognitive behavioral therapy delivered with a digital mobile app or digital therapeutic not only lowered HbA1c, but it did so requiring less intensification of antihyperglycemic therapy, less requirement of insulin intensification, and significantly and persistently reduced HbA1c”.</a:t>
            </a:r>
          </a:p>
        </p:txBody>
      </p:sp>
    </p:spTree>
    <p:extLst>
      <p:ext uri="{BB962C8B-B14F-4D97-AF65-F5344CB8AC3E}">
        <p14:creationId xmlns:p14="http://schemas.microsoft.com/office/powerpoint/2010/main" val="418529288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B7F7E032-6169-864E-949E-EF0D90550565}"/>
              </a:ext>
            </a:extLst>
          </p:cNvPr>
          <p:cNvPicPr>
            <a:picLocks noChangeAspect="1"/>
          </p:cNvPicPr>
          <p:nvPr/>
        </p:nvPicPr>
        <p:blipFill>
          <a:blip r:embed="rId2"/>
          <a:stretch>
            <a:fillRect/>
          </a:stretch>
        </p:blipFill>
        <p:spPr>
          <a:xfrm>
            <a:off x="0" y="-1609"/>
            <a:ext cx="2417368" cy="1166813"/>
          </a:xfrm>
          <a:prstGeom prst="rect">
            <a:avLst/>
          </a:prstGeom>
        </p:spPr>
      </p:pic>
      <p:pic>
        <p:nvPicPr>
          <p:cNvPr id="10242" name="Picture 2">
            <a:extLst>
              <a:ext uri="{FF2B5EF4-FFF2-40B4-BE49-F238E27FC236}">
                <a16:creationId xmlns:a16="http://schemas.microsoft.com/office/drawing/2014/main" id="{BF1B74AC-187E-0C49-AF8A-3364C93910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6665" y="72209"/>
            <a:ext cx="762000" cy="1019175"/>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a:extLst>
              <a:ext uri="{FF2B5EF4-FFF2-40B4-BE49-F238E27FC236}">
                <a16:creationId xmlns:a16="http://schemas.microsoft.com/office/drawing/2014/main" id="{9933C861-F61A-0D4B-B7D9-784A580EED1B}"/>
              </a:ext>
            </a:extLst>
          </p:cNvPr>
          <p:cNvPicPr>
            <a:picLocks noChangeAspect="1"/>
          </p:cNvPicPr>
          <p:nvPr/>
        </p:nvPicPr>
        <p:blipFill>
          <a:blip r:embed="rId4"/>
          <a:stretch>
            <a:fillRect/>
          </a:stretch>
        </p:blipFill>
        <p:spPr>
          <a:xfrm>
            <a:off x="809469" y="848399"/>
            <a:ext cx="7150308" cy="3991889"/>
          </a:xfrm>
          <a:prstGeom prst="rect">
            <a:avLst/>
          </a:prstGeom>
        </p:spPr>
      </p:pic>
      <p:sp>
        <p:nvSpPr>
          <p:cNvPr id="3" name="CasellaDiTesto 2">
            <a:extLst>
              <a:ext uri="{FF2B5EF4-FFF2-40B4-BE49-F238E27FC236}">
                <a16:creationId xmlns:a16="http://schemas.microsoft.com/office/drawing/2014/main" id="{96100ACD-C246-B04C-9EEB-EF16217521AF}"/>
              </a:ext>
            </a:extLst>
          </p:cNvPr>
          <p:cNvSpPr txBox="1"/>
          <p:nvPr/>
        </p:nvSpPr>
        <p:spPr>
          <a:xfrm>
            <a:off x="34578" y="4840288"/>
            <a:ext cx="1976375" cy="307777"/>
          </a:xfrm>
          <a:prstGeom prst="rect">
            <a:avLst/>
          </a:prstGeom>
          <a:solidFill>
            <a:schemeClr val="bg1"/>
          </a:solidFill>
        </p:spPr>
        <p:txBody>
          <a:bodyPr wrap="none" rtlCol="0">
            <a:spAutoFit/>
          </a:bodyPr>
          <a:lstStyle/>
          <a:p>
            <a:r>
              <a:rPr lang="it-IT" sz="1400" dirty="0" err="1">
                <a:solidFill>
                  <a:schemeClr val="tx1"/>
                </a:solidFill>
                <a:latin typeface="Calibri Light" panose="020F0302020204030204" pitchFamily="34" charset="0"/>
                <a:cs typeface="Calibri Light" panose="020F0302020204030204" pitchFamily="34" charset="0"/>
              </a:rPr>
              <a:t>Hsia</a:t>
            </a:r>
            <a:r>
              <a:rPr lang="it-IT" sz="1400" dirty="0">
                <a:solidFill>
                  <a:schemeClr val="tx1"/>
                </a:solidFill>
                <a:latin typeface="Calibri Light" panose="020F0302020204030204" pitchFamily="34" charset="0"/>
                <a:cs typeface="Calibri Light" panose="020F0302020204030204" pitchFamily="34" charset="0"/>
              </a:rPr>
              <a:t>, </a:t>
            </a:r>
            <a:r>
              <a:rPr lang="it-IT" sz="1400" dirty="0" err="1">
                <a:solidFill>
                  <a:schemeClr val="tx1"/>
                </a:solidFill>
                <a:latin typeface="Calibri Light" panose="020F0302020204030204" pitchFamily="34" charset="0"/>
                <a:cs typeface="Calibri Light" panose="020F0302020204030204" pitchFamily="34" charset="0"/>
              </a:rPr>
              <a:t>Diabetes</a:t>
            </a:r>
            <a:r>
              <a:rPr lang="it-IT" sz="1400" dirty="0">
                <a:solidFill>
                  <a:schemeClr val="tx1"/>
                </a:solidFill>
                <a:latin typeface="Calibri Light" panose="020F0302020204030204" pitchFamily="34" charset="0"/>
                <a:cs typeface="Calibri Light" panose="020F0302020204030204" pitchFamily="34" charset="0"/>
              </a:rPr>
              <a:t> Care 2022</a:t>
            </a:r>
          </a:p>
        </p:txBody>
      </p:sp>
    </p:spTree>
    <p:extLst>
      <p:ext uri="{BB962C8B-B14F-4D97-AF65-F5344CB8AC3E}">
        <p14:creationId xmlns:p14="http://schemas.microsoft.com/office/powerpoint/2010/main" val="103541682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D51C8EA-F46E-5D4F-80AD-57AD3AA08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05" y="916392"/>
            <a:ext cx="3787851" cy="3933165"/>
          </a:xfrm>
          <a:prstGeom prst="rect">
            <a:avLst/>
          </a:prstGeom>
        </p:spPr>
      </p:pic>
      <p:pic>
        <p:nvPicPr>
          <p:cNvPr id="5" name="Immagine 4">
            <a:extLst>
              <a:ext uri="{FF2B5EF4-FFF2-40B4-BE49-F238E27FC236}">
                <a16:creationId xmlns:a16="http://schemas.microsoft.com/office/drawing/2014/main" id="{A5C20B13-0E24-744C-9E9A-BB17E796C439}"/>
              </a:ext>
            </a:extLst>
          </p:cNvPr>
          <p:cNvPicPr>
            <a:picLocks noChangeAspect="1"/>
          </p:cNvPicPr>
          <p:nvPr/>
        </p:nvPicPr>
        <p:blipFill>
          <a:blip r:embed="rId3"/>
          <a:stretch>
            <a:fillRect/>
          </a:stretch>
        </p:blipFill>
        <p:spPr>
          <a:xfrm>
            <a:off x="938962" y="74612"/>
            <a:ext cx="8205038" cy="802667"/>
          </a:xfrm>
          <a:prstGeom prst="rect">
            <a:avLst/>
          </a:prstGeom>
        </p:spPr>
      </p:pic>
      <p:sp>
        <p:nvSpPr>
          <p:cNvPr id="6" name="CasellaDiTesto 5">
            <a:extLst>
              <a:ext uri="{FF2B5EF4-FFF2-40B4-BE49-F238E27FC236}">
                <a16:creationId xmlns:a16="http://schemas.microsoft.com/office/drawing/2014/main" id="{D182AA5D-7CFE-0248-AEB9-71FAC7E27861}"/>
              </a:ext>
            </a:extLst>
          </p:cNvPr>
          <p:cNvSpPr txBox="1"/>
          <p:nvPr/>
        </p:nvSpPr>
        <p:spPr>
          <a:xfrm>
            <a:off x="0" y="4829461"/>
            <a:ext cx="2925801" cy="307777"/>
          </a:xfrm>
          <a:prstGeom prst="rect">
            <a:avLst/>
          </a:prstGeom>
          <a:solidFill>
            <a:schemeClr val="bg1"/>
          </a:solidFill>
        </p:spPr>
        <p:txBody>
          <a:bodyPr wrap="none" rtlCol="0">
            <a:spAutoFit/>
          </a:bodyPr>
          <a:lstStyle/>
          <a:p>
            <a:r>
              <a:rPr lang="it-IT" sz="1400" dirty="0">
                <a:solidFill>
                  <a:schemeClr val="tx1"/>
                </a:solidFill>
                <a:latin typeface="Calibri Light" panose="020F0302020204030204" pitchFamily="34" charset="0"/>
                <a:cs typeface="Calibri Light" panose="020F0302020204030204" pitchFamily="34" charset="0"/>
              </a:rPr>
              <a:t>Brodosi, </a:t>
            </a:r>
            <a:r>
              <a:rPr lang="it-IT" sz="1400" dirty="0" err="1">
                <a:solidFill>
                  <a:schemeClr val="tx1"/>
                </a:solidFill>
                <a:latin typeface="Calibri Light" panose="020F0302020204030204" pitchFamily="34" charset="0"/>
                <a:cs typeface="Calibri Light" panose="020F0302020204030204" pitchFamily="34" charset="0"/>
              </a:rPr>
              <a:t>Exp</a:t>
            </a:r>
            <a:r>
              <a:rPr lang="it-IT" sz="1400" dirty="0">
                <a:solidFill>
                  <a:schemeClr val="tx1"/>
                </a:solidFill>
                <a:latin typeface="Calibri Light" panose="020F0302020204030204" pitchFamily="34" charset="0"/>
                <a:cs typeface="Calibri Light" panose="020F0302020204030204" pitchFamily="34" charset="0"/>
              </a:rPr>
              <a:t> </a:t>
            </a:r>
            <a:r>
              <a:rPr lang="it-IT" sz="1400" dirty="0" err="1">
                <a:solidFill>
                  <a:schemeClr val="tx1"/>
                </a:solidFill>
                <a:latin typeface="Calibri Light" panose="020F0302020204030204" pitchFamily="34" charset="0"/>
                <a:cs typeface="Calibri Light" panose="020F0302020204030204" pitchFamily="34" charset="0"/>
              </a:rPr>
              <a:t>Opin</a:t>
            </a:r>
            <a:r>
              <a:rPr lang="it-IT" sz="1400" dirty="0">
                <a:solidFill>
                  <a:schemeClr val="tx1"/>
                </a:solidFill>
                <a:latin typeface="Calibri Light" panose="020F0302020204030204" pitchFamily="34" charset="0"/>
                <a:cs typeface="Calibri Light" panose="020F0302020204030204" pitchFamily="34" charset="0"/>
              </a:rPr>
              <a:t> </a:t>
            </a:r>
            <a:r>
              <a:rPr lang="it-IT" sz="1400" dirty="0" err="1">
                <a:solidFill>
                  <a:schemeClr val="tx1"/>
                </a:solidFill>
                <a:latin typeface="Calibri Light" panose="020F0302020204030204" pitchFamily="34" charset="0"/>
                <a:cs typeface="Calibri Light" panose="020F0302020204030204" pitchFamily="34" charset="0"/>
              </a:rPr>
              <a:t>Pharmacother</a:t>
            </a:r>
            <a:r>
              <a:rPr lang="it-IT" sz="1400" dirty="0">
                <a:solidFill>
                  <a:schemeClr val="tx1"/>
                </a:solidFill>
                <a:latin typeface="Calibri Light" panose="020F0302020204030204" pitchFamily="34" charset="0"/>
                <a:cs typeface="Calibri Light" panose="020F0302020204030204" pitchFamily="34" charset="0"/>
              </a:rPr>
              <a:t> 2023</a:t>
            </a:r>
          </a:p>
        </p:txBody>
      </p:sp>
      <p:pic>
        <p:nvPicPr>
          <p:cNvPr id="9" name="Immagine 8">
            <a:extLst>
              <a:ext uri="{FF2B5EF4-FFF2-40B4-BE49-F238E27FC236}">
                <a16:creationId xmlns:a16="http://schemas.microsoft.com/office/drawing/2014/main" id="{915653AD-547D-A94D-B507-936A5B58488F}"/>
              </a:ext>
            </a:extLst>
          </p:cNvPr>
          <p:cNvPicPr>
            <a:picLocks noChangeAspect="1"/>
          </p:cNvPicPr>
          <p:nvPr/>
        </p:nvPicPr>
        <p:blipFill>
          <a:blip r:embed="rId4"/>
          <a:stretch>
            <a:fillRect/>
          </a:stretch>
        </p:blipFill>
        <p:spPr>
          <a:xfrm>
            <a:off x="4287720" y="2851312"/>
            <a:ext cx="4856275" cy="2285925"/>
          </a:xfrm>
          <a:prstGeom prst="rect">
            <a:avLst/>
          </a:prstGeom>
        </p:spPr>
      </p:pic>
      <p:pic>
        <p:nvPicPr>
          <p:cNvPr id="10" name="Immagine 9">
            <a:extLst>
              <a:ext uri="{FF2B5EF4-FFF2-40B4-BE49-F238E27FC236}">
                <a16:creationId xmlns:a16="http://schemas.microsoft.com/office/drawing/2014/main" id="{B07A5A0F-B97D-904F-9E09-8DDAC0CF666D}"/>
              </a:ext>
            </a:extLst>
          </p:cNvPr>
          <p:cNvPicPr>
            <a:picLocks noChangeAspect="1"/>
          </p:cNvPicPr>
          <p:nvPr/>
        </p:nvPicPr>
        <p:blipFill>
          <a:blip r:embed="rId5"/>
          <a:stretch>
            <a:fillRect/>
          </a:stretch>
        </p:blipFill>
        <p:spPr>
          <a:xfrm>
            <a:off x="4029389" y="896296"/>
            <a:ext cx="4983982" cy="1836204"/>
          </a:xfrm>
          <a:prstGeom prst="rect">
            <a:avLst/>
          </a:prstGeom>
        </p:spPr>
      </p:pic>
      <p:pic>
        <p:nvPicPr>
          <p:cNvPr id="2" name="Immagine 1">
            <a:extLst>
              <a:ext uri="{FF2B5EF4-FFF2-40B4-BE49-F238E27FC236}">
                <a16:creationId xmlns:a16="http://schemas.microsoft.com/office/drawing/2014/main" id="{413B6B6D-6DAE-D449-9D29-3D213F2ABD9A}"/>
              </a:ext>
            </a:extLst>
          </p:cNvPr>
          <p:cNvPicPr>
            <a:picLocks noChangeAspect="1"/>
          </p:cNvPicPr>
          <p:nvPr/>
        </p:nvPicPr>
        <p:blipFill>
          <a:blip r:embed="rId6"/>
          <a:stretch>
            <a:fillRect/>
          </a:stretch>
        </p:blipFill>
        <p:spPr>
          <a:xfrm>
            <a:off x="2727639" y="1920221"/>
            <a:ext cx="2603500" cy="1854200"/>
          </a:xfrm>
          <a:prstGeom prst="rect">
            <a:avLst/>
          </a:prstGeom>
          <a:effectLst>
            <a:glow rad="1380455">
              <a:schemeClr val="accent3"/>
            </a:glow>
            <a:softEdge rad="0"/>
          </a:effectLst>
        </p:spPr>
      </p:pic>
    </p:spTree>
    <p:extLst>
      <p:ext uri="{BB962C8B-B14F-4D97-AF65-F5344CB8AC3E}">
        <p14:creationId xmlns:p14="http://schemas.microsoft.com/office/powerpoint/2010/main" val="166982201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E60B60AB-4198-F24A-B1EF-E48356703569}"/>
              </a:ext>
            </a:extLst>
          </p:cNvPr>
          <p:cNvSpPr>
            <a:spLocks noGrp="1"/>
          </p:cNvSpPr>
          <p:nvPr>
            <p:ph type="title"/>
          </p:nvPr>
        </p:nvSpPr>
        <p:spPr>
          <a:xfrm>
            <a:off x="457207" y="96441"/>
            <a:ext cx="8228013" cy="731462"/>
          </a:xfrm>
        </p:spPr>
        <p:txBody>
          <a:bodyPr/>
          <a:lstStyle/>
          <a:p>
            <a:pPr lvl="0"/>
            <a:r>
              <a:rPr lang="en-US" b="1" dirty="0" err="1"/>
              <a:t>Interventi</a:t>
            </a:r>
            <a:r>
              <a:rPr lang="en-US" b="1" dirty="0"/>
              <a:t> </a:t>
            </a:r>
            <a:r>
              <a:rPr lang="en-US" b="1" dirty="0" err="1"/>
              <a:t>comportamentali</a:t>
            </a:r>
            <a:r>
              <a:rPr lang="en-US" b="1" dirty="0"/>
              <a:t> </a:t>
            </a:r>
            <a:r>
              <a:rPr lang="en-US" b="1" dirty="0" err="1"/>
              <a:t>nella</a:t>
            </a:r>
            <a:r>
              <a:rPr lang="en-US" b="1" dirty="0"/>
              <a:t> NAFLD</a:t>
            </a:r>
            <a:endParaRPr lang="it-IT" dirty="0"/>
          </a:p>
        </p:txBody>
      </p:sp>
      <p:sp>
        <p:nvSpPr>
          <p:cNvPr id="2" name="Segnaposto contenuto 1">
            <a:extLst>
              <a:ext uri="{FF2B5EF4-FFF2-40B4-BE49-F238E27FC236}">
                <a16:creationId xmlns:a16="http://schemas.microsoft.com/office/drawing/2014/main" id="{663DE4E6-4274-244F-BE10-A1A27362EF18}"/>
              </a:ext>
            </a:extLst>
          </p:cNvPr>
          <p:cNvSpPr>
            <a:spLocks noGrp="1"/>
          </p:cNvSpPr>
          <p:nvPr>
            <p:ph idx="1"/>
          </p:nvPr>
        </p:nvSpPr>
        <p:spPr/>
        <p:txBody>
          <a:bodyPr/>
          <a:lstStyle/>
          <a:p>
            <a:pPr marL="342900" indent="-342900">
              <a:buFont typeface="Arial" panose="020B0604020202020204" pitchFamily="34" charset="0"/>
              <a:buChar char="•"/>
            </a:pPr>
            <a:r>
              <a:rPr lang="it-IT" dirty="0"/>
              <a:t>Terapia comportamentale</a:t>
            </a:r>
          </a:p>
          <a:p>
            <a:pPr marL="642929" lvl="1" indent="-342900">
              <a:buFont typeface="Arial" panose="020B0604020202020204" pitchFamily="34" charset="0"/>
              <a:buChar char="•"/>
            </a:pPr>
            <a:r>
              <a:rPr lang="it-IT" dirty="0"/>
              <a:t>Perdita  di peso</a:t>
            </a:r>
          </a:p>
          <a:p>
            <a:pPr marL="642929" lvl="1" indent="-342900">
              <a:buFont typeface="Arial" panose="020B0604020202020204" pitchFamily="34" charset="0"/>
              <a:buChar char="•"/>
            </a:pPr>
            <a:r>
              <a:rPr lang="it-IT" dirty="0"/>
              <a:t>Scelte alimentari</a:t>
            </a:r>
          </a:p>
          <a:p>
            <a:pPr marL="642929" lvl="1" indent="-342900">
              <a:buFont typeface="Arial" panose="020B0604020202020204" pitchFamily="34" charset="0"/>
              <a:buChar char="•"/>
            </a:pPr>
            <a:r>
              <a:rPr lang="it-IT" dirty="0"/>
              <a:t>Dieta mediterranea</a:t>
            </a:r>
          </a:p>
          <a:p>
            <a:pPr marL="642929" lvl="1" indent="-342900">
              <a:buFont typeface="Arial" panose="020B0604020202020204" pitchFamily="34" charset="0"/>
              <a:buChar char="•"/>
            </a:pPr>
            <a:r>
              <a:rPr lang="it-IT" dirty="0"/>
              <a:t>Non solo dieta ed attività fisica</a:t>
            </a:r>
          </a:p>
          <a:p>
            <a:pPr marL="342900" indent="-342900">
              <a:buFont typeface="Arial" panose="020B0604020202020204" pitchFamily="34" charset="0"/>
              <a:buChar char="•"/>
            </a:pPr>
            <a:r>
              <a:rPr lang="it-IT" dirty="0"/>
              <a:t>Interventi via web</a:t>
            </a:r>
          </a:p>
          <a:p>
            <a:pPr marL="642929" lvl="1" indent="-342900">
              <a:buFont typeface="Arial" panose="020B0604020202020204" pitchFamily="34" charset="0"/>
              <a:buChar char="•"/>
            </a:pPr>
            <a:r>
              <a:rPr lang="it-IT" dirty="0"/>
              <a:t>On line/Off line</a:t>
            </a:r>
          </a:p>
          <a:p>
            <a:pPr marL="300029" lvl="1" indent="0"/>
            <a:endParaRPr lang="it-IT" dirty="0"/>
          </a:p>
          <a:p>
            <a:pPr marL="300029" lvl="1" indent="0"/>
            <a:endParaRPr lang="it-IT" dirty="0"/>
          </a:p>
          <a:p>
            <a:pPr marL="642929" lvl="1" indent="-342900">
              <a:buFont typeface="Arial" panose="020B0604020202020204" pitchFamily="34" charset="0"/>
              <a:buChar char="•"/>
            </a:pPr>
            <a:endParaRPr lang="it-IT" dirty="0"/>
          </a:p>
        </p:txBody>
      </p:sp>
    </p:spTree>
    <p:extLst>
      <p:ext uri="{BB962C8B-B14F-4D97-AF65-F5344CB8AC3E}">
        <p14:creationId xmlns:p14="http://schemas.microsoft.com/office/powerpoint/2010/main" val="240319488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C193EA6F-73B0-C742-8F28-115984F95AB3}"/>
              </a:ext>
            </a:extLst>
          </p:cNvPr>
          <p:cNvSpPr>
            <a:spLocks noGrp="1"/>
          </p:cNvSpPr>
          <p:nvPr>
            <p:ph type="title"/>
          </p:nvPr>
        </p:nvSpPr>
        <p:spPr>
          <a:xfrm>
            <a:off x="746234" y="71040"/>
            <a:ext cx="7938986" cy="767159"/>
          </a:xfrm>
        </p:spPr>
        <p:txBody>
          <a:bodyPr/>
          <a:lstStyle/>
          <a:p>
            <a:pPr lvl="0"/>
            <a:r>
              <a:rPr lang="en-US" sz="3200" dirty="0"/>
              <a:t>Perdita di peso ed </a:t>
            </a:r>
            <a:r>
              <a:rPr lang="en-US" sz="3200" dirty="0" err="1"/>
              <a:t>interventi</a:t>
            </a:r>
            <a:r>
              <a:rPr lang="en-US" sz="3200" dirty="0"/>
              <a:t> </a:t>
            </a:r>
            <a:r>
              <a:rPr lang="en-US" sz="3200" dirty="0" err="1"/>
              <a:t>comportamentali</a:t>
            </a:r>
            <a:r>
              <a:rPr lang="en-US" sz="3200" dirty="0"/>
              <a:t> </a:t>
            </a:r>
            <a:r>
              <a:rPr lang="en-US" sz="3200" dirty="0" err="1"/>
              <a:t>nella</a:t>
            </a:r>
            <a:r>
              <a:rPr lang="en-US" sz="3200" dirty="0"/>
              <a:t> NAFLD</a:t>
            </a:r>
            <a:endParaRPr lang="it-IT" sz="3200" dirty="0"/>
          </a:p>
        </p:txBody>
      </p:sp>
      <p:sp>
        <p:nvSpPr>
          <p:cNvPr id="4" name="Segnaposto contenuto 3">
            <a:extLst>
              <a:ext uri="{FF2B5EF4-FFF2-40B4-BE49-F238E27FC236}">
                <a16:creationId xmlns:a16="http://schemas.microsoft.com/office/drawing/2014/main" id="{0CF0CCF9-4096-A641-9904-2B85E026E0FD}"/>
              </a:ext>
            </a:extLst>
          </p:cNvPr>
          <p:cNvSpPr>
            <a:spLocks noGrp="1"/>
          </p:cNvSpPr>
          <p:nvPr>
            <p:ph idx="1"/>
          </p:nvPr>
        </p:nvSpPr>
        <p:spPr>
          <a:xfrm>
            <a:off x="220718" y="853016"/>
            <a:ext cx="8830150" cy="3450431"/>
          </a:xfrm>
        </p:spPr>
        <p:txBody>
          <a:bodyPr/>
          <a:lstStyle/>
          <a:p>
            <a:r>
              <a:rPr lang="it-IT" sz="1800" dirty="0">
                <a:latin typeface="Calibri Light" panose="020F0302020204030204" pitchFamily="34" charset="0"/>
                <a:cs typeface="Calibri Light" panose="020F0302020204030204" pitchFamily="34" charset="0"/>
              </a:rPr>
              <a:t>PICO 5 - Nei pazienti adulti con NAFLD, qual è l'efficacia della perdita di peso sul danno epatico valutato istologicamente e sugli </a:t>
            </a:r>
            <a:r>
              <a:rPr lang="it-IT" sz="1800" dirty="0" err="1">
                <a:latin typeface="Calibri Light" panose="020F0302020204030204" pitchFamily="34" charset="0"/>
                <a:cs typeface="Calibri Light" panose="020F0302020204030204" pitchFamily="34" charset="0"/>
              </a:rPr>
              <a:t>outcome</a:t>
            </a:r>
            <a:r>
              <a:rPr lang="it-IT" sz="1800" dirty="0">
                <a:latin typeface="Calibri Light" panose="020F0302020204030204" pitchFamily="34" charset="0"/>
                <a:cs typeface="Calibri Light" panose="020F0302020204030204" pitchFamily="34" charset="0"/>
              </a:rPr>
              <a:t> epatici rispetto a nessun intervento? </a:t>
            </a:r>
          </a:p>
          <a:p>
            <a:r>
              <a:rPr lang="en-US" sz="1800" dirty="0" err="1">
                <a:latin typeface="Calibri Light" panose="020F0302020204030204" pitchFamily="34" charset="0"/>
                <a:cs typeface="Calibri Light" panose="020F0302020204030204" pitchFamily="34" charset="0"/>
              </a:rPr>
              <a:t>Raccomandazione</a:t>
            </a:r>
            <a:endParaRPr lang="it-IT" sz="1800" dirty="0">
              <a:latin typeface="Calibri Light" panose="020F0302020204030204" pitchFamily="34" charset="0"/>
              <a:cs typeface="Calibri Light" panose="020F0302020204030204" pitchFamily="34" charset="0"/>
            </a:endParaRPr>
          </a:p>
          <a:p>
            <a:r>
              <a:rPr lang="it-IT" sz="1800" dirty="0">
                <a:latin typeface="Calibri Light" panose="020F0302020204030204" pitchFamily="34" charset="0"/>
                <a:cs typeface="Calibri Light" panose="020F0302020204030204" pitchFamily="34" charset="0"/>
              </a:rPr>
              <a:t>5.1) Si suggerisce che i soggetti con NAFLD, inclusi quelli con </a:t>
            </a:r>
            <a:r>
              <a:rPr lang="it-IT" sz="1800" dirty="0" err="1">
                <a:latin typeface="Calibri Light" panose="020F0302020204030204" pitchFamily="34" charset="0"/>
                <a:cs typeface="Calibri Light" panose="020F0302020204030204" pitchFamily="34" charset="0"/>
              </a:rPr>
              <a:t>lean</a:t>
            </a:r>
            <a:r>
              <a:rPr lang="it-IT" sz="1800" dirty="0">
                <a:latin typeface="Calibri Light" panose="020F0302020204030204" pitchFamily="34" charset="0"/>
                <a:cs typeface="Calibri Light" panose="020F0302020204030204" pitchFamily="34" charset="0"/>
              </a:rPr>
              <a:t>-NAFLD (non obesa), siano coinvolti in programmi di correzione dello stile di vita mirati a una dieta sana e all'</a:t>
            </a:r>
            <a:r>
              <a:rPr lang="it-IT" sz="1800" dirty="0" err="1">
                <a:latin typeface="Calibri Light" panose="020F0302020204030204" pitchFamily="34" charset="0"/>
                <a:cs typeface="Calibri Light" panose="020F0302020204030204" pitchFamily="34" charset="0"/>
              </a:rPr>
              <a:t>attivita</a:t>
            </a:r>
            <a:r>
              <a:rPr lang="it-IT" sz="1800" dirty="0">
                <a:latin typeface="Calibri Light" panose="020F0302020204030204" pitchFamily="34" charset="0"/>
                <a:cs typeface="Calibri Light" panose="020F0302020204030204" pitchFamily="34" charset="0"/>
              </a:rPr>
              <a:t>̀ fisica abituale per una perdita di peso del 10%, associata a un miglioramento dell'istologia, inclusa la fibrosi (</a:t>
            </a:r>
            <a:r>
              <a:rPr lang="it-IT" sz="1800" b="1" dirty="0">
                <a:latin typeface="Calibri Light" panose="020F0302020204030204" pitchFamily="34" charset="0"/>
                <a:cs typeface="Calibri Light" panose="020F0302020204030204" pitchFamily="34" charset="0"/>
              </a:rPr>
              <a:t>Forza Raccomandazione Condizionata - </a:t>
            </a:r>
            <a:r>
              <a:rPr lang="it-IT" sz="1800" b="1" dirty="0" err="1">
                <a:latin typeface="Calibri Light" panose="020F0302020204030204" pitchFamily="34" charset="0"/>
                <a:cs typeface="Calibri Light" panose="020F0302020204030204" pitchFamily="34" charset="0"/>
              </a:rPr>
              <a:t>Qualita</a:t>
            </a:r>
            <a:r>
              <a:rPr lang="it-IT" sz="1800" b="1" dirty="0">
                <a:latin typeface="Calibri Light" panose="020F0302020204030204" pitchFamily="34" charset="0"/>
                <a:cs typeface="Calibri Light" panose="020F0302020204030204" pitchFamily="34" charset="0"/>
              </a:rPr>
              <a:t>̀ evidenza Alta</a:t>
            </a:r>
            <a:r>
              <a:rPr lang="it-IT" sz="1800" dirty="0">
                <a:latin typeface="Calibri Light" panose="020F0302020204030204" pitchFamily="34" charset="0"/>
                <a:cs typeface="Calibri Light" panose="020F0302020204030204" pitchFamily="34" charset="0"/>
              </a:rPr>
              <a:t>). </a:t>
            </a:r>
          </a:p>
          <a:p>
            <a:r>
              <a:rPr lang="it-IT" sz="1800" dirty="0">
                <a:latin typeface="Calibri Light" panose="020F0302020204030204" pitchFamily="34" charset="0"/>
                <a:cs typeface="Calibri Light" panose="020F0302020204030204" pitchFamily="34" charset="0"/>
              </a:rPr>
              <a:t>5.2) Nei pazienti con NAFLD si suggerisce che l'approccio dietetico sia mirato a favorire l'aderenza ai principi della dieta Mediterranea, compreso un ridotto apporto di zuccheri raffinati e industriali, che sono stati associati alla riduzione del contenuto di grassi epatici e alla riduzione del rischio cardiovascolare (</a:t>
            </a:r>
            <a:r>
              <a:rPr lang="it-IT" sz="1800" b="1" dirty="0">
                <a:latin typeface="Calibri Light" panose="020F0302020204030204" pitchFamily="34" charset="0"/>
                <a:cs typeface="Calibri Light" panose="020F0302020204030204" pitchFamily="34" charset="0"/>
              </a:rPr>
              <a:t>Forza Raccomandazione Condizionata - </a:t>
            </a:r>
            <a:r>
              <a:rPr lang="it-IT" sz="1800" b="1" dirty="0" err="1">
                <a:latin typeface="Calibri Light" panose="020F0302020204030204" pitchFamily="34" charset="0"/>
                <a:cs typeface="Calibri Light" panose="020F0302020204030204" pitchFamily="34" charset="0"/>
              </a:rPr>
              <a:t>Qualita</a:t>
            </a:r>
            <a:r>
              <a:rPr lang="it-IT" sz="1800" b="1" dirty="0">
                <a:latin typeface="Calibri Light" panose="020F0302020204030204" pitchFamily="34" charset="0"/>
                <a:cs typeface="Calibri Light" panose="020F0302020204030204" pitchFamily="34" charset="0"/>
              </a:rPr>
              <a:t>̀ evidenza Alta</a:t>
            </a:r>
            <a:r>
              <a:rPr lang="it-IT" sz="1800" dirty="0">
                <a:latin typeface="Calibri Light" panose="020F0302020204030204" pitchFamily="34" charset="0"/>
                <a:cs typeface="Calibri Light" panose="020F0302020204030204" pitchFamily="34" charset="0"/>
              </a:rPr>
              <a:t>). </a:t>
            </a:r>
          </a:p>
          <a:p>
            <a:endParaRPr lang="it-IT" sz="1800" dirty="0"/>
          </a:p>
        </p:txBody>
      </p:sp>
    </p:spTree>
    <p:extLst>
      <p:ext uri="{BB962C8B-B14F-4D97-AF65-F5344CB8AC3E}">
        <p14:creationId xmlns:p14="http://schemas.microsoft.com/office/powerpoint/2010/main" val="384646551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C193EA6F-73B0-C742-8F28-115984F95AB3}"/>
              </a:ext>
            </a:extLst>
          </p:cNvPr>
          <p:cNvSpPr>
            <a:spLocks noGrp="1"/>
          </p:cNvSpPr>
          <p:nvPr>
            <p:ph type="title"/>
          </p:nvPr>
        </p:nvSpPr>
        <p:spPr>
          <a:xfrm>
            <a:off x="565995" y="38058"/>
            <a:ext cx="7938986" cy="767159"/>
          </a:xfrm>
        </p:spPr>
        <p:txBody>
          <a:bodyPr/>
          <a:lstStyle/>
          <a:p>
            <a:pPr lvl="0"/>
            <a:r>
              <a:rPr lang="en-US" b="1" dirty="0"/>
              <a:t>Perdita di peso ed </a:t>
            </a:r>
            <a:r>
              <a:rPr lang="en-US" b="1" dirty="0" err="1"/>
              <a:t>interventi</a:t>
            </a:r>
            <a:r>
              <a:rPr lang="en-US" b="1" dirty="0"/>
              <a:t> </a:t>
            </a:r>
            <a:r>
              <a:rPr lang="en-US" b="1" dirty="0" err="1"/>
              <a:t>comportamentali</a:t>
            </a:r>
            <a:r>
              <a:rPr lang="en-US" b="1" dirty="0"/>
              <a:t> </a:t>
            </a:r>
            <a:r>
              <a:rPr lang="en-US" b="1" dirty="0" err="1"/>
              <a:t>nella</a:t>
            </a:r>
            <a:r>
              <a:rPr lang="en-US" b="1" dirty="0"/>
              <a:t> NAFLD</a:t>
            </a:r>
            <a:endParaRPr lang="it-IT" dirty="0"/>
          </a:p>
        </p:txBody>
      </p:sp>
      <p:sp>
        <p:nvSpPr>
          <p:cNvPr id="4" name="Segnaposto contenuto 3">
            <a:extLst>
              <a:ext uri="{FF2B5EF4-FFF2-40B4-BE49-F238E27FC236}">
                <a16:creationId xmlns:a16="http://schemas.microsoft.com/office/drawing/2014/main" id="{0CF0CCF9-4096-A641-9904-2B85E026E0FD}"/>
              </a:ext>
            </a:extLst>
          </p:cNvPr>
          <p:cNvSpPr>
            <a:spLocks noGrp="1"/>
          </p:cNvSpPr>
          <p:nvPr>
            <p:ph idx="1"/>
          </p:nvPr>
        </p:nvSpPr>
        <p:spPr>
          <a:xfrm>
            <a:off x="105103" y="853016"/>
            <a:ext cx="9038897" cy="3450431"/>
          </a:xfrm>
        </p:spPr>
        <p:txBody>
          <a:bodyPr/>
          <a:lstStyle/>
          <a:p>
            <a:r>
              <a:rPr lang="it-IT" sz="1800" dirty="0">
                <a:latin typeface="Calibri Light" panose="020F0302020204030204" pitchFamily="34" charset="0"/>
                <a:cs typeface="Calibri Light" panose="020F0302020204030204" pitchFamily="34" charset="0"/>
              </a:rPr>
              <a:t>PICO 5 - Nei pazienti adulti con NAFLD, qual è l'efficacia della perdita di peso …….? </a:t>
            </a:r>
          </a:p>
          <a:p>
            <a:r>
              <a:rPr lang="en-US" sz="1800" b="1" dirty="0" err="1">
                <a:latin typeface="Calibri Light" panose="020F0302020204030204" pitchFamily="34" charset="0"/>
                <a:cs typeface="Calibri Light" panose="020F0302020204030204" pitchFamily="34" charset="0"/>
              </a:rPr>
              <a:t>Raccomandazione</a:t>
            </a:r>
            <a:endParaRPr lang="it-IT" sz="1800" b="1" dirty="0">
              <a:latin typeface="Calibri Light" panose="020F0302020204030204" pitchFamily="34" charset="0"/>
              <a:cs typeface="Calibri Light" panose="020F0302020204030204" pitchFamily="34" charset="0"/>
            </a:endParaRPr>
          </a:p>
          <a:p>
            <a:r>
              <a:rPr lang="it-IT" sz="1800" dirty="0">
                <a:latin typeface="Calibri Light" panose="020F0302020204030204" pitchFamily="34" charset="0"/>
                <a:cs typeface="Calibri Light" panose="020F0302020204030204" pitchFamily="34" charset="0"/>
              </a:rPr>
              <a:t>5.3) In pazienti non cirrotici con NAFLD si suggerisce di evitare anche un consumo modesto di alcol (Forza Raccomandazione Condizionata - Qualità evidenza Bassa), mentre la totale astinenza è indicata in pazienti con NAFLD e cirrosi epatica (</a:t>
            </a:r>
            <a:r>
              <a:rPr lang="it-IT" sz="1800" b="1" dirty="0">
                <a:latin typeface="Calibri Light" panose="020F0302020204030204" pitchFamily="34" charset="0"/>
                <a:cs typeface="Calibri Light" panose="020F0302020204030204" pitchFamily="34" charset="0"/>
              </a:rPr>
              <a:t>Forza Raccomandazione Condizionata - Qualità evidenza Alta</a:t>
            </a:r>
            <a:r>
              <a:rPr lang="it-IT" sz="1800" dirty="0">
                <a:latin typeface="Calibri Light" panose="020F0302020204030204" pitchFamily="34" charset="0"/>
                <a:cs typeface="Calibri Light" panose="020F0302020204030204" pitchFamily="34" charset="0"/>
              </a:rPr>
              <a:t>). </a:t>
            </a:r>
          </a:p>
          <a:p>
            <a:r>
              <a:rPr lang="it-IT" sz="1800" dirty="0">
                <a:latin typeface="Calibri Light" panose="020F0302020204030204" pitchFamily="34" charset="0"/>
                <a:cs typeface="Calibri Light" panose="020F0302020204030204" pitchFamily="34" charset="0"/>
              </a:rPr>
              <a:t>5.4) Nei pazienti con NAFLD si suggerisce di svolgere sistematicamente attività fisica di qualsiasi tipo, così come di limitare la sedentarietà, al fine di ridurre il grasso epatico, indipendentemente dalle variazioni del peso corporeo (</a:t>
            </a:r>
            <a:r>
              <a:rPr lang="it-IT" sz="1800" b="1" dirty="0">
                <a:latin typeface="Calibri Light" panose="020F0302020204030204" pitchFamily="34" charset="0"/>
                <a:cs typeface="Calibri Light" panose="020F0302020204030204" pitchFamily="34" charset="0"/>
              </a:rPr>
              <a:t>Forza Raccomandazione Condizionata - Qualità evidenza Alta</a:t>
            </a:r>
            <a:r>
              <a:rPr lang="it-IT" sz="1800" dirty="0">
                <a:latin typeface="Calibri Light" panose="020F0302020204030204" pitchFamily="34" charset="0"/>
                <a:cs typeface="Calibri Light" panose="020F0302020204030204" pitchFamily="34" charset="0"/>
              </a:rPr>
              <a:t>) </a:t>
            </a:r>
          </a:p>
          <a:p>
            <a:r>
              <a:rPr lang="it-IT" sz="1800" dirty="0">
                <a:latin typeface="Calibri Light" panose="020F0302020204030204" pitchFamily="34" charset="0"/>
                <a:cs typeface="Calibri Light" panose="020F0302020204030204" pitchFamily="34" charset="0"/>
              </a:rPr>
              <a:t>5.5) Nei soggetti obesi affetti da NAFLD, per ridurre la severità della malattia, si raccomanda la perdita di peso attraverso programmi di stile di vita intensivi e/o farmacoterapia e/o chirurgia </a:t>
            </a:r>
            <a:r>
              <a:rPr lang="it-IT" sz="1800" dirty="0" err="1">
                <a:latin typeface="Calibri Light" panose="020F0302020204030204" pitchFamily="34" charset="0"/>
                <a:cs typeface="Calibri Light" panose="020F0302020204030204" pitchFamily="34" charset="0"/>
              </a:rPr>
              <a:t>bariatrica</a:t>
            </a:r>
            <a:r>
              <a:rPr lang="it-IT" sz="1800" dirty="0">
                <a:latin typeface="Calibri Light" panose="020F0302020204030204" pitchFamily="34" charset="0"/>
                <a:cs typeface="Calibri Light" panose="020F0302020204030204" pitchFamily="34" charset="0"/>
              </a:rPr>
              <a:t> (Forza Raccomandazione Forte  - Qualità evidenza Alta) </a:t>
            </a:r>
          </a:p>
        </p:txBody>
      </p:sp>
    </p:spTree>
    <p:extLst>
      <p:ext uri="{BB962C8B-B14F-4D97-AF65-F5344CB8AC3E}">
        <p14:creationId xmlns:p14="http://schemas.microsoft.com/office/powerpoint/2010/main" val="69850240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0">
            <a:extLst>
              <a:ext uri="{FF2B5EF4-FFF2-40B4-BE49-F238E27FC236}">
                <a16:creationId xmlns:a16="http://schemas.microsoft.com/office/drawing/2014/main" id="{E84FE2E0-B091-DC4B-A4C8-8A141F686DF0}"/>
              </a:ext>
            </a:extLst>
          </p:cNvPr>
          <p:cNvSpPr>
            <a:spLocks noGrp="1"/>
          </p:cNvSpPr>
          <p:nvPr>
            <p:ph type="title"/>
          </p:nvPr>
        </p:nvSpPr>
        <p:spPr>
          <a:xfrm>
            <a:off x="457207" y="96441"/>
            <a:ext cx="8228013" cy="704748"/>
          </a:xfrm>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r>
              <a:rPr lang="it-IT" b="1" dirty="0">
                <a:latin typeface="Calibri" panose="020F0502020204030204" pitchFamily="34" charset="0"/>
                <a:cs typeface="Calibri" panose="020F0502020204030204" pitchFamily="34" charset="0"/>
              </a:rPr>
              <a:t>NAFLD e perdita di peso: la piramide</a:t>
            </a:r>
          </a:p>
        </p:txBody>
      </p:sp>
      <p:sp>
        <p:nvSpPr>
          <p:cNvPr id="7" name="Text Box 2">
            <a:extLst>
              <a:ext uri="{FF2B5EF4-FFF2-40B4-BE49-F238E27FC236}">
                <a16:creationId xmlns:a16="http://schemas.microsoft.com/office/drawing/2014/main" id="{1253C301-877F-5C45-8008-74B6499C0B37}"/>
              </a:ext>
            </a:extLst>
          </p:cNvPr>
          <p:cNvSpPr txBox="1">
            <a:spLocks noChangeArrowheads="1"/>
          </p:cNvSpPr>
          <p:nvPr/>
        </p:nvSpPr>
        <p:spPr bwMode="auto">
          <a:xfrm>
            <a:off x="1230282" y="1524570"/>
            <a:ext cx="1565672" cy="270272"/>
          </a:xfrm>
          <a:prstGeom prst="rect">
            <a:avLst/>
          </a:prstGeom>
          <a:solidFill>
            <a:srgbClr val="FFFFFF"/>
          </a:solidFill>
          <a:ln w="19050">
            <a:solidFill>
              <a:srgbClr val="1F497D"/>
            </a:solidFill>
            <a:miter lim="800000"/>
            <a:headEnd/>
            <a:tailEnd/>
          </a:ln>
        </p:spPr>
        <p:txBody>
          <a:bodyPr anchor="ctr"/>
          <a:lstStyle>
            <a:lvl1pPr>
              <a:defRPr sz="2400">
                <a:solidFill>
                  <a:schemeClr val="bg1"/>
                </a:solidFill>
                <a:latin typeface="Arial" panose="020B0604020202020204" pitchFamily="34" charset="0"/>
                <a:ea typeface="ＭＳ Ｐゴシック" panose="020B0600070205080204" pitchFamily="34" charset="-128"/>
              </a:defRPr>
            </a:lvl1pPr>
            <a:lvl2pPr>
              <a:defRPr sz="2400">
                <a:solidFill>
                  <a:schemeClr val="bg1"/>
                </a:solidFill>
                <a:latin typeface="Arial" panose="020B0604020202020204" pitchFamily="34" charset="0"/>
                <a:ea typeface="ＭＳ Ｐゴシック" panose="020B0600070205080204" pitchFamily="34" charset="-128"/>
              </a:defRPr>
            </a:lvl2pPr>
            <a:lvl3pPr>
              <a:defRPr sz="2400">
                <a:solidFill>
                  <a:schemeClr val="bg1"/>
                </a:solidFill>
                <a:latin typeface="Arial" panose="020B0604020202020204" pitchFamily="34" charset="0"/>
                <a:ea typeface="ＭＳ Ｐゴシック" panose="020B0600070205080204" pitchFamily="34" charset="-128"/>
              </a:defRPr>
            </a:lvl3pPr>
            <a:lvl4pPr>
              <a:defRPr sz="2400">
                <a:solidFill>
                  <a:schemeClr val="bg1"/>
                </a:solidFill>
                <a:latin typeface="Arial" panose="020B0604020202020204" pitchFamily="34" charset="0"/>
                <a:ea typeface="ＭＳ Ｐゴシック" panose="020B0600070205080204" pitchFamily="34" charset="-128"/>
              </a:defRPr>
            </a:lvl4pPr>
            <a:lvl5pPr>
              <a:defRPr sz="24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9pPr>
          </a:lstStyle>
          <a:p>
            <a:pPr algn="ctr" defTabSz="685783"/>
            <a:r>
              <a:rPr lang="en-US" altLang="it-IT" sz="1200">
                <a:solidFill>
                  <a:srgbClr val="000000"/>
                </a:solidFill>
                <a:latin typeface="Calibri Light" panose="020F0302020204030204" pitchFamily="34" charset="0"/>
                <a:cs typeface="Calibri Light" panose="020F0302020204030204" pitchFamily="34" charset="0"/>
              </a:rPr>
              <a:t>Weight Loss ≥10%</a:t>
            </a:r>
            <a:r>
              <a:rPr lang="en-US" altLang="it-IT" sz="1200" baseline="30000">
                <a:solidFill>
                  <a:srgbClr val="000000"/>
                </a:solidFill>
                <a:latin typeface="Calibri Light" panose="020F0302020204030204" pitchFamily="34" charset="0"/>
                <a:cs typeface="Calibri Light" panose="020F0302020204030204" pitchFamily="34" charset="0"/>
              </a:rPr>
              <a:t>1</a:t>
            </a:r>
            <a:endParaRPr lang="en-US" altLang="it-IT" sz="1200">
              <a:solidFill>
                <a:srgbClr val="000000"/>
              </a:solidFill>
              <a:latin typeface="Calibri Light" panose="020F0302020204030204" pitchFamily="34" charset="0"/>
              <a:cs typeface="Calibri Light" panose="020F0302020204030204" pitchFamily="34" charset="0"/>
            </a:endParaRPr>
          </a:p>
        </p:txBody>
      </p:sp>
      <p:sp>
        <p:nvSpPr>
          <p:cNvPr id="8" name="Text Box 2">
            <a:extLst>
              <a:ext uri="{FF2B5EF4-FFF2-40B4-BE49-F238E27FC236}">
                <a16:creationId xmlns:a16="http://schemas.microsoft.com/office/drawing/2014/main" id="{29A57F30-0047-954E-996F-5E56273E008E}"/>
              </a:ext>
            </a:extLst>
          </p:cNvPr>
          <p:cNvSpPr txBox="1">
            <a:spLocks noChangeArrowheads="1"/>
          </p:cNvSpPr>
          <p:nvPr/>
        </p:nvSpPr>
        <p:spPr bwMode="auto">
          <a:xfrm>
            <a:off x="851663" y="2279428"/>
            <a:ext cx="1565672" cy="271463"/>
          </a:xfrm>
          <a:prstGeom prst="rect">
            <a:avLst/>
          </a:prstGeom>
          <a:solidFill>
            <a:srgbClr val="FFFFFF"/>
          </a:solidFill>
          <a:ln w="19050">
            <a:solidFill>
              <a:srgbClr val="1F497D"/>
            </a:solidFill>
            <a:miter lim="800000"/>
            <a:headEnd/>
            <a:tailEnd/>
          </a:ln>
        </p:spPr>
        <p:txBody>
          <a:bodyPr anchor="ctr"/>
          <a:lstStyle>
            <a:lvl1pPr>
              <a:defRPr sz="2400">
                <a:solidFill>
                  <a:schemeClr val="bg1"/>
                </a:solidFill>
                <a:latin typeface="Arial" panose="020B0604020202020204" pitchFamily="34" charset="0"/>
                <a:ea typeface="ＭＳ Ｐゴシック" panose="020B0600070205080204" pitchFamily="34" charset="-128"/>
              </a:defRPr>
            </a:lvl1pPr>
            <a:lvl2pPr>
              <a:defRPr sz="2400">
                <a:solidFill>
                  <a:schemeClr val="bg1"/>
                </a:solidFill>
                <a:latin typeface="Arial" panose="020B0604020202020204" pitchFamily="34" charset="0"/>
                <a:ea typeface="ＭＳ Ｐゴシック" panose="020B0600070205080204" pitchFamily="34" charset="-128"/>
              </a:defRPr>
            </a:lvl2pPr>
            <a:lvl3pPr>
              <a:defRPr sz="2400">
                <a:solidFill>
                  <a:schemeClr val="bg1"/>
                </a:solidFill>
                <a:latin typeface="Arial" panose="020B0604020202020204" pitchFamily="34" charset="0"/>
                <a:ea typeface="ＭＳ Ｐゴシック" panose="020B0600070205080204" pitchFamily="34" charset="-128"/>
              </a:defRPr>
            </a:lvl3pPr>
            <a:lvl4pPr>
              <a:defRPr sz="2400">
                <a:solidFill>
                  <a:schemeClr val="bg1"/>
                </a:solidFill>
                <a:latin typeface="Arial" panose="020B0604020202020204" pitchFamily="34" charset="0"/>
                <a:ea typeface="ＭＳ Ｐゴシック" panose="020B0600070205080204" pitchFamily="34" charset="-128"/>
              </a:defRPr>
            </a:lvl4pPr>
            <a:lvl5pPr>
              <a:defRPr sz="24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9pPr>
          </a:lstStyle>
          <a:p>
            <a:pPr algn="ctr" defTabSz="685783"/>
            <a:r>
              <a:rPr lang="en-US" altLang="it-IT" sz="1200">
                <a:solidFill>
                  <a:srgbClr val="000000"/>
                </a:solidFill>
                <a:latin typeface="Calibri Light" panose="020F0302020204030204" pitchFamily="34" charset="0"/>
                <a:cs typeface="Calibri Light" panose="020F0302020204030204" pitchFamily="34" charset="0"/>
              </a:rPr>
              <a:t>Weight Loss ≥7%</a:t>
            </a:r>
            <a:r>
              <a:rPr lang="en-US" altLang="it-IT" sz="1200" baseline="30000">
                <a:solidFill>
                  <a:srgbClr val="000000"/>
                </a:solidFill>
                <a:latin typeface="Calibri Light" panose="020F0302020204030204" pitchFamily="34" charset="0"/>
                <a:cs typeface="Calibri Light" panose="020F0302020204030204" pitchFamily="34" charset="0"/>
              </a:rPr>
              <a:t>1</a:t>
            </a:r>
            <a:endParaRPr lang="en-US" altLang="it-IT" sz="1200">
              <a:solidFill>
                <a:srgbClr val="000000"/>
              </a:solidFill>
              <a:latin typeface="Calibri Light" panose="020F0302020204030204" pitchFamily="34" charset="0"/>
              <a:cs typeface="Calibri Light" panose="020F0302020204030204" pitchFamily="34" charset="0"/>
            </a:endParaRPr>
          </a:p>
        </p:txBody>
      </p:sp>
      <p:sp>
        <p:nvSpPr>
          <p:cNvPr id="9" name="Text Box 3">
            <a:extLst>
              <a:ext uri="{FF2B5EF4-FFF2-40B4-BE49-F238E27FC236}">
                <a16:creationId xmlns:a16="http://schemas.microsoft.com/office/drawing/2014/main" id="{5EE229AA-A3AD-4542-AE7A-F4561A768D1A}"/>
              </a:ext>
            </a:extLst>
          </p:cNvPr>
          <p:cNvSpPr txBox="1">
            <a:spLocks noChangeArrowheads="1"/>
          </p:cNvSpPr>
          <p:nvPr/>
        </p:nvSpPr>
        <p:spPr bwMode="auto">
          <a:xfrm>
            <a:off x="527813" y="3143820"/>
            <a:ext cx="1565672" cy="270272"/>
          </a:xfrm>
          <a:prstGeom prst="rect">
            <a:avLst/>
          </a:prstGeom>
          <a:solidFill>
            <a:srgbClr val="FFFFFF"/>
          </a:solidFill>
          <a:ln w="19050">
            <a:solidFill>
              <a:srgbClr val="1F497D"/>
            </a:solidFill>
            <a:miter lim="800000"/>
            <a:headEnd/>
            <a:tailEnd/>
          </a:ln>
        </p:spPr>
        <p:txBody>
          <a:bodyPr anchor="ctr"/>
          <a:lstStyle>
            <a:lvl1pPr>
              <a:defRPr sz="2400">
                <a:solidFill>
                  <a:schemeClr val="bg1"/>
                </a:solidFill>
                <a:latin typeface="Arial" panose="020B0604020202020204" pitchFamily="34" charset="0"/>
                <a:ea typeface="ＭＳ Ｐゴシック" panose="020B0600070205080204" pitchFamily="34" charset="-128"/>
              </a:defRPr>
            </a:lvl1pPr>
            <a:lvl2pPr>
              <a:defRPr sz="2400">
                <a:solidFill>
                  <a:schemeClr val="bg1"/>
                </a:solidFill>
                <a:latin typeface="Arial" panose="020B0604020202020204" pitchFamily="34" charset="0"/>
                <a:ea typeface="ＭＳ Ｐゴシック" panose="020B0600070205080204" pitchFamily="34" charset="-128"/>
              </a:defRPr>
            </a:lvl2pPr>
            <a:lvl3pPr>
              <a:defRPr sz="2400">
                <a:solidFill>
                  <a:schemeClr val="bg1"/>
                </a:solidFill>
                <a:latin typeface="Arial" panose="020B0604020202020204" pitchFamily="34" charset="0"/>
                <a:ea typeface="ＭＳ Ｐゴシック" panose="020B0600070205080204" pitchFamily="34" charset="-128"/>
              </a:defRPr>
            </a:lvl3pPr>
            <a:lvl4pPr>
              <a:defRPr sz="2400">
                <a:solidFill>
                  <a:schemeClr val="bg1"/>
                </a:solidFill>
                <a:latin typeface="Arial" panose="020B0604020202020204" pitchFamily="34" charset="0"/>
                <a:ea typeface="ＭＳ Ｐゴシック" panose="020B0600070205080204" pitchFamily="34" charset="-128"/>
              </a:defRPr>
            </a:lvl4pPr>
            <a:lvl5pPr>
              <a:defRPr sz="24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9pPr>
          </a:lstStyle>
          <a:p>
            <a:pPr algn="ctr" defTabSz="685783"/>
            <a:r>
              <a:rPr lang="en-US" altLang="it-IT" sz="1200">
                <a:solidFill>
                  <a:srgbClr val="000000"/>
                </a:solidFill>
                <a:latin typeface="Calibri Light" panose="020F0302020204030204" pitchFamily="34" charset="0"/>
                <a:cs typeface="Calibri Light" panose="020F0302020204030204" pitchFamily="34" charset="0"/>
              </a:rPr>
              <a:t>Weight Loss ≥5%</a:t>
            </a:r>
            <a:r>
              <a:rPr lang="en-US" altLang="it-IT" sz="1200" baseline="30000">
                <a:solidFill>
                  <a:srgbClr val="000000"/>
                </a:solidFill>
                <a:latin typeface="Calibri Light" panose="020F0302020204030204" pitchFamily="34" charset="0"/>
                <a:cs typeface="Calibri Light" panose="020F0302020204030204" pitchFamily="34" charset="0"/>
              </a:rPr>
              <a:t>1-3</a:t>
            </a:r>
          </a:p>
        </p:txBody>
      </p:sp>
      <p:sp>
        <p:nvSpPr>
          <p:cNvPr id="10" name="Text Box 4">
            <a:extLst>
              <a:ext uri="{FF2B5EF4-FFF2-40B4-BE49-F238E27FC236}">
                <a16:creationId xmlns:a16="http://schemas.microsoft.com/office/drawing/2014/main" id="{AE0D853F-B230-3C44-95BD-BD5802FD2A37}"/>
              </a:ext>
            </a:extLst>
          </p:cNvPr>
          <p:cNvSpPr txBox="1">
            <a:spLocks noChangeArrowheads="1"/>
          </p:cNvSpPr>
          <p:nvPr/>
        </p:nvSpPr>
        <p:spPr bwMode="auto">
          <a:xfrm>
            <a:off x="203963" y="4008214"/>
            <a:ext cx="1565672" cy="270272"/>
          </a:xfrm>
          <a:prstGeom prst="rect">
            <a:avLst/>
          </a:prstGeom>
          <a:solidFill>
            <a:srgbClr val="FFFFFF"/>
          </a:solidFill>
          <a:ln w="19050">
            <a:solidFill>
              <a:srgbClr val="1F497D"/>
            </a:solidFill>
            <a:miter lim="800000"/>
            <a:headEnd/>
            <a:tailEnd/>
          </a:ln>
        </p:spPr>
        <p:txBody>
          <a:bodyPr anchor="ctr"/>
          <a:lstStyle>
            <a:lvl1pPr>
              <a:defRPr sz="2400">
                <a:solidFill>
                  <a:schemeClr val="bg1"/>
                </a:solidFill>
                <a:latin typeface="Arial" panose="020B0604020202020204" pitchFamily="34" charset="0"/>
                <a:ea typeface="ＭＳ Ｐゴシック" panose="020B0600070205080204" pitchFamily="34" charset="-128"/>
              </a:defRPr>
            </a:lvl1pPr>
            <a:lvl2pPr>
              <a:defRPr sz="2400">
                <a:solidFill>
                  <a:schemeClr val="bg1"/>
                </a:solidFill>
                <a:latin typeface="Arial" panose="020B0604020202020204" pitchFamily="34" charset="0"/>
                <a:ea typeface="ＭＳ Ｐゴシック" panose="020B0600070205080204" pitchFamily="34" charset="-128"/>
              </a:defRPr>
            </a:lvl2pPr>
            <a:lvl3pPr>
              <a:defRPr sz="2400">
                <a:solidFill>
                  <a:schemeClr val="bg1"/>
                </a:solidFill>
                <a:latin typeface="Arial" panose="020B0604020202020204" pitchFamily="34" charset="0"/>
                <a:ea typeface="ＭＳ Ｐゴシック" panose="020B0600070205080204" pitchFamily="34" charset="-128"/>
              </a:defRPr>
            </a:lvl3pPr>
            <a:lvl4pPr>
              <a:defRPr sz="2400">
                <a:solidFill>
                  <a:schemeClr val="bg1"/>
                </a:solidFill>
                <a:latin typeface="Arial" panose="020B0604020202020204" pitchFamily="34" charset="0"/>
                <a:ea typeface="ＭＳ Ｐゴシック" panose="020B0600070205080204" pitchFamily="34" charset="-128"/>
              </a:defRPr>
            </a:lvl4pPr>
            <a:lvl5pPr>
              <a:defRPr sz="24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9pPr>
          </a:lstStyle>
          <a:p>
            <a:pPr algn="ctr" defTabSz="685783"/>
            <a:r>
              <a:rPr lang="en-US" altLang="it-IT" sz="1200">
                <a:solidFill>
                  <a:srgbClr val="000000"/>
                </a:solidFill>
                <a:latin typeface="Calibri Light" panose="020F0302020204030204" pitchFamily="34" charset="0"/>
                <a:cs typeface="Calibri Light" panose="020F0302020204030204" pitchFamily="34" charset="0"/>
              </a:rPr>
              <a:t>Weight Loss ≥3%</a:t>
            </a:r>
            <a:r>
              <a:rPr lang="en-US" altLang="it-IT" sz="1200" baseline="30000">
                <a:solidFill>
                  <a:srgbClr val="000000"/>
                </a:solidFill>
                <a:latin typeface="Calibri Light" panose="020F0302020204030204" pitchFamily="34" charset="0"/>
                <a:cs typeface="Calibri Light" panose="020F0302020204030204" pitchFamily="34" charset="0"/>
              </a:rPr>
              <a:t>1-4</a:t>
            </a:r>
            <a:endParaRPr lang="en-US" altLang="it-IT" sz="1200">
              <a:solidFill>
                <a:srgbClr val="000000"/>
              </a:solidFill>
              <a:latin typeface="Calibri Light" panose="020F0302020204030204" pitchFamily="34" charset="0"/>
              <a:cs typeface="Calibri Light" panose="020F0302020204030204" pitchFamily="34" charset="0"/>
            </a:endParaRPr>
          </a:p>
        </p:txBody>
      </p:sp>
      <p:sp>
        <p:nvSpPr>
          <p:cNvPr id="11" name="Text Box 3">
            <a:extLst>
              <a:ext uri="{FF2B5EF4-FFF2-40B4-BE49-F238E27FC236}">
                <a16:creationId xmlns:a16="http://schemas.microsoft.com/office/drawing/2014/main" id="{F2882799-DEB4-A94A-A9A5-540AFBBAFD75}"/>
              </a:ext>
            </a:extLst>
          </p:cNvPr>
          <p:cNvSpPr txBox="1">
            <a:spLocks noChangeArrowheads="1"/>
          </p:cNvSpPr>
          <p:nvPr/>
        </p:nvSpPr>
        <p:spPr bwMode="auto">
          <a:xfrm>
            <a:off x="4955748" y="3168825"/>
            <a:ext cx="1350169" cy="298847"/>
          </a:xfrm>
          <a:prstGeom prst="rect">
            <a:avLst/>
          </a:prstGeom>
          <a:solidFill>
            <a:srgbClr val="C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1900">
                <a:solidFill>
                  <a:schemeClr val="tx1"/>
                </a:solidFill>
                <a:latin typeface="Arial" pitchFamily="34" charset="0"/>
              </a:defRPr>
            </a:lvl1pPr>
            <a:lvl2pPr marL="742950" indent="-285750">
              <a:defRPr sz="1900">
                <a:solidFill>
                  <a:schemeClr val="tx1"/>
                </a:solidFill>
                <a:latin typeface="Arial" pitchFamily="34" charset="0"/>
              </a:defRPr>
            </a:lvl2pPr>
            <a:lvl3pPr marL="1143000" indent="-228600">
              <a:defRPr sz="1900">
                <a:solidFill>
                  <a:schemeClr val="tx1"/>
                </a:solidFill>
                <a:latin typeface="Arial" pitchFamily="34" charset="0"/>
              </a:defRPr>
            </a:lvl3pPr>
            <a:lvl4pPr marL="1600200" indent="-228600">
              <a:defRPr sz="1900">
                <a:solidFill>
                  <a:schemeClr val="tx1"/>
                </a:solidFill>
                <a:latin typeface="Arial" pitchFamily="34" charset="0"/>
              </a:defRPr>
            </a:lvl4pPr>
            <a:lvl5pPr marL="2057400" indent="-228600">
              <a:defRPr sz="1900">
                <a:solidFill>
                  <a:schemeClr val="tx1"/>
                </a:solidFill>
                <a:latin typeface="Arial" pitchFamily="34" charset="0"/>
              </a:defRPr>
            </a:lvl5pPr>
            <a:lvl6pPr marL="2514600" indent="-228600" fontAlgn="base">
              <a:spcBef>
                <a:spcPct val="0"/>
              </a:spcBef>
              <a:spcAft>
                <a:spcPct val="0"/>
              </a:spcAft>
              <a:defRPr sz="1900">
                <a:solidFill>
                  <a:schemeClr val="tx1"/>
                </a:solidFill>
                <a:latin typeface="Arial" pitchFamily="34" charset="0"/>
              </a:defRPr>
            </a:lvl6pPr>
            <a:lvl7pPr marL="2971800" indent="-228600" fontAlgn="base">
              <a:spcBef>
                <a:spcPct val="0"/>
              </a:spcBef>
              <a:spcAft>
                <a:spcPct val="0"/>
              </a:spcAft>
              <a:defRPr sz="1900">
                <a:solidFill>
                  <a:schemeClr val="tx1"/>
                </a:solidFill>
                <a:latin typeface="Arial" pitchFamily="34" charset="0"/>
              </a:defRPr>
            </a:lvl7pPr>
            <a:lvl8pPr marL="3429000" indent="-228600" fontAlgn="base">
              <a:spcBef>
                <a:spcPct val="0"/>
              </a:spcBef>
              <a:spcAft>
                <a:spcPct val="0"/>
              </a:spcAft>
              <a:defRPr sz="1900">
                <a:solidFill>
                  <a:schemeClr val="tx1"/>
                </a:solidFill>
                <a:latin typeface="Arial" pitchFamily="34" charset="0"/>
              </a:defRPr>
            </a:lvl8pPr>
            <a:lvl9pPr marL="3886200" indent="-228600" fontAlgn="base">
              <a:spcBef>
                <a:spcPct val="0"/>
              </a:spcBef>
              <a:spcAft>
                <a:spcPct val="0"/>
              </a:spcAft>
              <a:defRPr sz="1900">
                <a:solidFill>
                  <a:schemeClr val="tx1"/>
                </a:solidFill>
                <a:latin typeface="Arial" pitchFamily="34" charset="0"/>
              </a:defRPr>
            </a:lvl9pPr>
          </a:lstStyle>
          <a:p>
            <a:pPr algn="ctr" defTabSz="685783">
              <a:defRPr/>
            </a:pPr>
            <a:r>
              <a:rPr lang="en-US" sz="1350" dirty="0">
                <a:solidFill>
                  <a:srgbClr val="FFFFFF"/>
                </a:solidFill>
                <a:latin typeface="Calibri Light" panose="020F0302020204030204" pitchFamily="34" charset="0"/>
                <a:ea typeface="MS PGothic" pitchFamily="34" charset="-128"/>
                <a:cs typeface="Calibri Light" panose="020F0302020204030204" pitchFamily="34" charset="0"/>
              </a:rPr>
              <a:t>30% in 1 year</a:t>
            </a:r>
            <a:r>
              <a:rPr lang="en-US" sz="1350" baseline="30000" dirty="0">
                <a:solidFill>
                  <a:srgbClr val="FFFFFF"/>
                </a:solidFill>
                <a:latin typeface="Calibri Light" panose="020F0302020204030204" pitchFamily="34" charset="0"/>
                <a:ea typeface="MS PGothic" pitchFamily="34" charset="-128"/>
                <a:cs typeface="Calibri Light" panose="020F0302020204030204" pitchFamily="34" charset="0"/>
              </a:rPr>
              <a:t>1</a:t>
            </a:r>
          </a:p>
        </p:txBody>
      </p:sp>
      <p:sp>
        <p:nvSpPr>
          <p:cNvPr id="12" name="Text Box 3">
            <a:extLst>
              <a:ext uri="{FF2B5EF4-FFF2-40B4-BE49-F238E27FC236}">
                <a16:creationId xmlns:a16="http://schemas.microsoft.com/office/drawing/2014/main" id="{8619BDBE-8DA9-1143-AD6A-291310FB3D00}"/>
              </a:ext>
            </a:extLst>
          </p:cNvPr>
          <p:cNvSpPr txBox="1">
            <a:spLocks noChangeArrowheads="1"/>
          </p:cNvSpPr>
          <p:nvPr/>
        </p:nvSpPr>
        <p:spPr bwMode="auto">
          <a:xfrm>
            <a:off x="4640232" y="2355628"/>
            <a:ext cx="1350169" cy="298847"/>
          </a:xfrm>
          <a:prstGeom prst="rect">
            <a:avLst/>
          </a:prstGeom>
          <a:solidFill>
            <a:srgbClr val="C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1900">
                <a:solidFill>
                  <a:schemeClr val="tx1"/>
                </a:solidFill>
                <a:latin typeface="Arial" pitchFamily="34" charset="0"/>
              </a:defRPr>
            </a:lvl1pPr>
            <a:lvl2pPr marL="742950" indent="-285750">
              <a:defRPr sz="1900">
                <a:solidFill>
                  <a:schemeClr val="tx1"/>
                </a:solidFill>
                <a:latin typeface="Arial" pitchFamily="34" charset="0"/>
              </a:defRPr>
            </a:lvl2pPr>
            <a:lvl3pPr marL="1143000" indent="-228600">
              <a:defRPr sz="1900">
                <a:solidFill>
                  <a:schemeClr val="tx1"/>
                </a:solidFill>
                <a:latin typeface="Arial" pitchFamily="34" charset="0"/>
              </a:defRPr>
            </a:lvl3pPr>
            <a:lvl4pPr marL="1600200" indent="-228600">
              <a:defRPr sz="1900">
                <a:solidFill>
                  <a:schemeClr val="tx1"/>
                </a:solidFill>
                <a:latin typeface="Arial" pitchFamily="34" charset="0"/>
              </a:defRPr>
            </a:lvl4pPr>
            <a:lvl5pPr marL="2057400" indent="-228600">
              <a:defRPr sz="1900">
                <a:solidFill>
                  <a:schemeClr val="tx1"/>
                </a:solidFill>
                <a:latin typeface="Arial" pitchFamily="34" charset="0"/>
              </a:defRPr>
            </a:lvl5pPr>
            <a:lvl6pPr marL="2514600" indent="-228600" fontAlgn="base">
              <a:spcBef>
                <a:spcPct val="0"/>
              </a:spcBef>
              <a:spcAft>
                <a:spcPct val="0"/>
              </a:spcAft>
              <a:defRPr sz="1900">
                <a:solidFill>
                  <a:schemeClr val="tx1"/>
                </a:solidFill>
                <a:latin typeface="Arial" pitchFamily="34" charset="0"/>
              </a:defRPr>
            </a:lvl6pPr>
            <a:lvl7pPr marL="2971800" indent="-228600" fontAlgn="base">
              <a:spcBef>
                <a:spcPct val="0"/>
              </a:spcBef>
              <a:spcAft>
                <a:spcPct val="0"/>
              </a:spcAft>
              <a:defRPr sz="1900">
                <a:solidFill>
                  <a:schemeClr val="tx1"/>
                </a:solidFill>
                <a:latin typeface="Arial" pitchFamily="34" charset="0"/>
              </a:defRPr>
            </a:lvl7pPr>
            <a:lvl8pPr marL="3429000" indent="-228600" fontAlgn="base">
              <a:spcBef>
                <a:spcPct val="0"/>
              </a:spcBef>
              <a:spcAft>
                <a:spcPct val="0"/>
              </a:spcAft>
              <a:defRPr sz="1900">
                <a:solidFill>
                  <a:schemeClr val="tx1"/>
                </a:solidFill>
                <a:latin typeface="Arial" pitchFamily="34" charset="0"/>
              </a:defRPr>
            </a:lvl8pPr>
            <a:lvl9pPr marL="3886200" indent="-228600" fontAlgn="base">
              <a:spcBef>
                <a:spcPct val="0"/>
              </a:spcBef>
              <a:spcAft>
                <a:spcPct val="0"/>
              </a:spcAft>
              <a:defRPr sz="1900">
                <a:solidFill>
                  <a:schemeClr val="tx1"/>
                </a:solidFill>
                <a:latin typeface="Arial" pitchFamily="34" charset="0"/>
              </a:defRPr>
            </a:lvl9pPr>
          </a:lstStyle>
          <a:p>
            <a:pPr algn="ctr" defTabSz="685783">
              <a:defRPr/>
            </a:pPr>
            <a:r>
              <a:rPr lang="en-US" sz="1350">
                <a:solidFill>
                  <a:srgbClr val="FFFFFF"/>
                </a:solidFill>
                <a:latin typeface="Calibri Light" panose="020F0302020204030204" pitchFamily="34" charset="0"/>
                <a:ea typeface="MS PGothic" pitchFamily="34" charset="-128"/>
                <a:cs typeface="Calibri Light" panose="020F0302020204030204" pitchFamily="34" charset="0"/>
              </a:rPr>
              <a:t>18% in 1 year</a:t>
            </a:r>
            <a:r>
              <a:rPr lang="en-US" sz="1350" baseline="30000">
                <a:solidFill>
                  <a:srgbClr val="FFFFFF"/>
                </a:solidFill>
                <a:latin typeface="Calibri Light" panose="020F0302020204030204" pitchFamily="34" charset="0"/>
                <a:ea typeface="MS PGothic" pitchFamily="34" charset="-128"/>
                <a:cs typeface="Calibri Light" panose="020F0302020204030204" pitchFamily="34" charset="0"/>
              </a:rPr>
              <a:t>1</a:t>
            </a:r>
          </a:p>
        </p:txBody>
      </p:sp>
      <p:sp>
        <p:nvSpPr>
          <p:cNvPr id="13" name="Text Box 3">
            <a:extLst>
              <a:ext uri="{FF2B5EF4-FFF2-40B4-BE49-F238E27FC236}">
                <a16:creationId xmlns:a16="http://schemas.microsoft.com/office/drawing/2014/main" id="{83D8DBF0-4120-7148-AA86-80EAE6F7BA42}"/>
              </a:ext>
            </a:extLst>
          </p:cNvPr>
          <p:cNvSpPr txBox="1">
            <a:spLocks noChangeArrowheads="1"/>
          </p:cNvSpPr>
          <p:nvPr/>
        </p:nvSpPr>
        <p:spPr bwMode="auto">
          <a:xfrm>
            <a:off x="4306857" y="1666255"/>
            <a:ext cx="1350169" cy="298847"/>
          </a:xfrm>
          <a:prstGeom prst="rect">
            <a:avLst/>
          </a:prstGeom>
          <a:solidFill>
            <a:srgbClr val="C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1900">
                <a:solidFill>
                  <a:schemeClr val="tx1"/>
                </a:solidFill>
                <a:latin typeface="Arial" pitchFamily="34" charset="0"/>
              </a:defRPr>
            </a:lvl1pPr>
            <a:lvl2pPr marL="742950" indent="-285750">
              <a:defRPr sz="1900">
                <a:solidFill>
                  <a:schemeClr val="tx1"/>
                </a:solidFill>
                <a:latin typeface="Arial" pitchFamily="34" charset="0"/>
              </a:defRPr>
            </a:lvl2pPr>
            <a:lvl3pPr marL="1143000" indent="-228600">
              <a:defRPr sz="1900">
                <a:solidFill>
                  <a:schemeClr val="tx1"/>
                </a:solidFill>
                <a:latin typeface="Arial" pitchFamily="34" charset="0"/>
              </a:defRPr>
            </a:lvl3pPr>
            <a:lvl4pPr marL="1600200" indent="-228600">
              <a:defRPr sz="1900">
                <a:solidFill>
                  <a:schemeClr val="tx1"/>
                </a:solidFill>
                <a:latin typeface="Arial" pitchFamily="34" charset="0"/>
              </a:defRPr>
            </a:lvl4pPr>
            <a:lvl5pPr marL="2057400" indent="-228600">
              <a:defRPr sz="1900">
                <a:solidFill>
                  <a:schemeClr val="tx1"/>
                </a:solidFill>
                <a:latin typeface="Arial" pitchFamily="34" charset="0"/>
              </a:defRPr>
            </a:lvl5pPr>
            <a:lvl6pPr marL="2514600" indent="-228600" fontAlgn="base">
              <a:spcBef>
                <a:spcPct val="0"/>
              </a:spcBef>
              <a:spcAft>
                <a:spcPct val="0"/>
              </a:spcAft>
              <a:defRPr sz="1900">
                <a:solidFill>
                  <a:schemeClr val="tx1"/>
                </a:solidFill>
                <a:latin typeface="Arial" pitchFamily="34" charset="0"/>
              </a:defRPr>
            </a:lvl6pPr>
            <a:lvl7pPr marL="2971800" indent="-228600" fontAlgn="base">
              <a:spcBef>
                <a:spcPct val="0"/>
              </a:spcBef>
              <a:spcAft>
                <a:spcPct val="0"/>
              </a:spcAft>
              <a:defRPr sz="1900">
                <a:solidFill>
                  <a:schemeClr val="tx1"/>
                </a:solidFill>
                <a:latin typeface="Arial" pitchFamily="34" charset="0"/>
              </a:defRPr>
            </a:lvl7pPr>
            <a:lvl8pPr marL="3429000" indent="-228600" fontAlgn="base">
              <a:spcBef>
                <a:spcPct val="0"/>
              </a:spcBef>
              <a:spcAft>
                <a:spcPct val="0"/>
              </a:spcAft>
              <a:defRPr sz="1900">
                <a:solidFill>
                  <a:schemeClr val="tx1"/>
                </a:solidFill>
                <a:latin typeface="Arial" pitchFamily="34" charset="0"/>
              </a:defRPr>
            </a:lvl8pPr>
            <a:lvl9pPr marL="3886200" indent="-228600" fontAlgn="base">
              <a:spcBef>
                <a:spcPct val="0"/>
              </a:spcBef>
              <a:spcAft>
                <a:spcPct val="0"/>
              </a:spcAft>
              <a:defRPr sz="1900">
                <a:solidFill>
                  <a:schemeClr val="tx1"/>
                </a:solidFill>
                <a:latin typeface="Arial" pitchFamily="34" charset="0"/>
              </a:defRPr>
            </a:lvl9pPr>
          </a:lstStyle>
          <a:p>
            <a:pPr algn="ctr" defTabSz="685783">
              <a:defRPr/>
            </a:pPr>
            <a:r>
              <a:rPr lang="en-US" sz="1350">
                <a:solidFill>
                  <a:srgbClr val="FFFFFF"/>
                </a:solidFill>
                <a:latin typeface="Calibri Light" panose="020F0302020204030204" pitchFamily="34" charset="0"/>
                <a:ea typeface="MS PGothic" pitchFamily="34" charset="-128"/>
                <a:cs typeface="Calibri Light" panose="020F0302020204030204" pitchFamily="34" charset="0"/>
              </a:rPr>
              <a:t>&lt;10% in 1 year</a:t>
            </a:r>
            <a:r>
              <a:rPr lang="en-US" sz="1350" baseline="30000">
                <a:solidFill>
                  <a:srgbClr val="FFFFFF"/>
                </a:solidFill>
                <a:latin typeface="Calibri Light" panose="020F0302020204030204" pitchFamily="34" charset="0"/>
                <a:ea typeface="MS PGothic" pitchFamily="34" charset="-128"/>
                <a:cs typeface="Calibri Light" panose="020F0302020204030204" pitchFamily="34" charset="0"/>
              </a:rPr>
              <a:t>1</a:t>
            </a:r>
          </a:p>
        </p:txBody>
      </p:sp>
      <p:sp>
        <p:nvSpPr>
          <p:cNvPr id="14" name="Text Box 3">
            <a:extLst>
              <a:ext uri="{FF2B5EF4-FFF2-40B4-BE49-F238E27FC236}">
                <a16:creationId xmlns:a16="http://schemas.microsoft.com/office/drawing/2014/main" id="{72E92B4C-697C-7B42-B9E8-1A11335E5383}"/>
              </a:ext>
            </a:extLst>
          </p:cNvPr>
          <p:cNvSpPr txBox="1">
            <a:spLocks noChangeArrowheads="1"/>
          </p:cNvSpPr>
          <p:nvPr/>
        </p:nvSpPr>
        <p:spPr bwMode="auto">
          <a:xfrm>
            <a:off x="3961575" y="1248347"/>
            <a:ext cx="2020491" cy="329803"/>
          </a:xfrm>
          <a:prstGeom prst="rect">
            <a:avLst/>
          </a:prstGeom>
          <a:noFill/>
          <a:ln w="1905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nchor="ctr"/>
          <a:lstStyle>
            <a:lvl1pPr>
              <a:defRPr sz="1900">
                <a:solidFill>
                  <a:schemeClr val="tx1"/>
                </a:solidFill>
                <a:latin typeface="Arial" pitchFamily="34" charset="0"/>
              </a:defRPr>
            </a:lvl1pPr>
            <a:lvl2pPr marL="742950" indent="-285750">
              <a:defRPr sz="1900">
                <a:solidFill>
                  <a:schemeClr val="tx1"/>
                </a:solidFill>
                <a:latin typeface="Arial" pitchFamily="34" charset="0"/>
              </a:defRPr>
            </a:lvl2pPr>
            <a:lvl3pPr marL="1143000" indent="-228600">
              <a:defRPr sz="1900">
                <a:solidFill>
                  <a:schemeClr val="tx1"/>
                </a:solidFill>
                <a:latin typeface="Arial" pitchFamily="34" charset="0"/>
              </a:defRPr>
            </a:lvl3pPr>
            <a:lvl4pPr marL="1600200" indent="-228600">
              <a:defRPr sz="1900">
                <a:solidFill>
                  <a:schemeClr val="tx1"/>
                </a:solidFill>
                <a:latin typeface="Arial" pitchFamily="34" charset="0"/>
              </a:defRPr>
            </a:lvl4pPr>
            <a:lvl5pPr marL="2057400" indent="-228600">
              <a:defRPr sz="1900">
                <a:solidFill>
                  <a:schemeClr val="tx1"/>
                </a:solidFill>
                <a:latin typeface="Arial" pitchFamily="34" charset="0"/>
              </a:defRPr>
            </a:lvl5pPr>
            <a:lvl6pPr marL="2514600" indent="-228600" fontAlgn="base">
              <a:spcBef>
                <a:spcPct val="0"/>
              </a:spcBef>
              <a:spcAft>
                <a:spcPct val="0"/>
              </a:spcAft>
              <a:defRPr sz="1900">
                <a:solidFill>
                  <a:schemeClr val="tx1"/>
                </a:solidFill>
                <a:latin typeface="Arial" pitchFamily="34" charset="0"/>
              </a:defRPr>
            </a:lvl6pPr>
            <a:lvl7pPr marL="2971800" indent="-228600" fontAlgn="base">
              <a:spcBef>
                <a:spcPct val="0"/>
              </a:spcBef>
              <a:spcAft>
                <a:spcPct val="0"/>
              </a:spcAft>
              <a:defRPr sz="1900">
                <a:solidFill>
                  <a:schemeClr val="tx1"/>
                </a:solidFill>
                <a:latin typeface="Arial" pitchFamily="34" charset="0"/>
              </a:defRPr>
            </a:lvl7pPr>
            <a:lvl8pPr marL="3429000" indent="-228600" fontAlgn="base">
              <a:spcBef>
                <a:spcPct val="0"/>
              </a:spcBef>
              <a:spcAft>
                <a:spcPct val="0"/>
              </a:spcAft>
              <a:defRPr sz="1900">
                <a:solidFill>
                  <a:schemeClr val="tx1"/>
                </a:solidFill>
                <a:latin typeface="Arial" pitchFamily="34" charset="0"/>
              </a:defRPr>
            </a:lvl8pPr>
            <a:lvl9pPr marL="3886200" indent="-228600" fontAlgn="base">
              <a:spcBef>
                <a:spcPct val="0"/>
              </a:spcBef>
              <a:spcAft>
                <a:spcPct val="0"/>
              </a:spcAft>
              <a:defRPr sz="1900">
                <a:solidFill>
                  <a:schemeClr val="tx1"/>
                </a:solidFill>
                <a:latin typeface="Arial" pitchFamily="34" charset="0"/>
              </a:defRPr>
            </a:lvl9pPr>
          </a:lstStyle>
          <a:p>
            <a:pPr algn="ctr" defTabSz="685783">
              <a:defRPr/>
            </a:pPr>
            <a:r>
              <a:rPr lang="en-US" sz="1350">
                <a:solidFill>
                  <a:srgbClr val="000000"/>
                </a:solidFill>
                <a:latin typeface="Calibri Light" panose="020F0302020204030204" pitchFamily="34" charset="0"/>
                <a:ea typeface="MS PGothic" pitchFamily="34" charset="-128"/>
                <a:cs typeface="Calibri Light" panose="020F0302020204030204" pitchFamily="34" charset="0"/>
              </a:rPr>
              <a:t>Patients achieving:</a:t>
            </a:r>
            <a:endParaRPr lang="en-US" sz="1350" baseline="30000">
              <a:solidFill>
                <a:srgbClr val="000000"/>
              </a:solidFill>
              <a:latin typeface="Calibri Light" panose="020F0302020204030204" pitchFamily="34" charset="0"/>
              <a:ea typeface="MS PGothic" pitchFamily="34" charset="-128"/>
              <a:cs typeface="Calibri Light" panose="020F0302020204030204" pitchFamily="34" charset="0"/>
            </a:endParaRPr>
          </a:p>
        </p:txBody>
      </p:sp>
      <p:sp>
        <p:nvSpPr>
          <p:cNvPr id="15" name="TextBox 24">
            <a:extLst>
              <a:ext uri="{FF2B5EF4-FFF2-40B4-BE49-F238E27FC236}">
                <a16:creationId xmlns:a16="http://schemas.microsoft.com/office/drawing/2014/main" id="{B38A418A-5C0A-B54A-9908-8B52DEC64E9A}"/>
              </a:ext>
            </a:extLst>
          </p:cNvPr>
          <p:cNvSpPr txBox="1">
            <a:spLocks noChangeArrowheads="1"/>
          </p:cNvSpPr>
          <p:nvPr/>
        </p:nvSpPr>
        <p:spPr bwMode="auto">
          <a:xfrm>
            <a:off x="5318980" y="4062985"/>
            <a:ext cx="1810111" cy="219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900">
                <a:solidFill>
                  <a:schemeClr val="tx1"/>
                </a:solidFill>
                <a:latin typeface="Arial" pitchFamily="34" charset="0"/>
              </a:defRPr>
            </a:lvl1pPr>
            <a:lvl2pPr marL="742950" indent="-285750">
              <a:defRPr sz="1900">
                <a:solidFill>
                  <a:schemeClr val="tx1"/>
                </a:solidFill>
                <a:latin typeface="Arial" pitchFamily="34" charset="0"/>
              </a:defRPr>
            </a:lvl2pPr>
            <a:lvl3pPr marL="1143000" indent="-228600">
              <a:defRPr sz="1900">
                <a:solidFill>
                  <a:schemeClr val="tx1"/>
                </a:solidFill>
                <a:latin typeface="Arial" pitchFamily="34" charset="0"/>
              </a:defRPr>
            </a:lvl3pPr>
            <a:lvl4pPr marL="1600200" indent="-228600">
              <a:defRPr sz="1900">
                <a:solidFill>
                  <a:schemeClr val="tx1"/>
                </a:solidFill>
                <a:latin typeface="Arial" pitchFamily="34" charset="0"/>
              </a:defRPr>
            </a:lvl4pPr>
            <a:lvl5pPr marL="2057400" indent="-228600">
              <a:defRPr sz="1900">
                <a:solidFill>
                  <a:schemeClr val="tx1"/>
                </a:solidFill>
                <a:latin typeface="Arial" pitchFamily="34" charset="0"/>
              </a:defRPr>
            </a:lvl5pPr>
            <a:lvl6pPr marL="2514600" indent="-228600" fontAlgn="base">
              <a:spcBef>
                <a:spcPct val="0"/>
              </a:spcBef>
              <a:spcAft>
                <a:spcPct val="0"/>
              </a:spcAft>
              <a:defRPr sz="1900">
                <a:solidFill>
                  <a:schemeClr val="tx1"/>
                </a:solidFill>
                <a:latin typeface="Arial" pitchFamily="34" charset="0"/>
              </a:defRPr>
            </a:lvl6pPr>
            <a:lvl7pPr marL="2971800" indent="-228600" fontAlgn="base">
              <a:spcBef>
                <a:spcPct val="0"/>
              </a:spcBef>
              <a:spcAft>
                <a:spcPct val="0"/>
              </a:spcAft>
              <a:defRPr sz="1900">
                <a:solidFill>
                  <a:schemeClr val="tx1"/>
                </a:solidFill>
                <a:latin typeface="Arial" pitchFamily="34" charset="0"/>
              </a:defRPr>
            </a:lvl7pPr>
            <a:lvl8pPr marL="3429000" indent="-228600" fontAlgn="base">
              <a:spcBef>
                <a:spcPct val="0"/>
              </a:spcBef>
              <a:spcAft>
                <a:spcPct val="0"/>
              </a:spcAft>
              <a:defRPr sz="1900">
                <a:solidFill>
                  <a:schemeClr val="tx1"/>
                </a:solidFill>
                <a:latin typeface="Arial" pitchFamily="34" charset="0"/>
              </a:defRPr>
            </a:lvl8pPr>
            <a:lvl9pPr marL="3886200" indent="-228600" fontAlgn="base">
              <a:spcBef>
                <a:spcPct val="0"/>
              </a:spcBef>
              <a:spcAft>
                <a:spcPct val="0"/>
              </a:spcAft>
              <a:defRPr sz="1900">
                <a:solidFill>
                  <a:schemeClr val="tx1"/>
                </a:solidFill>
                <a:latin typeface="Arial" pitchFamily="34" charset="0"/>
              </a:defRPr>
            </a:lvl9pPr>
          </a:lstStyle>
          <a:p>
            <a:pPr defTabSz="685783">
              <a:defRPr/>
            </a:pPr>
            <a:r>
              <a:rPr lang="en-US" sz="825" dirty="0">
                <a:solidFill>
                  <a:srgbClr val="000000"/>
                </a:solidFill>
                <a:latin typeface="Calibri Light" panose="020F0302020204030204" pitchFamily="34" charset="0"/>
                <a:ea typeface="ＭＳ Ｐゴシック" charset="0"/>
                <a:cs typeface="Calibri Light" panose="020F0302020204030204" pitchFamily="34" charset="0"/>
              </a:rPr>
              <a:t> *Depending on degree of weight loss</a:t>
            </a:r>
          </a:p>
        </p:txBody>
      </p:sp>
      <p:grpSp>
        <p:nvGrpSpPr>
          <p:cNvPr id="16" name="Group 37">
            <a:extLst>
              <a:ext uri="{FF2B5EF4-FFF2-40B4-BE49-F238E27FC236}">
                <a16:creationId xmlns:a16="http://schemas.microsoft.com/office/drawing/2014/main" id="{F8814CB3-AA7D-0C40-84B7-3DE35E010710}"/>
              </a:ext>
            </a:extLst>
          </p:cNvPr>
          <p:cNvGrpSpPr>
            <a:grpSpLocks/>
          </p:cNvGrpSpPr>
          <p:nvPr/>
        </p:nvGrpSpPr>
        <p:grpSpPr bwMode="auto">
          <a:xfrm>
            <a:off x="1661288" y="1284226"/>
            <a:ext cx="3995738" cy="3381597"/>
            <a:chOff x="1187624" y="1303775"/>
            <a:chExt cx="5328591" cy="3380494"/>
          </a:xfrm>
        </p:grpSpPr>
        <p:sp>
          <p:nvSpPr>
            <p:cNvPr id="17" name="Freeform 38">
              <a:extLst>
                <a:ext uri="{FF2B5EF4-FFF2-40B4-BE49-F238E27FC236}">
                  <a16:creationId xmlns:a16="http://schemas.microsoft.com/office/drawing/2014/main" id="{37672D4E-EFE4-0144-A6C0-B512B8FA85CD}"/>
                </a:ext>
              </a:extLst>
            </p:cNvPr>
            <p:cNvSpPr/>
            <p:nvPr/>
          </p:nvSpPr>
          <p:spPr>
            <a:xfrm>
              <a:off x="3177112" y="1303775"/>
              <a:ext cx="1332147" cy="854590"/>
            </a:xfrm>
            <a:custGeom>
              <a:avLst/>
              <a:gdLst>
                <a:gd name="connsiteX0" fmla="*/ 0 w 1332147"/>
                <a:gd name="connsiteY0" fmla="*/ 854292 h 854292"/>
                <a:gd name="connsiteX1" fmla="*/ 666074 w 1332147"/>
                <a:gd name="connsiteY1" fmla="*/ 0 h 854292"/>
                <a:gd name="connsiteX2" fmla="*/ 666074 w 1332147"/>
                <a:gd name="connsiteY2" fmla="*/ 0 h 854292"/>
                <a:gd name="connsiteX3" fmla="*/ 1332147 w 1332147"/>
                <a:gd name="connsiteY3" fmla="*/ 854292 h 854292"/>
                <a:gd name="connsiteX4" fmla="*/ 0 w 1332147"/>
                <a:gd name="connsiteY4" fmla="*/ 854292 h 854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147" h="854292">
                  <a:moveTo>
                    <a:pt x="0" y="854292"/>
                  </a:moveTo>
                  <a:lnTo>
                    <a:pt x="666074" y="0"/>
                  </a:lnTo>
                  <a:lnTo>
                    <a:pt x="666074" y="0"/>
                  </a:lnTo>
                  <a:lnTo>
                    <a:pt x="1332147" y="854292"/>
                  </a:lnTo>
                  <a:lnTo>
                    <a:pt x="0" y="854292"/>
                  </a:lnTo>
                  <a:close/>
                </a:path>
              </a:pathLst>
            </a:custGeom>
            <a:solidFill>
              <a:srgbClr val="C00000"/>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335" tIns="13335" rIns="13335" bIns="13335" spcCol="1270" anchor="b"/>
            <a:lstStyle/>
            <a:p>
              <a:pPr algn="ctr" defTabSz="466713">
                <a:lnSpc>
                  <a:spcPct val="90000"/>
                </a:lnSpc>
                <a:spcAft>
                  <a:spcPct val="35000"/>
                </a:spcAft>
                <a:defRPr/>
              </a:pPr>
              <a:endParaRPr lang="en-US" sz="1400" dirty="0">
                <a:solidFill>
                  <a:prstClr val="white"/>
                </a:solidFill>
                <a:latin typeface="Calibri Light" panose="020F0302020204030204" pitchFamily="34" charset="0"/>
                <a:cs typeface="Calibri Light" panose="020F0302020204030204" pitchFamily="34" charset="0"/>
              </a:endParaRPr>
            </a:p>
            <a:p>
              <a:pPr algn="ctr" defTabSz="466713">
                <a:defRPr/>
              </a:pPr>
              <a:r>
                <a:rPr lang="en-US" sz="1400" dirty="0">
                  <a:solidFill>
                    <a:prstClr val="white"/>
                  </a:solidFill>
                  <a:latin typeface="Calibri Light" panose="020F0302020204030204" pitchFamily="34" charset="0"/>
                  <a:cs typeface="Calibri Light" panose="020F0302020204030204" pitchFamily="34" charset="0"/>
                </a:rPr>
                <a:t>Fibrosis</a:t>
              </a:r>
            </a:p>
            <a:p>
              <a:pPr algn="ctr" defTabSz="466713">
                <a:defRPr/>
              </a:pPr>
              <a:r>
                <a:rPr lang="en-US" sz="1400" dirty="0">
                  <a:solidFill>
                    <a:prstClr val="white"/>
                  </a:solidFill>
                  <a:latin typeface="Calibri Light" panose="020F0302020204030204" pitchFamily="34" charset="0"/>
                  <a:cs typeface="Calibri Light" panose="020F0302020204030204" pitchFamily="34" charset="0"/>
                </a:rPr>
                <a:t>(45%)</a:t>
              </a:r>
            </a:p>
          </p:txBody>
        </p:sp>
        <p:sp>
          <p:nvSpPr>
            <p:cNvPr id="18" name="Freeform 39">
              <a:extLst>
                <a:ext uri="{FF2B5EF4-FFF2-40B4-BE49-F238E27FC236}">
                  <a16:creationId xmlns:a16="http://schemas.microsoft.com/office/drawing/2014/main" id="{890A7D2A-FBFA-7A4B-976E-417947EAF16F}"/>
                </a:ext>
              </a:extLst>
            </p:cNvPr>
            <p:cNvSpPr/>
            <p:nvPr/>
          </p:nvSpPr>
          <p:spPr>
            <a:xfrm>
              <a:off x="2519772" y="2164210"/>
              <a:ext cx="2664296" cy="853399"/>
            </a:xfrm>
            <a:custGeom>
              <a:avLst/>
              <a:gdLst>
                <a:gd name="connsiteX0" fmla="*/ 0 w 2664295"/>
                <a:gd name="connsiteY0" fmla="*/ 854292 h 854292"/>
                <a:gd name="connsiteX1" fmla="*/ 666074 w 2664295"/>
                <a:gd name="connsiteY1" fmla="*/ 0 h 854292"/>
                <a:gd name="connsiteX2" fmla="*/ 1998221 w 2664295"/>
                <a:gd name="connsiteY2" fmla="*/ 0 h 854292"/>
                <a:gd name="connsiteX3" fmla="*/ 2664295 w 2664295"/>
                <a:gd name="connsiteY3" fmla="*/ 854292 h 854292"/>
                <a:gd name="connsiteX4" fmla="*/ 0 w 2664295"/>
                <a:gd name="connsiteY4" fmla="*/ 854292 h 854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4295" h="854292">
                  <a:moveTo>
                    <a:pt x="0" y="854292"/>
                  </a:moveTo>
                  <a:lnTo>
                    <a:pt x="666074" y="0"/>
                  </a:lnTo>
                  <a:lnTo>
                    <a:pt x="1998221" y="0"/>
                  </a:lnTo>
                  <a:lnTo>
                    <a:pt x="2664295" y="854292"/>
                  </a:lnTo>
                  <a:lnTo>
                    <a:pt x="0" y="854292"/>
                  </a:lnTo>
                  <a:close/>
                </a:path>
              </a:pathLst>
            </a:custGeom>
            <a:solidFill>
              <a:srgbClr val="00B050"/>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lIns="366834" tIns="17145" rIns="366833" bIns="17145" anchor="ctr"/>
            <a:lstStyle>
              <a:lvl1pPr defTabSz="800100">
                <a:defRPr sz="2400">
                  <a:solidFill>
                    <a:schemeClr val="bg1"/>
                  </a:solidFill>
                  <a:latin typeface="Arial" panose="020B0604020202020204" pitchFamily="34" charset="0"/>
                  <a:ea typeface="ＭＳ Ｐゴシック" panose="020B0600070205080204" pitchFamily="34" charset="-128"/>
                </a:defRPr>
              </a:lvl1pPr>
              <a:lvl2pPr defTabSz="800100">
                <a:defRPr sz="2400">
                  <a:solidFill>
                    <a:schemeClr val="bg1"/>
                  </a:solidFill>
                  <a:latin typeface="Arial" panose="020B0604020202020204" pitchFamily="34" charset="0"/>
                  <a:ea typeface="ＭＳ Ｐゴシック" panose="020B0600070205080204" pitchFamily="34" charset="-128"/>
                </a:defRPr>
              </a:lvl2pPr>
              <a:lvl3pPr defTabSz="800100">
                <a:defRPr sz="2400">
                  <a:solidFill>
                    <a:schemeClr val="bg1"/>
                  </a:solidFill>
                  <a:latin typeface="Arial" panose="020B0604020202020204" pitchFamily="34" charset="0"/>
                  <a:ea typeface="ＭＳ Ｐゴシック" panose="020B0600070205080204" pitchFamily="34" charset="-128"/>
                </a:defRPr>
              </a:lvl3pPr>
              <a:lvl4pPr defTabSz="800100">
                <a:defRPr sz="2400">
                  <a:solidFill>
                    <a:schemeClr val="bg1"/>
                  </a:solidFill>
                  <a:latin typeface="Arial" panose="020B0604020202020204" pitchFamily="34" charset="0"/>
                  <a:ea typeface="ＭＳ Ｐゴシック" panose="020B0600070205080204" pitchFamily="34" charset="-128"/>
                </a:defRPr>
              </a:lvl4pPr>
              <a:lvl5pPr defTabSz="800100">
                <a:defRPr sz="2400">
                  <a:solidFill>
                    <a:schemeClr val="bg1"/>
                  </a:solidFill>
                  <a:latin typeface="Arial" panose="020B0604020202020204" pitchFamily="34" charset="0"/>
                  <a:ea typeface="ＭＳ Ｐゴシック" panose="020B0600070205080204" pitchFamily="34" charset="-128"/>
                </a:defRPr>
              </a:lvl5pPr>
              <a:lvl6pPr marL="2514600" indent="-228600" defTabSz="8001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6pPr>
              <a:lvl7pPr marL="2971800" indent="-228600" defTabSz="8001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7pPr>
              <a:lvl8pPr marL="3429000" indent="-228600" defTabSz="8001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8pPr>
              <a:lvl9pPr marL="3886200" indent="-228600" defTabSz="8001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9pPr>
            </a:lstStyle>
            <a:p>
              <a:pPr algn="ctr"/>
              <a:r>
                <a:rPr lang="en-US" altLang="it-IT" sz="1350" dirty="0">
                  <a:solidFill>
                    <a:srgbClr val="FFFFFF"/>
                  </a:solidFill>
                  <a:latin typeface="Calibri Light" panose="020F0302020204030204" pitchFamily="34" charset="0"/>
                  <a:cs typeface="Calibri Light" panose="020F0302020204030204" pitchFamily="34" charset="0"/>
                </a:rPr>
                <a:t>NASH Resolution</a:t>
              </a:r>
            </a:p>
            <a:p>
              <a:pPr algn="ctr"/>
              <a:r>
                <a:rPr lang="en-US" altLang="it-IT" sz="1350" dirty="0">
                  <a:solidFill>
                    <a:srgbClr val="FFFFFF"/>
                  </a:solidFill>
                  <a:latin typeface="Calibri Light" panose="020F0302020204030204" pitchFamily="34" charset="0"/>
                  <a:cs typeface="Calibri Light" panose="020F0302020204030204" pitchFamily="34" charset="0"/>
                </a:rPr>
                <a:t>(64–90%)</a:t>
              </a:r>
              <a:r>
                <a:rPr lang="en-US" altLang="it-IT" sz="1350" baseline="30000" dirty="0">
                  <a:solidFill>
                    <a:srgbClr val="FFFFFF"/>
                  </a:solidFill>
                  <a:latin typeface="Calibri Light" panose="020F0302020204030204" pitchFamily="34" charset="0"/>
                  <a:cs typeface="Calibri Light" panose="020F0302020204030204" pitchFamily="34" charset="0"/>
                </a:rPr>
                <a:t>*</a:t>
              </a:r>
            </a:p>
          </p:txBody>
        </p:sp>
        <p:sp>
          <p:nvSpPr>
            <p:cNvPr id="19" name="Freeform 40">
              <a:extLst>
                <a:ext uri="{FF2B5EF4-FFF2-40B4-BE49-F238E27FC236}">
                  <a16:creationId xmlns:a16="http://schemas.microsoft.com/office/drawing/2014/main" id="{16F14076-5D1B-6840-B917-90FC9AFEEEA5}"/>
                </a:ext>
              </a:extLst>
            </p:cNvPr>
            <p:cNvSpPr/>
            <p:nvPr/>
          </p:nvSpPr>
          <p:spPr>
            <a:xfrm>
              <a:off x="1852904" y="2997542"/>
              <a:ext cx="3996443" cy="853399"/>
            </a:xfrm>
            <a:custGeom>
              <a:avLst/>
              <a:gdLst>
                <a:gd name="connsiteX0" fmla="*/ 0 w 3996444"/>
                <a:gd name="connsiteY0" fmla="*/ 854292 h 854292"/>
                <a:gd name="connsiteX1" fmla="*/ 666074 w 3996444"/>
                <a:gd name="connsiteY1" fmla="*/ 0 h 854292"/>
                <a:gd name="connsiteX2" fmla="*/ 3330370 w 3996444"/>
                <a:gd name="connsiteY2" fmla="*/ 0 h 854292"/>
                <a:gd name="connsiteX3" fmla="*/ 3996444 w 3996444"/>
                <a:gd name="connsiteY3" fmla="*/ 854292 h 854292"/>
                <a:gd name="connsiteX4" fmla="*/ 0 w 3996444"/>
                <a:gd name="connsiteY4" fmla="*/ 854292 h 854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6444" h="854292">
                  <a:moveTo>
                    <a:pt x="0" y="854292"/>
                  </a:moveTo>
                  <a:lnTo>
                    <a:pt x="666074" y="0"/>
                  </a:lnTo>
                  <a:lnTo>
                    <a:pt x="3330370" y="0"/>
                  </a:lnTo>
                  <a:lnTo>
                    <a:pt x="3996444" y="854292"/>
                  </a:lnTo>
                  <a:lnTo>
                    <a:pt x="0" y="854292"/>
                  </a:lnTo>
                  <a:close/>
                </a:path>
              </a:pathLst>
            </a:custGeom>
            <a:solidFill>
              <a:srgbClr val="7030A0"/>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lIns="541679" tIns="17145" rIns="541679" bIns="17145" anchor="ctr"/>
            <a:lstStyle>
              <a:lvl1pPr defTabSz="800100">
                <a:defRPr sz="2400">
                  <a:solidFill>
                    <a:schemeClr val="bg1"/>
                  </a:solidFill>
                  <a:latin typeface="Arial" panose="020B0604020202020204" pitchFamily="34" charset="0"/>
                  <a:ea typeface="ＭＳ Ｐゴシック" panose="020B0600070205080204" pitchFamily="34" charset="-128"/>
                </a:defRPr>
              </a:lvl1pPr>
              <a:lvl2pPr defTabSz="800100">
                <a:defRPr sz="2400">
                  <a:solidFill>
                    <a:schemeClr val="bg1"/>
                  </a:solidFill>
                  <a:latin typeface="Arial" panose="020B0604020202020204" pitchFamily="34" charset="0"/>
                  <a:ea typeface="ＭＳ Ｐゴシック" panose="020B0600070205080204" pitchFamily="34" charset="-128"/>
                </a:defRPr>
              </a:lvl2pPr>
              <a:lvl3pPr defTabSz="800100">
                <a:defRPr sz="2400">
                  <a:solidFill>
                    <a:schemeClr val="bg1"/>
                  </a:solidFill>
                  <a:latin typeface="Arial" panose="020B0604020202020204" pitchFamily="34" charset="0"/>
                  <a:ea typeface="ＭＳ Ｐゴシック" panose="020B0600070205080204" pitchFamily="34" charset="-128"/>
                </a:defRPr>
              </a:lvl3pPr>
              <a:lvl4pPr defTabSz="800100">
                <a:defRPr sz="2400">
                  <a:solidFill>
                    <a:schemeClr val="bg1"/>
                  </a:solidFill>
                  <a:latin typeface="Arial" panose="020B0604020202020204" pitchFamily="34" charset="0"/>
                  <a:ea typeface="ＭＳ Ｐゴシック" panose="020B0600070205080204" pitchFamily="34" charset="-128"/>
                </a:defRPr>
              </a:lvl4pPr>
              <a:lvl5pPr defTabSz="800100">
                <a:defRPr sz="2400">
                  <a:solidFill>
                    <a:schemeClr val="bg1"/>
                  </a:solidFill>
                  <a:latin typeface="Arial" panose="020B0604020202020204" pitchFamily="34" charset="0"/>
                  <a:ea typeface="ＭＳ Ｐゴシック" panose="020B0600070205080204" pitchFamily="34" charset="-128"/>
                </a:defRPr>
              </a:lvl5pPr>
              <a:lvl6pPr marL="2514600" indent="-228600" defTabSz="8001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6pPr>
              <a:lvl7pPr marL="2971800" indent="-228600" defTabSz="8001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7pPr>
              <a:lvl8pPr marL="3429000" indent="-228600" defTabSz="8001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8pPr>
              <a:lvl9pPr marL="3886200" indent="-228600" defTabSz="8001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9pPr>
            </a:lstStyle>
            <a:p>
              <a:pPr algn="ctr"/>
              <a:r>
                <a:rPr lang="en-US" altLang="it-IT" sz="1350" dirty="0">
                  <a:solidFill>
                    <a:srgbClr val="FFFFFF"/>
                  </a:solidFill>
                  <a:latin typeface="Calibri Light" panose="020F0302020204030204" pitchFamily="34" charset="0"/>
                  <a:cs typeface="Calibri Light" panose="020F0302020204030204" pitchFamily="34" charset="0"/>
                </a:rPr>
                <a:t>Ballooning / inflammation</a:t>
              </a:r>
            </a:p>
            <a:p>
              <a:pPr algn="ctr">
                <a:lnSpc>
                  <a:spcPct val="90000"/>
                </a:lnSpc>
                <a:spcAft>
                  <a:spcPct val="35000"/>
                </a:spcAft>
              </a:pPr>
              <a:r>
                <a:rPr lang="en-US" altLang="it-IT" sz="1350" dirty="0">
                  <a:solidFill>
                    <a:srgbClr val="FFFFFF"/>
                  </a:solidFill>
                  <a:latin typeface="Calibri Light" panose="020F0302020204030204" pitchFamily="34" charset="0"/>
                  <a:cs typeface="Calibri Light" panose="020F0302020204030204" pitchFamily="34" charset="0"/>
                </a:rPr>
                <a:t>(41–100%)</a:t>
              </a:r>
              <a:r>
                <a:rPr lang="en-US" altLang="it-IT" sz="1350" baseline="30000" dirty="0">
                  <a:solidFill>
                    <a:srgbClr val="FFFFFF"/>
                  </a:solidFill>
                  <a:latin typeface="Calibri Light" panose="020F0302020204030204" pitchFamily="34" charset="0"/>
                  <a:cs typeface="Calibri Light" panose="020F0302020204030204" pitchFamily="34" charset="0"/>
                </a:rPr>
                <a:t>*</a:t>
              </a:r>
            </a:p>
          </p:txBody>
        </p:sp>
        <p:sp>
          <p:nvSpPr>
            <p:cNvPr id="20" name="Freeform 41">
              <a:extLst>
                <a:ext uri="{FF2B5EF4-FFF2-40B4-BE49-F238E27FC236}">
                  <a16:creationId xmlns:a16="http://schemas.microsoft.com/office/drawing/2014/main" id="{CAD24AD3-B030-9B46-9009-E734DF3D6A83}"/>
                </a:ext>
              </a:extLst>
            </p:cNvPr>
            <p:cNvSpPr/>
            <p:nvPr/>
          </p:nvSpPr>
          <p:spPr>
            <a:xfrm>
              <a:off x="1187624" y="3829679"/>
              <a:ext cx="5328591" cy="854590"/>
            </a:xfrm>
            <a:custGeom>
              <a:avLst/>
              <a:gdLst>
                <a:gd name="connsiteX0" fmla="*/ 0 w 5328591"/>
                <a:gd name="connsiteY0" fmla="*/ 854292 h 854292"/>
                <a:gd name="connsiteX1" fmla="*/ 666074 w 5328591"/>
                <a:gd name="connsiteY1" fmla="*/ 0 h 854292"/>
                <a:gd name="connsiteX2" fmla="*/ 4662517 w 5328591"/>
                <a:gd name="connsiteY2" fmla="*/ 0 h 854292"/>
                <a:gd name="connsiteX3" fmla="*/ 5328591 w 5328591"/>
                <a:gd name="connsiteY3" fmla="*/ 854292 h 854292"/>
                <a:gd name="connsiteX4" fmla="*/ 0 w 5328591"/>
                <a:gd name="connsiteY4" fmla="*/ 854292 h 854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8591" h="854292">
                  <a:moveTo>
                    <a:pt x="0" y="854292"/>
                  </a:moveTo>
                  <a:lnTo>
                    <a:pt x="666074" y="0"/>
                  </a:lnTo>
                  <a:lnTo>
                    <a:pt x="4662517" y="0"/>
                  </a:lnTo>
                  <a:lnTo>
                    <a:pt x="5328591" y="854292"/>
                  </a:lnTo>
                  <a:lnTo>
                    <a:pt x="0" y="854292"/>
                  </a:lnTo>
                  <a:close/>
                </a:path>
              </a:pathLst>
            </a:custGeom>
            <a:solidFill>
              <a:srgbClr val="0070C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716522" tIns="17145" rIns="716523" bIns="17145" anchor="ctr"/>
            <a:lstStyle>
              <a:lvl1pPr defTabSz="800100">
                <a:defRPr sz="2400">
                  <a:solidFill>
                    <a:schemeClr val="bg1"/>
                  </a:solidFill>
                  <a:latin typeface="Arial" panose="020B0604020202020204" pitchFamily="34" charset="0"/>
                  <a:ea typeface="ＭＳ Ｐゴシック" panose="020B0600070205080204" pitchFamily="34" charset="-128"/>
                </a:defRPr>
              </a:lvl1pPr>
              <a:lvl2pPr defTabSz="800100">
                <a:defRPr sz="2400">
                  <a:solidFill>
                    <a:schemeClr val="bg1"/>
                  </a:solidFill>
                  <a:latin typeface="Arial" panose="020B0604020202020204" pitchFamily="34" charset="0"/>
                  <a:ea typeface="ＭＳ Ｐゴシック" panose="020B0600070205080204" pitchFamily="34" charset="-128"/>
                </a:defRPr>
              </a:lvl2pPr>
              <a:lvl3pPr defTabSz="800100">
                <a:defRPr sz="2400">
                  <a:solidFill>
                    <a:schemeClr val="bg1"/>
                  </a:solidFill>
                  <a:latin typeface="Arial" panose="020B0604020202020204" pitchFamily="34" charset="0"/>
                  <a:ea typeface="ＭＳ Ｐゴシック" panose="020B0600070205080204" pitchFamily="34" charset="-128"/>
                </a:defRPr>
              </a:lvl3pPr>
              <a:lvl4pPr defTabSz="800100">
                <a:defRPr sz="2400">
                  <a:solidFill>
                    <a:schemeClr val="bg1"/>
                  </a:solidFill>
                  <a:latin typeface="Arial" panose="020B0604020202020204" pitchFamily="34" charset="0"/>
                  <a:ea typeface="ＭＳ Ｐゴシック" panose="020B0600070205080204" pitchFamily="34" charset="-128"/>
                </a:defRPr>
              </a:lvl4pPr>
              <a:lvl5pPr defTabSz="800100">
                <a:defRPr sz="2400">
                  <a:solidFill>
                    <a:schemeClr val="bg1"/>
                  </a:solidFill>
                  <a:latin typeface="Arial" panose="020B0604020202020204" pitchFamily="34" charset="0"/>
                  <a:ea typeface="ＭＳ Ｐゴシック" panose="020B0600070205080204" pitchFamily="34" charset="-128"/>
                </a:defRPr>
              </a:lvl5pPr>
              <a:lvl6pPr marL="2514600" indent="-228600" defTabSz="8001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6pPr>
              <a:lvl7pPr marL="2971800" indent="-228600" defTabSz="8001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7pPr>
              <a:lvl8pPr marL="3429000" indent="-228600" defTabSz="8001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8pPr>
              <a:lvl9pPr marL="3886200" indent="-228600" defTabSz="8001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9pPr>
            </a:lstStyle>
            <a:p>
              <a:pPr algn="ctr"/>
              <a:r>
                <a:rPr lang="en-US" altLang="it-IT" sz="1350" dirty="0">
                  <a:solidFill>
                    <a:srgbClr val="FFFFFF"/>
                  </a:solidFill>
                  <a:latin typeface="Calibri Light" panose="020F0302020204030204" pitchFamily="34" charset="0"/>
                  <a:cs typeface="Calibri Light" panose="020F0302020204030204" pitchFamily="34" charset="0"/>
                </a:rPr>
                <a:t>Steatosis</a:t>
              </a:r>
            </a:p>
            <a:p>
              <a:pPr algn="ctr"/>
              <a:r>
                <a:rPr lang="en-US" altLang="it-IT" sz="1350" dirty="0">
                  <a:solidFill>
                    <a:srgbClr val="FFFFFF"/>
                  </a:solidFill>
                  <a:latin typeface="Calibri Light" panose="020F0302020204030204" pitchFamily="34" charset="0"/>
                  <a:cs typeface="Calibri Light" panose="020F0302020204030204" pitchFamily="34" charset="0"/>
                </a:rPr>
                <a:t>(35–100%)</a:t>
              </a:r>
              <a:r>
                <a:rPr lang="en-US" altLang="it-IT" sz="1350" baseline="30000" dirty="0">
                  <a:solidFill>
                    <a:srgbClr val="FFFFFF"/>
                  </a:solidFill>
                  <a:latin typeface="Calibri Light" panose="020F0302020204030204" pitchFamily="34" charset="0"/>
                  <a:cs typeface="Calibri Light" panose="020F0302020204030204" pitchFamily="34" charset="0"/>
                </a:rPr>
                <a:t>*</a:t>
              </a:r>
            </a:p>
          </p:txBody>
        </p:sp>
      </p:grpSp>
      <p:sp>
        <p:nvSpPr>
          <p:cNvPr id="24" name="CasellaDiTesto 23">
            <a:extLst>
              <a:ext uri="{FF2B5EF4-FFF2-40B4-BE49-F238E27FC236}">
                <a16:creationId xmlns:a16="http://schemas.microsoft.com/office/drawing/2014/main" id="{8EF0238A-6A85-8543-8CCC-A8477358E51C}"/>
              </a:ext>
            </a:extLst>
          </p:cNvPr>
          <p:cNvSpPr txBox="1"/>
          <p:nvPr/>
        </p:nvSpPr>
        <p:spPr>
          <a:xfrm>
            <a:off x="27738" y="4808770"/>
            <a:ext cx="1936749" cy="276999"/>
          </a:xfrm>
          <a:prstGeom prst="rect">
            <a:avLst/>
          </a:prstGeom>
          <a:solidFill>
            <a:srgbClr val="FFFFFF"/>
          </a:solidFill>
        </p:spPr>
        <p:txBody>
          <a:bodyPr wrap="none">
            <a:spAutoFit/>
          </a:bodyPr>
          <a:lstStyle/>
          <a:p>
            <a:pPr>
              <a:defRPr/>
            </a:pPr>
            <a:r>
              <a:rPr lang="en-US" sz="1200" dirty="0">
                <a:solidFill>
                  <a:srgbClr val="000000"/>
                </a:solidFill>
                <a:latin typeface="Calibri Light" panose="020F0302020204030204" pitchFamily="34" charset="0"/>
                <a:ea typeface="ＭＳ Ｐゴシック" charset="0"/>
                <a:cs typeface="Calibri Light" panose="020F0302020204030204" pitchFamily="34" charset="0"/>
              </a:rPr>
              <a:t>Slide courtesy of  S. Harrison</a:t>
            </a:r>
          </a:p>
        </p:txBody>
      </p:sp>
      <p:sp>
        <p:nvSpPr>
          <p:cNvPr id="25" name="Text Placeholder 8">
            <a:extLst>
              <a:ext uri="{FF2B5EF4-FFF2-40B4-BE49-F238E27FC236}">
                <a16:creationId xmlns:a16="http://schemas.microsoft.com/office/drawing/2014/main" id="{1A3AE8F8-9C63-BA42-83F6-2237F8ECC47D}"/>
              </a:ext>
            </a:extLst>
          </p:cNvPr>
          <p:cNvSpPr txBox="1">
            <a:spLocks/>
          </p:cNvSpPr>
          <p:nvPr/>
        </p:nvSpPr>
        <p:spPr bwMode="auto">
          <a:xfrm>
            <a:off x="6244047" y="1248346"/>
            <a:ext cx="2821576" cy="1750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82575">
              <a:defRPr sz="2400">
                <a:solidFill>
                  <a:schemeClr val="bg1"/>
                </a:solidFill>
                <a:latin typeface="Arial" panose="020B0604020202020204" pitchFamily="34" charset="0"/>
                <a:ea typeface="ＭＳ Ｐゴシック" panose="020B0600070205080204" pitchFamily="34" charset="-128"/>
              </a:defRPr>
            </a:lvl1pPr>
            <a:lvl2pPr>
              <a:defRPr sz="2400">
                <a:solidFill>
                  <a:schemeClr val="bg1"/>
                </a:solidFill>
                <a:latin typeface="Arial" panose="020B0604020202020204" pitchFamily="34" charset="0"/>
                <a:ea typeface="ＭＳ Ｐゴシック" panose="020B0600070205080204" pitchFamily="34" charset="-128"/>
              </a:defRPr>
            </a:lvl2pPr>
            <a:lvl3pPr>
              <a:defRPr sz="2400">
                <a:solidFill>
                  <a:schemeClr val="bg1"/>
                </a:solidFill>
                <a:latin typeface="Arial" panose="020B0604020202020204" pitchFamily="34" charset="0"/>
                <a:ea typeface="ＭＳ Ｐゴシック" panose="020B0600070205080204" pitchFamily="34" charset="-128"/>
              </a:defRPr>
            </a:lvl3pPr>
            <a:lvl4pPr>
              <a:defRPr sz="2400">
                <a:solidFill>
                  <a:schemeClr val="bg1"/>
                </a:solidFill>
                <a:latin typeface="Arial" panose="020B0604020202020204" pitchFamily="34" charset="0"/>
                <a:ea typeface="ＭＳ Ｐゴシック" panose="020B0600070205080204" pitchFamily="34" charset="-128"/>
              </a:defRPr>
            </a:lvl4pPr>
            <a:lvl5pPr>
              <a:defRPr sz="24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9pPr>
          </a:lstStyle>
          <a:p>
            <a:pPr defTabSz="685783">
              <a:spcBef>
                <a:spcPts val="450"/>
              </a:spcBef>
              <a:buClr>
                <a:schemeClr val="accent1"/>
              </a:buClr>
              <a:buSzPct val="80000"/>
            </a:pPr>
            <a:r>
              <a:rPr lang="en-US" altLang="it-IT" sz="1200" dirty="0">
                <a:solidFill>
                  <a:schemeClr val="tx1"/>
                </a:solidFill>
                <a:latin typeface="Calibri Light" panose="020F0302020204030204" pitchFamily="34" charset="0"/>
                <a:cs typeface="Calibri Light" panose="020F0302020204030204" pitchFamily="34" charset="0"/>
              </a:rPr>
              <a:t>1 </a:t>
            </a:r>
            <a:r>
              <a:rPr lang="en-US" altLang="it-IT" sz="1200" dirty="0" err="1">
                <a:solidFill>
                  <a:schemeClr val="tx1"/>
                </a:solidFill>
                <a:latin typeface="Calibri Light" panose="020F0302020204030204" pitchFamily="34" charset="0"/>
                <a:cs typeface="Calibri Light" panose="020F0302020204030204" pitchFamily="34" charset="0"/>
              </a:rPr>
              <a:t>Vilar</a:t>
            </a:r>
            <a:r>
              <a:rPr lang="en-US" altLang="it-IT" sz="1200" dirty="0">
                <a:solidFill>
                  <a:schemeClr val="tx1"/>
                </a:solidFill>
                <a:latin typeface="Calibri Light" panose="020F0302020204030204" pitchFamily="34" charset="0"/>
                <a:cs typeface="Calibri Light" panose="020F0302020204030204" pitchFamily="34" charset="0"/>
              </a:rPr>
              <a:t>-Gomez E, et al. Gastroenterology. 2015;149:367-78.  </a:t>
            </a:r>
          </a:p>
          <a:p>
            <a:pPr defTabSz="685783">
              <a:spcBef>
                <a:spcPts val="450"/>
              </a:spcBef>
              <a:buClr>
                <a:schemeClr val="accent1"/>
              </a:buClr>
              <a:buSzPct val="80000"/>
            </a:pPr>
            <a:r>
              <a:rPr lang="en-US" altLang="it-IT" sz="1200" dirty="0">
                <a:solidFill>
                  <a:schemeClr val="tx1"/>
                </a:solidFill>
                <a:latin typeface="Calibri Light" panose="020F0302020204030204" pitchFamily="34" charset="0"/>
                <a:cs typeface="Calibri Light" panose="020F0302020204030204" pitchFamily="34" charset="0"/>
              </a:rPr>
              <a:t>2 </a:t>
            </a:r>
            <a:r>
              <a:rPr lang="en-US" altLang="it-IT" sz="1200" dirty="0" err="1">
                <a:solidFill>
                  <a:schemeClr val="tx1"/>
                </a:solidFill>
                <a:latin typeface="Calibri Light" panose="020F0302020204030204" pitchFamily="34" charset="0"/>
                <a:cs typeface="Calibri Light" panose="020F0302020204030204" pitchFamily="34" charset="0"/>
              </a:rPr>
              <a:t>Promrat</a:t>
            </a:r>
            <a:r>
              <a:rPr lang="en-US" altLang="it-IT" sz="1200" dirty="0">
                <a:solidFill>
                  <a:schemeClr val="tx1"/>
                </a:solidFill>
                <a:latin typeface="Calibri Light" panose="020F0302020204030204" pitchFamily="34" charset="0"/>
                <a:cs typeface="Calibri Light" panose="020F0302020204030204" pitchFamily="34" charset="0"/>
              </a:rPr>
              <a:t> K, et al. Hepatology. 2010;51:121-9 </a:t>
            </a:r>
          </a:p>
          <a:p>
            <a:pPr defTabSz="685783">
              <a:spcBef>
                <a:spcPts val="450"/>
              </a:spcBef>
              <a:buClr>
                <a:schemeClr val="accent1"/>
              </a:buClr>
              <a:buSzPct val="80000"/>
            </a:pPr>
            <a:r>
              <a:rPr lang="en-US" altLang="it-IT" sz="1200" dirty="0">
                <a:solidFill>
                  <a:schemeClr val="tx1"/>
                </a:solidFill>
                <a:latin typeface="Calibri Light" panose="020F0302020204030204" pitchFamily="34" charset="0"/>
                <a:cs typeface="Calibri Light" panose="020F0302020204030204" pitchFamily="34" charset="0"/>
              </a:rPr>
              <a:t>3 Harrison SA, et al. Hepatology. 2009;49:80-6. </a:t>
            </a:r>
          </a:p>
          <a:p>
            <a:pPr defTabSz="685783">
              <a:spcBef>
                <a:spcPts val="450"/>
              </a:spcBef>
              <a:buClr>
                <a:schemeClr val="accent1"/>
              </a:buClr>
              <a:buSzPct val="80000"/>
            </a:pPr>
            <a:r>
              <a:rPr lang="en-US" altLang="it-IT" sz="1200" dirty="0">
                <a:solidFill>
                  <a:schemeClr val="tx1"/>
                </a:solidFill>
                <a:latin typeface="Calibri Light" panose="020F0302020204030204" pitchFamily="34" charset="0"/>
                <a:cs typeface="Calibri Light" panose="020F0302020204030204" pitchFamily="34" charset="0"/>
              </a:rPr>
              <a:t>4 Wong VW, et al. J Hepatol. 2013;59:536-42</a:t>
            </a:r>
          </a:p>
        </p:txBody>
      </p:sp>
    </p:spTree>
    <p:extLst>
      <p:ext uri="{BB962C8B-B14F-4D97-AF65-F5344CB8AC3E}">
        <p14:creationId xmlns:p14="http://schemas.microsoft.com/office/powerpoint/2010/main" val="47236479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itolo 8">
            <a:extLst>
              <a:ext uri="{FF2B5EF4-FFF2-40B4-BE49-F238E27FC236}">
                <a16:creationId xmlns:a16="http://schemas.microsoft.com/office/drawing/2014/main" id="{D6AF075D-0ABD-4855-AAD7-7A55D8E21F67}"/>
              </a:ext>
            </a:extLst>
          </p:cNvPr>
          <p:cNvSpPr>
            <a:spLocks noGrp="1"/>
          </p:cNvSpPr>
          <p:nvPr>
            <p:ph type="title"/>
          </p:nvPr>
        </p:nvSpPr>
        <p:spPr>
          <a:xfrm>
            <a:off x="995743" y="0"/>
            <a:ext cx="7678699" cy="819082"/>
          </a:xfrm>
        </p:spPr>
        <p:txBody>
          <a:bodyPr/>
          <a:lstStyle/>
          <a:p>
            <a:r>
              <a:rPr lang="en-US" altLang="it-IT" b="1" dirty="0">
                <a:solidFill>
                  <a:schemeClr val="tx1"/>
                </a:solidFill>
                <a:latin typeface="Calibri" panose="020F0502020204030204" pitchFamily="34" charset="0"/>
                <a:cs typeface="Calibri" panose="020F0502020204030204" pitchFamily="34" charset="0"/>
              </a:rPr>
              <a:t>Dietary patterns and NAFLD</a:t>
            </a:r>
            <a:br>
              <a:rPr lang="en-US" altLang="it-IT" b="1" dirty="0">
                <a:solidFill>
                  <a:schemeClr val="tx1"/>
                </a:solidFill>
                <a:latin typeface="Calibri" panose="020F0502020204030204" pitchFamily="34" charset="0"/>
                <a:cs typeface="Calibri" panose="020F0502020204030204" pitchFamily="34" charset="0"/>
              </a:rPr>
            </a:br>
            <a:r>
              <a:rPr lang="en-US" altLang="it-IT" sz="2400" b="1" dirty="0">
                <a:solidFill>
                  <a:schemeClr val="tx1"/>
                </a:solidFill>
                <a:latin typeface="Calibri" panose="020F0502020204030204" pitchFamily="34" charset="0"/>
                <a:cs typeface="Calibri" panose="020F0502020204030204" pitchFamily="34" charset="0"/>
              </a:rPr>
              <a:t>Meta-analysis of observational studies</a:t>
            </a:r>
            <a:endParaRPr lang="en-US" altLang="it-IT" b="1" dirty="0">
              <a:solidFill>
                <a:schemeClr val="tx1"/>
              </a:solidFill>
              <a:latin typeface="Calibri" panose="020F0502020204030204" pitchFamily="34" charset="0"/>
              <a:cs typeface="Calibri" panose="020F0502020204030204" pitchFamily="34" charset="0"/>
            </a:endParaRPr>
          </a:p>
        </p:txBody>
      </p:sp>
      <p:sp>
        <p:nvSpPr>
          <p:cNvPr id="36868" name="Rectangle 4">
            <a:extLst>
              <a:ext uri="{FF2B5EF4-FFF2-40B4-BE49-F238E27FC236}">
                <a16:creationId xmlns:a16="http://schemas.microsoft.com/office/drawing/2014/main" id="{8171EF1B-A1DE-4C9B-81FD-140E919DA1DB}"/>
              </a:ext>
            </a:extLst>
          </p:cNvPr>
          <p:cNvSpPr>
            <a:spLocks noChangeArrowheads="1"/>
          </p:cNvSpPr>
          <p:nvPr/>
        </p:nvSpPr>
        <p:spPr bwMode="auto">
          <a:xfrm>
            <a:off x="43197" y="4866750"/>
            <a:ext cx="2933495" cy="254396"/>
          </a:xfrm>
          <a:prstGeom prst="rect">
            <a:avLst/>
          </a:prstGeom>
          <a:solidFill>
            <a:schemeClr val="bg1"/>
          </a:solidFill>
          <a:ln>
            <a:noFill/>
          </a:ln>
        </p:spPr>
        <p:txBody>
          <a:bodyPr wrap="none" lIns="69056" tIns="34528" rIns="69056" bIns="34528" anchor="b">
            <a:spAutoFit/>
          </a:bodyPr>
          <a:lstStyle>
            <a:lvl1pPr>
              <a:defRPr sz="2000" b="1">
                <a:solidFill>
                  <a:schemeClr val="tx1"/>
                </a:solidFill>
                <a:latin typeface="Arial" panose="020B0604020202020204" pitchFamily="34" charset="0"/>
                <a:cs typeface="Arial" panose="020B0604020202020204" pitchFamily="34" charset="0"/>
              </a:defRPr>
            </a:lvl1pPr>
            <a:lvl2pPr marL="742950" indent="-285750">
              <a:defRPr sz="2000" b="1">
                <a:solidFill>
                  <a:schemeClr val="tx1"/>
                </a:solidFill>
                <a:latin typeface="Arial" panose="020B0604020202020204" pitchFamily="34" charset="0"/>
                <a:cs typeface="Arial" panose="020B0604020202020204" pitchFamily="34" charset="0"/>
              </a:defRPr>
            </a:lvl2pPr>
            <a:lvl3pPr marL="1143000" indent="-228600">
              <a:defRPr sz="2000" b="1">
                <a:solidFill>
                  <a:schemeClr val="tx1"/>
                </a:solidFill>
                <a:latin typeface="Arial" panose="020B0604020202020204" pitchFamily="34" charset="0"/>
                <a:cs typeface="Arial" panose="020B0604020202020204" pitchFamily="34" charset="0"/>
              </a:defRPr>
            </a:lvl3pPr>
            <a:lvl4pPr marL="1600200" indent="-228600">
              <a:defRPr sz="2000" b="1">
                <a:solidFill>
                  <a:schemeClr val="tx1"/>
                </a:solidFill>
                <a:latin typeface="Arial" panose="020B0604020202020204" pitchFamily="34" charset="0"/>
                <a:cs typeface="Arial" panose="020B0604020202020204" pitchFamily="34" charset="0"/>
              </a:defRPr>
            </a:lvl4pPr>
            <a:lvl5pPr marL="2057400" indent="-228600">
              <a:defRPr sz="20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9pPr>
          </a:lstStyle>
          <a:p>
            <a:pPr defTabSz="622158">
              <a:defRPr/>
            </a:pPr>
            <a:r>
              <a:rPr lang="en-US" altLang="it-IT" sz="1200" b="0" dirty="0" err="1">
                <a:latin typeface="Calibri Light" panose="020F0302020204030204" pitchFamily="34" charset="0"/>
                <a:ea typeface="+mn-ea"/>
                <a:cs typeface="Calibri Light" panose="020F0302020204030204" pitchFamily="34" charset="0"/>
              </a:rPr>
              <a:t>Hassani</a:t>
            </a:r>
            <a:r>
              <a:rPr lang="en-US" altLang="it-IT" sz="1200" b="0" dirty="0">
                <a:latin typeface="Calibri Light" panose="020F0302020204030204" pitchFamily="34" charset="0"/>
                <a:ea typeface="+mn-ea"/>
                <a:cs typeface="Calibri Light" panose="020F0302020204030204" pitchFamily="34" charset="0"/>
              </a:rPr>
              <a:t> Zadeh,  J Gastroenterol Hepatol 2021</a:t>
            </a:r>
          </a:p>
        </p:txBody>
      </p:sp>
      <p:pic>
        <p:nvPicPr>
          <p:cNvPr id="3" name="Immagine 2">
            <a:extLst>
              <a:ext uri="{FF2B5EF4-FFF2-40B4-BE49-F238E27FC236}">
                <a16:creationId xmlns:a16="http://schemas.microsoft.com/office/drawing/2014/main" id="{E1FF80C2-0645-D748-A0BF-A7249EF0AE8E}"/>
              </a:ext>
            </a:extLst>
          </p:cNvPr>
          <p:cNvPicPr>
            <a:picLocks noChangeAspect="1"/>
          </p:cNvPicPr>
          <p:nvPr/>
        </p:nvPicPr>
        <p:blipFill>
          <a:blip r:embed="rId3"/>
          <a:stretch>
            <a:fillRect/>
          </a:stretch>
        </p:blipFill>
        <p:spPr>
          <a:xfrm>
            <a:off x="383060" y="941470"/>
            <a:ext cx="8662086" cy="3371241"/>
          </a:xfrm>
          <a:prstGeom prst="rect">
            <a:avLst/>
          </a:prstGeom>
        </p:spPr>
      </p:pic>
      <p:pic>
        <p:nvPicPr>
          <p:cNvPr id="5" name="Immagine 4">
            <a:extLst>
              <a:ext uri="{FF2B5EF4-FFF2-40B4-BE49-F238E27FC236}">
                <a16:creationId xmlns:a16="http://schemas.microsoft.com/office/drawing/2014/main" id="{1FAC3938-C54D-824F-8914-A1C937D4D7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90" y="1514387"/>
            <a:ext cx="2608992" cy="2524284"/>
          </a:xfrm>
          <a:prstGeom prst="rect">
            <a:avLst/>
          </a:prstGeom>
        </p:spPr>
      </p:pic>
      <p:sp>
        <p:nvSpPr>
          <p:cNvPr id="6" name="CasellaDiTesto 5">
            <a:extLst>
              <a:ext uri="{FF2B5EF4-FFF2-40B4-BE49-F238E27FC236}">
                <a16:creationId xmlns:a16="http://schemas.microsoft.com/office/drawing/2014/main" id="{31F4C8CE-0F77-E244-8DD6-677C425FE098}"/>
              </a:ext>
            </a:extLst>
          </p:cNvPr>
          <p:cNvSpPr txBox="1"/>
          <p:nvPr/>
        </p:nvSpPr>
        <p:spPr>
          <a:xfrm>
            <a:off x="43197" y="4300354"/>
            <a:ext cx="9100803" cy="584775"/>
          </a:xfrm>
          <a:prstGeom prst="rect">
            <a:avLst/>
          </a:prstGeom>
          <a:noFill/>
        </p:spPr>
        <p:txBody>
          <a:bodyPr wrap="square" rtlCol="0">
            <a:spAutoFit/>
          </a:bodyPr>
          <a:lstStyle/>
          <a:p>
            <a:r>
              <a:rPr lang="it-IT" sz="1600" dirty="0">
                <a:solidFill>
                  <a:schemeClr val="tx1"/>
                </a:solidFill>
                <a:latin typeface="Calibri Light" panose="020F0302020204030204" pitchFamily="34" charset="0"/>
                <a:cs typeface="Calibri Light" panose="020F0302020204030204" pitchFamily="34" charset="0"/>
              </a:rPr>
              <a:t>The Western </a:t>
            </a:r>
            <a:r>
              <a:rPr lang="it-IT" sz="1600" dirty="0" err="1">
                <a:solidFill>
                  <a:schemeClr val="tx1"/>
                </a:solidFill>
                <a:latin typeface="Calibri Light" panose="020F0302020204030204" pitchFamily="34" charset="0"/>
                <a:cs typeface="Calibri Light" panose="020F0302020204030204" pitchFamily="34" charset="0"/>
              </a:rPr>
              <a:t>dietary</a:t>
            </a:r>
            <a:r>
              <a:rPr lang="it-IT" sz="1600" dirty="0">
                <a:solidFill>
                  <a:schemeClr val="tx1"/>
                </a:solidFill>
                <a:latin typeface="Calibri Light" panose="020F0302020204030204" pitchFamily="34" charset="0"/>
                <a:cs typeface="Calibri Light" panose="020F0302020204030204" pitchFamily="34" charset="0"/>
              </a:rPr>
              <a:t> pattern </a:t>
            </a:r>
            <a:r>
              <a:rPr lang="it-IT" sz="1600" dirty="0" err="1">
                <a:solidFill>
                  <a:schemeClr val="tx1"/>
                </a:solidFill>
                <a:latin typeface="Calibri Light" panose="020F0302020204030204" pitchFamily="34" charset="0"/>
                <a:cs typeface="Calibri Light" panose="020F0302020204030204" pitchFamily="34" charset="0"/>
              </a:rPr>
              <a:t>was</a:t>
            </a:r>
            <a:r>
              <a:rPr lang="it-IT" sz="1600" dirty="0">
                <a:solidFill>
                  <a:schemeClr val="tx1"/>
                </a:solidFill>
                <a:latin typeface="Calibri Light" panose="020F0302020204030204" pitchFamily="34" charset="0"/>
                <a:cs typeface="Calibri Light" panose="020F0302020204030204" pitchFamily="34" charset="0"/>
              </a:rPr>
              <a:t> </a:t>
            </a:r>
            <a:r>
              <a:rPr lang="it-IT" sz="1600" dirty="0" err="1">
                <a:solidFill>
                  <a:schemeClr val="tx1"/>
                </a:solidFill>
                <a:latin typeface="Calibri Light" panose="020F0302020204030204" pitchFamily="34" charset="0"/>
                <a:cs typeface="Calibri Light" panose="020F0302020204030204" pitchFamily="34" charset="0"/>
              </a:rPr>
              <a:t>characterized</a:t>
            </a:r>
            <a:r>
              <a:rPr lang="it-IT" sz="1600" dirty="0">
                <a:solidFill>
                  <a:schemeClr val="tx1"/>
                </a:solidFill>
                <a:latin typeface="Calibri Light" panose="020F0302020204030204" pitchFamily="34" charset="0"/>
                <a:cs typeface="Calibri Light" panose="020F0302020204030204" pitchFamily="34" charset="0"/>
              </a:rPr>
              <a:t> by high </a:t>
            </a:r>
            <a:r>
              <a:rPr lang="it-IT" sz="1600" dirty="0" err="1">
                <a:solidFill>
                  <a:schemeClr val="tx1"/>
                </a:solidFill>
                <a:latin typeface="Calibri Light" panose="020F0302020204030204" pitchFamily="34" charset="0"/>
                <a:cs typeface="Calibri Light" panose="020F0302020204030204" pitchFamily="34" charset="0"/>
              </a:rPr>
              <a:t>intake</a:t>
            </a:r>
            <a:r>
              <a:rPr lang="it-IT" sz="1600" dirty="0">
                <a:solidFill>
                  <a:schemeClr val="tx1"/>
                </a:solidFill>
                <a:latin typeface="Calibri Light" panose="020F0302020204030204" pitchFamily="34" charset="0"/>
                <a:cs typeface="Calibri Light" panose="020F0302020204030204" pitchFamily="34" charset="0"/>
              </a:rPr>
              <a:t> of </a:t>
            </a:r>
            <a:r>
              <a:rPr lang="it-IT" sz="1600" dirty="0" err="1">
                <a:solidFill>
                  <a:schemeClr val="tx1"/>
                </a:solidFill>
                <a:latin typeface="Calibri Light" panose="020F0302020204030204" pitchFamily="34" charset="0"/>
                <a:cs typeface="Calibri Light" panose="020F0302020204030204" pitchFamily="34" charset="0"/>
              </a:rPr>
              <a:t>processed</a:t>
            </a:r>
            <a:r>
              <a:rPr lang="it-IT" sz="1600" dirty="0">
                <a:solidFill>
                  <a:schemeClr val="tx1"/>
                </a:solidFill>
                <a:latin typeface="Calibri Light" panose="020F0302020204030204" pitchFamily="34" charset="0"/>
                <a:cs typeface="Calibri Light" panose="020F0302020204030204" pitchFamily="34" charset="0"/>
              </a:rPr>
              <a:t> </a:t>
            </a:r>
            <a:r>
              <a:rPr lang="it-IT" sz="1600" dirty="0" err="1">
                <a:solidFill>
                  <a:schemeClr val="tx1"/>
                </a:solidFill>
                <a:latin typeface="Calibri Light" panose="020F0302020204030204" pitchFamily="34" charset="0"/>
                <a:cs typeface="Calibri Light" panose="020F0302020204030204" pitchFamily="34" charset="0"/>
              </a:rPr>
              <a:t>food</a:t>
            </a:r>
            <a:r>
              <a:rPr lang="it-IT" sz="1600" dirty="0">
                <a:solidFill>
                  <a:schemeClr val="tx1"/>
                </a:solidFill>
                <a:latin typeface="Calibri Light" panose="020F0302020204030204" pitchFamily="34" charset="0"/>
                <a:cs typeface="Calibri Light" panose="020F0302020204030204" pitchFamily="34" charset="0"/>
              </a:rPr>
              <a:t>, </a:t>
            </a:r>
            <a:r>
              <a:rPr lang="it-IT" sz="1600" dirty="0" err="1">
                <a:solidFill>
                  <a:schemeClr val="tx1"/>
                </a:solidFill>
                <a:latin typeface="Calibri Light" panose="020F0302020204030204" pitchFamily="34" charset="0"/>
                <a:cs typeface="Calibri Light" panose="020F0302020204030204" pitchFamily="34" charset="0"/>
              </a:rPr>
              <a:t>red</a:t>
            </a:r>
            <a:r>
              <a:rPr lang="it-IT" sz="1600" dirty="0">
                <a:solidFill>
                  <a:schemeClr val="tx1"/>
                </a:solidFill>
                <a:latin typeface="Calibri Light" panose="020F0302020204030204" pitchFamily="34" charset="0"/>
                <a:cs typeface="Calibri Light" panose="020F0302020204030204" pitchFamily="34" charset="0"/>
              </a:rPr>
              <a:t> </a:t>
            </a:r>
            <a:r>
              <a:rPr lang="it-IT" sz="1600" dirty="0" err="1">
                <a:solidFill>
                  <a:schemeClr val="tx1"/>
                </a:solidFill>
                <a:latin typeface="Calibri Light" panose="020F0302020204030204" pitchFamily="34" charset="0"/>
                <a:cs typeface="Calibri Light" panose="020F0302020204030204" pitchFamily="34" charset="0"/>
              </a:rPr>
              <a:t>meat</a:t>
            </a:r>
            <a:r>
              <a:rPr lang="it-IT" sz="1600" dirty="0">
                <a:solidFill>
                  <a:schemeClr val="tx1"/>
                </a:solidFill>
                <a:latin typeface="Calibri Light" panose="020F0302020204030204" pitchFamily="34" charset="0"/>
                <a:cs typeface="Calibri Light" panose="020F0302020204030204" pitchFamily="34" charset="0"/>
              </a:rPr>
              <a:t>, high-</a:t>
            </a:r>
            <a:r>
              <a:rPr lang="it-IT" sz="1600" dirty="0" err="1">
                <a:solidFill>
                  <a:schemeClr val="tx1"/>
                </a:solidFill>
                <a:latin typeface="Calibri Light" panose="020F0302020204030204" pitchFamily="34" charset="0"/>
                <a:cs typeface="Calibri Light" panose="020F0302020204030204" pitchFamily="34" charset="0"/>
              </a:rPr>
              <a:t>fat</a:t>
            </a:r>
            <a:r>
              <a:rPr lang="it-IT" sz="1600" dirty="0">
                <a:solidFill>
                  <a:schemeClr val="tx1"/>
                </a:solidFill>
                <a:latin typeface="Calibri Light" panose="020F0302020204030204" pitchFamily="34" charset="0"/>
                <a:cs typeface="Calibri Light" panose="020F0302020204030204" pitchFamily="34" charset="0"/>
              </a:rPr>
              <a:t> </a:t>
            </a:r>
            <a:r>
              <a:rPr lang="it-IT" sz="1600" dirty="0" err="1">
                <a:solidFill>
                  <a:schemeClr val="tx1"/>
                </a:solidFill>
                <a:latin typeface="Calibri Light" panose="020F0302020204030204" pitchFamily="34" charset="0"/>
                <a:cs typeface="Calibri Light" panose="020F0302020204030204" pitchFamily="34" charset="0"/>
              </a:rPr>
              <a:t>diary</a:t>
            </a:r>
            <a:r>
              <a:rPr lang="it-IT" sz="1600" dirty="0">
                <a:solidFill>
                  <a:schemeClr val="tx1"/>
                </a:solidFill>
                <a:latin typeface="Calibri Light" panose="020F0302020204030204" pitchFamily="34" charset="0"/>
                <a:cs typeface="Calibri Light" panose="020F0302020204030204" pitchFamily="34" charset="0"/>
              </a:rPr>
              <a:t> and </a:t>
            </a:r>
            <a:r>
              <a:rPr lang="it-IT" sz="1600" dirty="0" err="1">
                <a:solidFill>
                  <a:schemeClr val="tx1"/>
                </a:solidFill>
                <a:latin typeface="Calibri Light" panose="020F0302020204030204" pitchFamily="34" charset="0"/>
                <a:cs typeface="Calibri Light" panose="020F0302020204030204" pitchFamily="34" charset="0"/>
              </a:rPr>
              <a:t>refined</a:t>
            </a:r>
            <a:r>
              <a:rPr lang="it-IT" sz="1600" dirty="0">
                <a:solidFill>
                  <a:schemeClr val="tx1"/>
                </a:solidFill>
                <a:latin typeface="Calibri Light" panose="020F0302020204030204" pitchFamily="34" charset="0"/>
                <a:cs typeface="Calibri Light" panose="020F0302020204030204" pitchFamily="34" charset="0"/>
              </a:rPr>
              <a:t> </a:t>
            </a:r>
            <a:r>
              <a:rPr lang="it-IT" sz="1600" dirty="0" err="1">
                <a:solidFill>
                  <a:schemeClr val="tx1"/>
                </a:solidFill>
                <a:latin typeface="Calibri Light" panose="020F0302020204030204" pitchFamily="34" charset="0"/>
                <a:cs typeface="Calibri Light" panose="020F0302020204030204" pitchFamily="34" charset="0"/>
              </a:rPr>
              <a:t>grains</a:t>
            </a:r>
            <a:r>
              <a:rPr lang="it-IT" sz="1600" dirty="0">
                <a:solidFill>
                  <a:schemeClr val="tx1"/>
                </a:solidFill>
                <a:latin typeface="Calibri Light" panose="020F0302020204030204" pitchFamily="34" charset="0"/>
                <a:cs typeface="Calibri Light" panose="020F0302020204030204" pitchFamily="34" charset="0"/>
              </a:rPr>
              <a:t>, the </a:t>
            </a:r>
            <a:r>
              <a:rPr lang="it-IT" sz="1600" dirty="0" err="1">
                <a:solidFill>
                  <a:schemeClr val="tx1"/>
                </a:solidFill>
                <a:latin typeface="Calibri Light" panose="020F0302020204030204" pitchFamily="34" charset="0"/>
                <a:cs typeface="Calibri Light" panose="020F0302020204030204" pitchFamily="34" charset="0"/>
              </a:rPr>
              <a:t>Prudent</a:t>
            </a:r>
            <a:r>
              <a:rPr lang="it-IT" sz="1600" dirty="0">
                <a:solidFill>
                  <a:schemeClr val="tx1"/>
                </a:solidFill>
                <a:latin typeface="Calibri Light" panose="020F0302020204030204" pitchFamily="34" charset="0"/>
                <a:cs typeface="Calibri Light" panose="020F0302020204030204" pitchFamily="34" charset="0"/>
              </a:rPr>
              <a:t> and the </a:t>
            </a:r>
            <a:r>
              <a:rPr lang="it-IT" sz="1600" dirty="0" err="1">
                <a:solidFill>
                  <a:schemeClr val="tx1"/>
                </a:solidFill>
                <a:latin typeface="Calibri Light" panose="020F0302020204030204" pitchFamily="34" charset="0"/>
                <a:cs typeface="Calibri Light" panose="020F0302020204030204" pitchFamily="34" charset="0"/>
              </a:rPr>
              <a:t>Mediterranean</a:t>
            </a:r>
            <a:r>
              <a:rPr lang="it-IT" sz="1600" dirty="0">
                <a:solidFill>
                  <a:schemeClr val="tx1"/>
                </a:solidFill>
                <a:latin typeface="Calibri Light" panose="020F0302020204030204" pitchFamily="34" charset="0"/>
                <a:cs typeface="Calibri Light" panose="020F0302020204030204" pitchFamily="34" charset="0"/>
              </a:rPr>
              <a:t> by </a:t>
            </a:r>
            <a:r>
              <a:rPr lang="it-IT" sz="1600" dirty="0" err="1">
                <a:solidFill>
                  <a:schemeClr val="tx1"/>
                </a:solidFill>
                <a:latin typeface="Calibri Light" panose="020F0302020204030204" pitchFamily="34" charset="0"/>
                <a:cs typeface="Calibri Light" panose="020F0302020204030204" pitchFamily="34" charset="0"/>
              </a:rPr>
              <a:t>fruit</a:t>
            </a:r>
            <a:r>
              <a:rPr lang="it-IT" sz="1600" dirty="0">
                <a:solidFill>
                  <a:schemeClr val="tx1"/>
                </a:solidFill>
                <a:latin typeface="Calibri Light" panose="020F0302020204030204" pitchFamily="34" charset="0"/>
                <a:cs typeface="Calibri Light" panose="020F0302020204030204" pitchFamily="34" charset="0"/>
              </a:rPr>
              <a:t>, </a:t>
            </a:r>
            <a:r>
              <a:rPr lang="it-IT" sz="1600" dirty="0" err="1">
                <a:solidFill>
                  <a:schemeClr val="tx1"/>
                </a:solidFill>
                <a:latin typeface="Calibri Light" panose="020F0302020204030204" pitchFamily="34" charset="0"/>
                <a:cs typeface="Calibri Light" panose="020F0302020204030204" pitchFamily="34" charset="0"/>
              </a:rPr>
              <a:t>vegetable</a:t>
            </a:r>
            <a:r>
              <a:rPr lang="it-IT" sz="1600" dirty="0">
                <a:solidFill>
                  <a:schemeClr val="tx1"/>
                </a:solidFill>
                <a:latin typeface="Calibri Light" panose="020F0302020204030204" pitchFamily="34" charset="0"/>
                <a:cs typeface="Calibri Light" panose="020F0302020204030204" pitchFamily="34" charset="0"/>
              </a:rPr>
              <a:t>, </a:t>
            </a:r>
            <a:r>
              <a:rPr lang="it-IT" sz="1600" dirty="0" err="1">
                <a:solidFill>
                  <a:schemeClr val="tx1"/>
                </a:solidFill>
                <a:latin typeface="Calibri Light" panose="020F0302020204030204" pitchFamily="34" charset="0"/>
                <a:cs typeface="Calibri Light" panose="020F0302020204030204" pitchFamily="34" charset="0"/>
              </a:rPr>
              <a:t>whole</a:t>
            </a:r>
            <a:r>
              <a:rPr lang="it-IT" sz="1600" dirty="0">
                <a:solidFill>
                  <a:schemeClr val="tx1"/>
                </a:solidFill>
                <a:latin typeface="Calibri Light" panose="020F0302020204030204" pitchFamily="34" charset="0"/>
                <a:cs typeface="Calibri Light" panose="020F0302020204030204" pitchFamily="34" charset="0"/>
              </a:rPr>
              <a:t> </a:t>
            </a:r>
            <a:r>
              <a:rPr lang="it-IT" sz="1600" dirty="0" err="1">
                <a:solidFill>
                  <a:schemeClr val="tx1"/>
                </a:solidFill>
                <a:latin typeface="Calibri Light" panose="020F0302020204030204" pitchFamily="34" charset="0"/>
                <a:cs typeface="Calibri Light" panose="020F0302020204030204" pitchFamily="34" charset="0"/>
              </a:rPr>
              <a:t>grain</a:t>
            </a:r>
            <a:r>
              <a:rPr lang="it-IT" sz="1600" dirty="0">
                <a:solidFill>
                  <a:schemeClr val="tx1"/>
                </a:solidFill>
                <a:latin typeface="Calibri Light" panose="020F0302020204030204" pitchFamily="34" charset="0"/>
                <a:cs typeface="Calibri Light" panose="020F0302020204030204" pitchFamily="34" charset="0"/>
              </a:rPr>
              <a:t>, </a:t>
            </a:r>
            <a:r>
              <a:rPr lang="it-IT" sz="1600" dirty="0" err="1">
                <a:solidFill>
                  <a:schemeClr val="tx1"/>
                </a:solidFill>
                <a:latin typeface="Calibri Light" panose="020F0302020204030204" pitchFamily="34" charset="0"/>
                <a:cs typeface="Calibri Light" panose="020F0302020204030204" pitchFamily="34" charset="0"/>
              </a:rPr>
              <a:t>fish</a:t>
            </a:r>
            <a:r>
              <a:rPr lang="it-IT" sz="1600" dirty="0">
                <a:solidFill>
                  <a:schemeClr val="tx1"/>
                </a:solidFill>
                <a:latin typeface="Calibri Light" panose="020F0302020204030204" pitchFamily="34" charset="0"/>
                <a:cs typeface="Calibri Light" panose="020F0302020204030204" pitchFamily="34" charset="0"/>
              </a:rPr>
              <a:t> and </a:t>
            </a:r>
            <a:r>
              <a:rPr lang="it-IT" sz="1600" dirty="0" err="1">
                <a:solidFill>
                  <a:schemeClr val="tx1"/>
                </a:solidFill>
                <a:latin typeface="Calibri Light" panose="020F0302020204030204" pitchFamily="34" charset="0"/>
                <a:cs typeface="Calibri Light" panose="020F0302020204030204" pitchFamily="34" charset="0"/>
              </a:rPr>
              <a:t>olives</a:t>
            </a:r>
            <a:endParaRPr lang="it-IT" sz="1600" dirty="0">
              <a:solidFill>
                <a:schemeClr val="tx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67375464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DC0762-9067-CF41-88E4-093D4FC28D89}"/>
              </a:ext>
            </a:extLst>
          </p:cNvPr>
          <p:cNvSpPr>
            <a:spLocks noGrp="1"/>
          </p:cNvSpPr>
          <p:nvPr>
            <p:ph type="title"/>
          </p:nvPr>
        </p:nvSpPr>
        <p:spPr>
          <a:xfrm>
            <a:off x="457993" y="102741"/>
            <a:ext cx="8228013" cy="766709"/>
          </a:xfrm>
        </p:spPr>
        <p:txBody>
          <a:bodyPr/>
          <a:lstStyle/>
          <a:p>
            <a:r>
              <a:rPr lang="en-US" b="1" dirty="0">
                <a:latin typeface="Calibri Light" panose="020F0302020204030204" pitchFamily="34" charset="0"/>
                <a:cs typeface="Calibri Light" panose="020F0302020204030204" pitchFamily="34" charset="0"/>
              </a:rPr>
              <a:t>Dietary intervention (CHO restriction)</a:t>
            </a:r>
          </a:p>
        </p:txBody>
      </p:sp>
      <p:sp>
        <p:nvSpPr>
          <p:cNvPr id="8" name="CasellaDiTesto 7">
            <a:extLst>
              <a:ext uri="{FF2B5EF4-FFF2-40B4-BE49-F238E27FC236}">
                <a16:creationId xmlns:a16="http://schemas.microsoft.com/office/drawing/2014/main" id="{9E968673-A9BD-4F4F-AD81-AA5478C10321}"/>
              </a:ext>
            </a:extLst>
          </p:cNvPr>
          <p:cNvSpPr txBox="1"/>
          <p:nvPr/>
        </p:nvSpPr>
        <p:spPr>
          <a:xfrm>
            <a:off x="0" y="4851353"/>
            <a:ext cx="1919051" cy="276999"/>
          </a:xfrm>
          <a:prstGeom prst="rect">
            <a:avLst/>
          </a:prstGeom>
          <a:solidFill>
            <a:schemeClr val="bg1"/>
          </a:solidFill>
        </p:spPr>
        <p:txBody>
          <a:bodyPr wrap="none" rtlCol="0">
            <a:spAutoFit/>
          </a:bodyPr>
          <a:lstStyle/>
          <a:p>
            <a:r>
              <a:rPr lang="en-US" sz="1200" dirty="0" err="1">
                <a:solidFill>
                  <a:schemeClr val="tx1"/>
                </a:solidFill>
                <a:latin typeface="Calibri Light" panose="020F0302020204030204" pitchFamily="34" charset="0"/>
                <a:cs typeface="Calibri Light" panose="020F0302020204030204" pitchFamily="34" charset="0"/>
              </a:rPr>
              <a:t>Jayedi</a:t>
            </a:r>
            <a:r>
              <a:rPr lang="en-US" sz="1200" dirty="0">
                <a:solidFill>
                  <a:schemeClr val="tx1"/>
                </a:solidFill>
                <a:latin typeface="Calibri Light" panose="020F0302020204030204" pitchFamily="34" charset="0"/>
                <a:cs typeface="Calibri Light" panose="020F0302020204030204" pitchFamily="34" charset="0"/>
              </a:rPr>
              <a:t>, Am J Clin </a:t>
            </a:r>
            <a:r>
              <a:rPr lang="en-US" sz="1200" dirty="0" err="1">
                <a:solidFill>
                  <a:schemeClr val="tx1"/>
                </a:solidFill>
                <a:latin typeface="Calibri Light" panose="020F0302020204030204" pitchFamily="34" charset="0"/>
                <a:cs typeface="Calibri Light" panose="020F0302020204030204" pitchFamily="34" charset="0"/>
              </a:rPr>
              <a:t>Nutr</a:t>
            </a:r>
            <a:r>
              <a:rPr lang="en-US" sz="1200" dirty="0">
                <a:solidFill>
                  <a:schemeClr val="tx1"/>
                </a:solidFill>
                <a:latin typeface="Calibri Light" panose="020F0302020204030204" pitchFamily="34" charset="0"/>
                <a:cs typeface="Calibri Light" panose="020F0302020204030204" pitchFamily="34" charset="0"/>
              </a:rPr>
              <a:t> 2022</a:t>
            </a:r>
          </a:p>
        </p:txBody>
      </p:sp>
      <p:sp>
        <p:nvSpPr>
          <p:cNvPr id="3" name="CasellaDiTesto 2">
            <a:extLst>
              <a:ext uri="{FF2B5EF4-FFF2-40B4-BE49-F238E27FC236}">
                <a16:creationId xmlns:a16="http://schemas.microsoft.com/office/drawing/2014/main" id="{797B9CD7-8C9B-B741-A1A0-0BA0969596DF}"/>
              </a:ext>
            </a:extLst>
          </p:cNvPr>
          <p:cNvSpPr txBox="1"/>
          <p:nvPr/>
        </p:nvSpPr>
        <p:spPr>
          <a:xfrm>
            <a:off x="82193" y="976045"/>
            <a:ext cx="4955844" cy="369332"/>
          </a:xfrm>
          <a:prstGeom prst="rect">
            <a:avLst/>
          </a:prstGeom>
          <a:noFill/>
        </p:spPr>
        <p:txBody>
          <a:bodyPr wrap="none" rtlCol="0">
            <a:spAutoFit/>
          </a:bodyPr>
          <a:lstStyle/>
          <a:p>
            <a:r>
              <a:rPr lang="en-US" dirty="0">
                <a:solidFill>
                  <a:schemeClr val="tx1"/>
                </a:solidFill>
                <a:latin typeface="Calibri Light" panose="020F0302020204030204" pitchFamily="34" charset="0"/>
                <a:cs typeface="Calibri Light" panose="020F0302020204030204" pitchFamily="34" charset="0"/>
              </a:rPr>
              <a:t>Systematic review of 50 trials  for T2D management</a:t>
            </a:r>
          </a:p>
        </p:txBody>
      </p:sp>
      <p:pic>
        <p:nvPicPr>
          <p:cNvPr id="7" name="Immagine 6">
            <a:extLst>
              <a:ext uri="{FF2B5EF4-FFF2-40B4-BE49-F238E27FC236}">
                <a16:creationId xmlns:a16="http://schemas.microsoft.com/office/drawing/2014/main" id="{8330E68C-851F-A14A-8B24-88468F8BAFBD}"/>
              </a:ext>
            </a:extLst>
          </p:cNvPr>
          <p:cNvPicPr>
            <a:picLocks noChangeAspect="1"/>
          </p:cNvPicPr>
          <p:nvPr/>
        </p:nvPicPr>
        <p:blipFill>
          <a:blip r:embed="rId2"/>
          <a:stretch>
            <a:fillRect/>
          </a:stretch>
        </p:blipFill>
        <p:spPr>
          <a:xfrm>
            <a:off x="156181" y="1390328"/>
            <a:ext cx="3758273" cy="1662802"/>
          </a:xfrm>
          <a:prstGeom prst="rect">
            <a:avLst/>
          </a:prstGeom>
        </p:spPr>
      </p:pic>
      <p:pic>
        <p:nvPicPr>
          <p:cNvPr id="9" name="Immagine 8">
            <a:extLst>
              <a:ext uri="{FF2B5EF4-FFF2-40B4-BE49-F238E27FC236}">
                <a16:creationId xmlns:a16="http://schemas.microsoft.com/office/drawing/2014/main" id="{866542D4-7B3D-0144-AFF3-DB34D1FCE8DF}"/>
              </a:ext>
            </a:extLst>
          </p:cNvPr>
          <p:cNvPicPr>
            <a:picLocks noChangeAspect="1"/>
          </p:cNvPicPr>
          <p:nvPr/>
        </p:nvPicPr>
        <p:blipFill>
          <a:blip r:embed="rId3"/>
          <a:stretch>
            <a:fillRect/>
          </a:stretch>
        </p:blipFill>
        <p:spPr>
          <a:xfrm>
            <a:off x="156182" y="3251219"/>
            <a:ext cx="3758272" cy="1589068"/>
          </a:xfrm>
          <a:prstGeom prst="rect">
            <a:avLst/>
          </a:prstGeom>
        </p:spPr>
      </p:pic>
      <p:sp>
        <p:nvSpPr>
          <p:cNvPr id="10" name="CasellaDiTesto 9">
            <a:extLst>
              <a:ext uri="{FF2B5EF4-FFF2-40B4-BE49-F238E27FC236}">
                <a16:creationId xmlns:a16="http://schemas.microsoft.com/office/drawing/2014/main" id="{46821674-BA7D-2B4B-831F-DD6054A2AC87}"/>
              </a:ext>
            </a:extLst>
          </p:cNvPr>
          <p:cNvSpPr txBox="1"/>
          <p:nvPr/>
        </p:nvSpPr>
        <p:spPr>
          <a:xfrm>
            <a:off x="2883403" y="1328950"/>
            <a:ext cx="988732" cy="369332"/>
          </a:xfrm>
          <a:prstGeom prst="rect">
            <a:avLst/>
          </a:prstGeom>
          <a:noFill/>
        </p:spPr>
        <p:txBody>
          <a:bodyPr wrap="none" rtlCol="0">
            <a:spAutoFit/>
          </a:bodyPr>
          <a:lstStyle/>
          <a:p>
            <a:r>
              <a:rPr lang="en-US" dirty="0">
                <a:solidFill>
                  <a:srgbClr val="FF0000"/>
                </a:solidFill>
                <a:latin typeface="Calibri Light" panose="020F0302020204030204" pitchFamily="34" charset="0"/>
                <a:cs typeface="Calibri Light" panose="020F0302020204030204" pitchFamily="34" charset="0"/>
              </a:rPr>
              <a:t>6-month</a:t>
            </a:r>
          </a:p>
        </p:txBody>
      </p:sp>
      <p:sp>
        <p:nvSpPr>
          <p:cNvPr id="11" name="CasellaDiTesto 10">
            <a:extLst>
              <a:ext uri="{FF2B5EF4-FFF2-40B4-BE49-F238E27FC236}">
                <a16:creationId xmlns:a16="http://schemas.microsoft.com/office/drawing/2014/main" id="{3D75DEC5-38E0-064E-99B3-3BBDD5BFC919}"/>
              </a:ext>
            </a:extLst>
          </p:cNvPr>
          <p:cNvSpPr txBox="1"/>
          <p:nvPr/>
        </p:nvSpPr>
        <p:spPr>
          <a:xfrm>
            <a:off x="2755162" y="3107875"/>
            <a:ext cx="1105752" cy="369332"/>
          </a:xfrm>
          <a:prstGeom prst="rect">
            <a:avLst/>
          </a:prstGeom>
          <a:noFill/>
        </p:spPr>
        <p:txBody>
          <a:bodyPr wrap="none" rtlCol="0">
            <a:spAutoFit/>
          </a:bodyPr>
          <a:lstStyle/>
          <a:p>
            <a:r>
              <a:rPr lang="en-US" dirty="0">
                <a:solidFill>
                  <a:srgbClr val="FF0000"/>
                </a:solidFill>
                <a:latin typeface="Calibri Light" panose="020F0302020204030204" pitchFamily="34" charset="0"/>
                <a:cs typeface="Calibri Light" panose="020F0302020204030204" pitchFamily="34" charset="0"/>
              </a:rPr>
              <a:t>12-month</a:t>
            </a:r>
          </a:p>
        </p:txBody>
      </p:sp>
      <p:pic>
        <p:nvPicPr>
          <p:cNvPr id="12" name="Immagine 11">
            <a:extLst>
              <a:ext uri="{FF2B5EF4-FFF2-40B4-BE49-F238E27FC236}">
                <a16:creationId xmlns:a16="http://schemas.microsoft.com/office/drawing/2014/main" id="{B908A710-52ED-324F-AD54-E6E594E26234}"/>
              </a:ext>
            </a:extLst>
          </p:cNvPr>
          <p:cNvPicPr>
            <a:picLocks noChangeAspect="1"/>
          </p:cNvPicPr>
          <p:nvPr/>
        </p:nvPicPr>
        <p:blipFill>
          <a:blip r:embed="rId4"/>
          <a:stretch>
            <a:fillRect/>
          </a:stretch>
        </p:blipFill>
        <p:spPr>
          <a:xfrm>
            <a:off x="4653306" y="1316080"/>
            <a:ext cx="4032700" cy="1736051"/>
          </a:xfrm>
          <a:prstGeom prst="rect">
            <a:avLst/>
          </a:prstGeom>
        </p:spPr>
      </p:pic>
      <p:pic>
        <p:nvPicPr>
          <p:cNvPr id="13" name="Immagine 12">
            <a:extLst>
              <a:ext uri="{FF2B5EF4-FFF2-40B4-BE49-F238E27FC236}">
                <a16:creationId xmlns:a16="http://schemas.microsoft.com/office/drawing/2014/main" id="{F583B3A7-4487-D540-9DF6-5890B4395D89}"/>
              </a:ext>
            </a:extLst>
          </p:cNvPr>
          <p:cNvPicPr>
            <a:picLocks noChangeAspect="1"/>
          </p:cNvPicPr>
          <p:nvPr/>
        </p:nvPicPr>
        <p:blipFill>
          <a:blip r:embed="rId5"/>
          <a:stretch>
            <a:fillRect/>
          </a:stretch>
        </p:blipFill>
        <p:spPr>
          <a:xfrm>
            <a:off x="4619992" y="3045890"/>
            <a:ext cx="4066014" cy="1736051"/>
          </a:xfrm>
          <a:prstGeom prst="rect">
            <a:avLst/>
          </a:prstGeom>
        </p:spPr>
      </p:pic>
    </p:spTree>
    <p:extLst>
      <p:ext uri="{BB962C8B-B14F-4D97-AF65-F5344CB8AC3E}">
        <p14:creationId xmlns:p14="http://schemas.microsoft.com/office/powerpoint/2010/main" val="241633742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olo 10"/>
          <p:cNvSpPr>
            <a:spLocks noGrp="1"/>
          </p:cNvSpPr>
          <p:nvPr>
            <p:ph type="title"/>
          </p:nvPr>
        </p:nvSpPr>
        <p:spPr>
          <a:xfrm>
            <a:off x="1042987" y="96441"/>
            <a:ext cx="7272581" cy="716359"/>
          </a:xfrm>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r>
              <a:rPr lang="en-US" b="1" dirty="0">
                <a:latin typeface="Calibri Light" panose="020F0302020204030204" pitchFamily="34" charset="0"/>
                <a:cs typeface="Calibri Light" panose="020F0302020204030204" pitchFamily="34" charset="0"/>
              </a:rPr>
              <a:t>Intermittent fasting</a:t>
            </a:r>
          </a:p>
        </p:txBody>
      </p:sp>
      <p:pic>
        <p:nvPicPr>
          <p:cNvPr id="2" name="Immagine 1">
            <a:extLst>
              <a:ext uri="{FF2B5EF4-FFF2-40B4-BE49-F238E27FC236}">
                <a16:creationId xmlns:a16="http://schemas.microsoft.com/office/drawing/2014/main" id="{DEA4C258-C577-DD48-9F69-69F510252B7F}"/>
              </a:ext>
            </a:extLst>
          </p:cNvPr>
          <p:cNvPicPr>
            <a:picLocks noChangeAspect="1"/>
          </p:cNvPicPr>
          <p:nvPr/>
        </p:nvPicPr>
        <p:blipFill>
          <a:blip r:embed="rId3"/>
          <a:stretch>
            <a:fillRect/>
          </a:stretch>
        </p:blipFill>
        <p:spPr>
          <a:xfrm>
            <a:off x="192010" y="901190"/>
            <a:ext cx="2325459" cy="3861773"/>
          </a:xfrm>
          <a:prstGeom prst="rect">
            <a:avLst/>
          </a:prstGeom>
          <a:solidFill>
            <a:schemeClr val="bg1"/>
          </a:solidFill>
        </p:spPr>
      </p:pic>
      <p:sp>
        <p:nvSpPr>
          <p:cNvPr id="7" name="CasellaDiTesto 6">
            <a:extLst>
              <a:ext uri="{FF2B5EF4-FFF2-40B4-BE49-F238E27FC236}">
                <a16:creationId xmlns:a16="http://schemas.microsoft.com/office/drawing/2014/main" id="{94D5F404-FDC7-3B45-802E-A41B705588FD}"/>
              </a:ext>
            </a:extLst>
          </p:cNvPr>
          <p:cNvSpPr txBox="1"/>
          <p:nvPr/>
        </p:nvSpPr>
        <p:spPr>
          <a:xfrm>
            <a:off x="0" y="4851353"/>
            <a:ext cx="1832296" cy="276999"/>
          </a:xfrm>
          <a:prstGeom prst="rect">
            <a:avLst/>
          </a:prstGeom>
          <a:solidFill>
            <a:schemeClr val="bg1"/>
          </a:solidFill>
        </p:spPr>
        <p:txBody>
          <a:bodyPr wrap="none" rtlCol="0">
            <a:spAutoFit/>
          </a:bodyPr>
          <a:lstStyle/>
          <a:p>
            <a:r>
              <a:rPr lang="en-US" sz="1200" dirty="0" err="1">
                <a:solidFill>
                  <a:schemeClr val="tx1"/>
                </a:solidFill>
                <a:latin typeface="Calibri Light" panose="020F0302020204030204" pitchFamily="34" charset="0"/>
                <a:cs typeface="Calibri Light" panose="020F0302020204030204" pitchFamily="34" charset="0"/>
              </a:rPr>
              <a:t>Varady</a:t>
            </a:r>
            <a:r>
              <a:rPr lang="en-US" sz="1200" dirty="0">
                <a:solidFill>
                  <a:schemeClr val="tx1"/>
                </a:solidFill>
                <a:latin typeface="Calibri Light" panose="020F0302020204030204" pitchFamily="34" charset="0"/>
                <a:cs typeface="Calibri Light" panose="020F0302020204030204" pitchFamily="34" charset="0"/>
              </a:rPr>
              <a:t>, Ann Rev </a:t>
            </a:r>
            <a:r>
              <a:rPr lang="en-US" sz="1200" dirty="0" err="1">
                <a:solidFill>
                  <a:schemeClr val="tx1"/>
                </a:solidFill>
                <a:latin typeface="Calibri Light" panose="020F0302020204030204" pitchFamily="34" charset="0"/>
                <a:cs typeface="Calibri Light" panose="020F0302020204030204" pitchFamily="34" charset="0"/>
              </a:rPr>
              <a:t>Nutr</a:t>
            </a:r>
            <a:r>
              <a:rPr lang="en-US" sz="1200" dirty="0">
                <a:solidFill>
                  <a:schemeClr val="tx1"/>
                </a:solidFill>
                <a:latin typeface="Calibri Light" panose="020F0302020204030204" pitchFamily="34" charset="0"/>
                <a:cs typeface="Calibri Light" panose="020F0302020204030204" pitchFamily="34" charset="0"/>
              </a:rPr>
              <a:t> 2021</a:t>
            </a:r>
          </a:p>
        </p:txBody>
      </p:sp>
      <p:pic>
        <p:nvPicPr>
          <p:cNvPr id="3" name="Immagine 2">
            <a:extLst>
              <a:ext uri="{FF2B5EF4-FFF2-40B4-BE49-F238E27FC236}">
                <a16:creationId xmlns:a16="http://schemas.microsoft.com/office/drawing/2014/main" id="{61D5DDD4-608B-3747-B803-325DA916DACB}"/>
              </a:ext>
            </a:extLst>
          </p:cNvPr>
          <p:cNvPicPr>
            <a:picLocks noChangeAspect="1"/>
          </p:cNvPicPr>
          <p:nvPr/>
        </p:nvPicPr>
        <p:blipFill>
          <a:blip r:embed="rId4"/>
          <a:stretch>
            <a:fillRect/>
          </a:stretch>
        </p:blipFill>
        <p:spPr>
          <a:xfrm>
            <a:off x="2685785" y="1781906"/>
            <a:ext cx="4718853" cy="2890137"/>
          </a:xfrm>
          <a:prstGeom prst="rect">
            <a:avLst/>
          </a:prstGeom>
          <a:solidFill>
            <a:schemeClr val="bg1"/>
          </a:solidFill>
        </p:spPr>
      </p:pic>
      <p:sp>
        <p:nvSpPr>
          <p:cNvPr id="4" name="CasellaDiTesto 3">
            <a:extLst>
              <a:ext uri="{FF2B5EF4-FFF2-40B4-BE49-F238E27FC236}">
                <a16:creationId xmlns:a16="http://schemas.microsoft.com/office/drawing/2014/main" id="{904BC5E5-6C6C-D04E-AD4F-6BF828CDC8BD}"/>
              </a:ext>
            </a:extLst>
          </p:cNvPr>
          <p:cNvSpPr txBox="1"/>
          <p:nvPr/>
        </p:nvSpPr>
        <p:spPr>
          <a:xfrm>
            <a:off x="3324003" y="1035743"/>
            <a:ext cx="2090508" cy="523220"/>
          </a:xfrm>
          <a:prstGeom prst="rect">
            <a:avLst/>
          </a:prstGeom>
          <a:noFill/>
        </p:spPr>
        <p:txBody>
          <a:bodyPr wrap="none" rtlCol="0">
            <a:spAutoFit/>
          </a:bodyPr>
          <a:lstStyle/>
          <a:p>
            <a:pPr algn="ctr"/>
            <a:r>
              <a:rPr lang="en-US" sz="1400" dirty="0">
                <a:solidFill>
                  <a:schemeClr val="tx1"/>
                </a:solidFill>
                <a:latin typeface="Calibri Light" panose="020F0302020204030204" pitchFamily="34" charset="0"/>
                <a:cs typeface="Calibri Light" panose="020F0302020204030204" pitchFamily="34" charset="0"/>
              </a:rPr>
              <a:t>Zero-calorie ADF</a:t>
            </a:r>
          </a:p>
          <a:p>
            <a:pPr algn="ctr"/>
            <a:r>
              <a:rPr lang="en-US" sz="1400" dirty="0">
                <a:solidFill>
                  <a:schemeClr val="tx1"/>
                </a:solidFill>
                <a:latin typeface="Calibri Light" panose="020F0302020204030204" pitchFamily="34" charset="0"/>
                <a:cs typeface="Calibri Light" panose="020F0302020204030204" pitchFamily="34" charset="0"/>
              </a:rPr>
              <a:t>Modified ADF: 25% calorie</a:t>
            </a:r>
          </a:p>
        </p:txBody>
      </p:sp>
      <p:grpSp>
        <p:nvGrpSpPr>
          <p:cNvPr id="5" name="Gruppo 4">
            <a:extLst>
              <a:ext uri="{FF2B5EF4-FFF2-40B4-BE49-F238E27FC236}">
                <a16:creationId xmlns:a16="http://schemas.microsoft.com/office/drawing/2014/main" id="{0F1103D7-A59D-254C-B969-80D2C2E3A098}"/>
              </a:ext>
            </a:extLst>
          </p:cNvPr>
          <p:cNvGrpSpPr/>
          <p:nvPr/>
        </p:nvGrpSpPr>
        <p:grpSpPr>
          <a:xfrm>
            <a:off x="6221046" y="932453"/>
            <a:ext cx="2922954" cy="3739590"/>
            <a:chOff x="6221046" y="932453"/>
            <a:chExt cx="2922954" cy="3739590"/>
          </a:xfrm>
        </p:grpSpPr>
        <p:sp>
          <p:nvSpPr>
            <p:cNvPr id="9" name="CasellaDiTesto 8">
              <a:extLst>
                <a:ext uri="{FF2B5EF4-FFF2-40B4-BE49-F238E27FC236}">
                  <a16:creationId xmlns:a16="http://schemas.microsoft.com/office/drawing/2014/main" id="{ABBF9BF2-F413-614B-A795-F054018E753D}"/>
                </a:ext>
              </a:extLst>
            </p:cNvPr>
            <p:cNvSpPr txBox="1"/>
            <p:nvPr/>
          </p:nvSpPr>
          <p:spPr>
            <a:xfrm>
              <a:off x="6221046" y="932453"/>
              <a:ext cx="2856417" cy="738664"/>
            </a:xfrm>
            <a:prstGeom prst="rect">
              <a:avLst/>
            </a:prstGeom>
            <a:noFill/>
          </p:spPr>
          <p:txBody>
            <a:bodyPr wrap="square" rtlCol="0">
              <a:spAutoFit/>
            </a:bodyPr>
            <a:lstStyle/>
            <a:p>
              <a:r>
                <a:rPr lang="en-US" sz="1400" dirty="0">
                  <a:solidFill>
                    <a:srgbClr val="FF0000"/>
                  </a:solidFill>
                  <a:latin typeface="Calibri Light" panose="020F0302020204030204" pitchFamily="34" charset="0"/>
                  <a:cs typeface="Calibri Light" panose="020F0302020204030204" pitchFamily="34" charset="0"/>
                </a:rPr>
                <a:t>M</a:t>
              </a:r>
              <a:r>
                <a:rPr lang="en-US" sz="1400" dirty="0">
                  <a:solidFill>
                    <a:srgbClr val="FF0000"/>
                  </a:solidFill>
                  <a:effectLst/>
                  <a:latin typeface="Calibri Light" panose="020F0302020204030204" pitchFamily="34" charset="0"/>
                  <a:cs typeface="Calibri Light" panose="020F0302020204030204" pitchFamily="34" charset="0"/>
                </a:rPr>
                <a:t>ild to moderate weight loss (1–8% over 8 weeks), consistent with reduction in energy intake (10-30%)</a:t>
              </a:r>
              <a:endParaRPr lang="en-US" sz="1400" dirty="0">
                <a:solidFill>
                  <a:srgbClr val="FF0000"/>
                </a:solidFill>
                <a:latin typeface="Calibri Light" panose="020F0302020204030204" pitchFamily="34" charset="0"/>
                <a:cs typeface="Calibri Light" panose="020F0302020204030204" pitchFamily="34" charset="0"/>
              </a:endParaRPr>
            </a:p>
          </p:txBody>
        </p:sp>
        <p:sp>
          <p:nvSpPr>
            <p:cNvPr id="10" name="CasellaDiTesto 9">
              <a:extLst>
                <a:ext uri="{FF2B5EF4-FFF2-40B4-BE49-F238E27FC236}">
                  <a16:creationId xmlns:a16="http://schemas.microsoft.com/office/drawing/2014/main" id="{A197E133-51E6-0941-834F-D9E4046A35FE}"/>
                </a:ext>
              </a:extLst>
            </p:cNvPr>
            <p:cNvSpPr txBox="1"/>
            <p:nvPr/>
          </p:nvSpPr>
          <p:spPr>
            <a:xfrm>
              <a:off x="7471175" y="2856161"/>
              <a:ext cx="1672825" cy="1815882"/>
            </a:xfrm>
            <a:prstGeom prst="rect">
              <a:avLst/>
            </a:prstGeom>
            <a:noFill/>
          </p:spPr>
          <p:txBody>
            <a:bodyPr wrap="square" rtlCol="0">
              <a:spAutoFit/>
            </a:bodyPr>
            <a:lstStyle/>
            <a:p>
              <a:r>
                <a:rPr lang="en-US" sz="1600" dirty="0">
                  <a:solidFill>
                    <a:srgbClr val="FF0000"/>
                  </a:solidFill>
                  <a:latin typeface="Calibri Light" panose="020F0302020204030204" pitchFamily="34" charset="0"/>
                  <a:cs typeface="Calibri Light" panose="020F0302020204030204" pitchFamily="34" charset="0"/>
                </a:rPr>
                <a:t>B</a:t>
              </a:r>
              <a:r>
                <a:rPr lang="en-US" sz="1600" dirty="0">
                  <a:solidFill>
                    <a:srgbClr val="FF0000"/>
                  </a:solidFill>
                  <a:effectLst/>
                  <a:latin typeface="Calibri Light" panose="020F0302020204030204" pitchFamily="34" charset="0"/>
                  <a:cs typeface="Calibri Light" panose="020F0302020204030204" pitchFamily="34" charset="0"/>
                </a:rPr>
                <a:t>enefits on cardiometabolic health by decreasing blood pressure, insulin resistance, and oxidative stress. </a:t>
              </a:r>
              <a:endParaRPr lang="en-US" sz="1600" dirty="0">
                <a:solidFill>
                  <a:srgbClr val="FF0000"/>
                </a:solidFill>
                <a:latin typeface="Calibri Light" panose="020F0302020204030204" pitchFamily="34" charset="0"/>
                <a:cs typeface="Calibri Light" panose="020F0302020204030204" pitchFamily="34" charset="0"/>
              </a:endParaRPr>
            </a:p>
          </p:txBody>
        </p:sp>
      </p:grpSp>
    </p:spTree>
    <p:extLst>
      <p:ext uri="{BB962C8B-B14F-4D97-AF65-F5344CB8AC3E}">
        <p14:creationId xmlns:p14="http://schemas.microsoft.com/office/powerpoint/2010/main" val="268108007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Calibri"/>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AFLD_treatment_casblanca" id="{04BE3BB5-CFBB-C34A-AF64-97010BF67422}" vid="{40717F43-D03D-5747-BD2D-322ABAEB634E}"/>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 di Office</Template>
  <TotalTime>23655</TotalTime>
  <Words>1882</Words>
  <Application>Microsoft Macintosh PowerPoint</Application>
  <PresentationFormat>Presentazione su schermo (16:9)</PresentationFormat>
  <Paragraphs>165</Paragraphs>
  <Slides>27</Slides>
  <Notes>9</Notes>
  <HiddenSlides>4</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27</vt:i4>
      </vt:variant>
    </vt:vector>
  </HeadingPairs>
  <TitlesOfParts>
    <vt:vector size="35" baseType="lpstr">
      <vt:lpstr>Arial</vt:lpstr>
      <vt:lpstr>Avenir</vt:lpstr>
      <vt:lpstr>Calibri</vt:lpstr>
      <vt:lpstr>Calibri Light</vt:lpstr>
      <vt:lpstr>HardingText</vt:lpstr>
      <vt:lpstr>StarSymbol</vt:lpstr>
      <vt:lpstr>Times New Roman</vt:lpstr>
      <vt:lpstr>2_Tema di Office</vt:lpstr>
      <vt:lpstr>Presentazione standard di PowerPoint</vt:lpstr>
      <vt:lpstr>Presentazione standard di PowerPoint</vt:lpstr>
      <vt:lpstr>Interventi comportamentali nella NAFLD</vt:lpstr>
      <vt:lpstr>Perdita di peso ed interventi comportamentali nella NAFLD</vt:lpstr>
      <vt:lpstr>Perdita di peso ed interventi comportamentali nella NAFLD</vt:lpstr>
      <vt:lpstr>NAFLD e perdita di peso: la piramide</vt:lpstr>
      <vt:lpstr>Dietary patterns and NAFLD Meta-analysis of observational studies</vt:lpstr>
      <vt:lpstr>Dietary intervention (CHO restriction)</vt:lpstr>
      <vt:lpstr>Intermittent fasting</vt:lpstr>
      <vt:lpstr>Dietary intervention (Time-restricted eating)</vt:lpstr>
      <vt:lpstr>Presentazione standard di PowerPoint</vt:lpstr>
      <vt:lpstr>Food groups and the likelihood of NAFLD Meta-analysis of cross-sectional and case-control studies</vt:lpstr>
      <vt:lpstr>UPF consumption and risk of NAFLD</vt:lpstr>
      <vt:lpstr>Meat consumption and risk of NAFLD/Fibrosis</vt:lpstr>
      <vt:lpstr>VLCD intervention (DIRECT STUDY) </vt:lpstr>
      <vt:lpstr>Food groups consumption and NAFLD</vt:lpstr>
      <vt:lpstr>Sugar-sweetened beverages and metabolic risk</vt:lpstr>
      <vt:lpstr>Physical Activity and NAFLD</vt:lpstr>
      <vt:lpstr>Telehealth/eHealth</vt:lpstr>
      <vt:lpstr>Automated web-based programs</vt:lpstr>
      <vt:lpstr>Readiness &amp; acceptance of eHealth</vt:lpstr>
      <vt:lpstr>Web-based intervention and incident DM </vt:lpstr>
      <vt:lpstr>Web-based intervention and biomarkers</vt:lpstr>
      <vt:lpstr> Evoluzione della eHealth</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Giulio Marchesini Reggiani</cp:lastModifiedBy>
  <cp:revision>256</cp:revision>
  <cp:lastPrinted>2011-09-10T14:50:23Z</cp:lastPrinted>
  <dcterms:created xsi:type="dcterms:W3CDTF">2019-04-10T16:19:56Z</dcterms:created>
  <dcterms:modified xsi:type="dcterms:W3CDTF">2023-05-30T06:50:28Z</dcterms:modified>
</cp:coreProperties>
</file>