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65" r:id="rId2"/>
    <p:sldId id="298" r:id="rId3"/>
    <p:sldId id="306" r:id="rId4"/>
    <p:sldId id="419" r:id="rId5"/>
    <p:sldId id="409" r:id="rId6"/>
    <p:sldId id="383" r:id="rId7"/>
    <p:sldId id="428" r:id="rId8"/>
    <p:sldId id="497" r:id="rId9"/>
    <p:sldId id="506" r:id="rId10"/>
    <p:sldId id="282" r:id="rId11"/>
    <p:sldId id="380" r:id="rId12"/>
    <p:sldId id="382" r:id="rId13"/>
    <p:sldId id="406" r:id="rId14"/>
    <p:sldId id="407" r:id="rId15"/>
    <p:sldId id="385" r:id="rId16"/>
    <p:sldId id="425" r:id="rId17"/>
    <p:sldId id="305" r:id="rId18"/>
    <p:sldId id="420" r:id="rId19"/>
    <p:sldId id="421" r:id="rId20"/>
    <p:sldId id="271" r:id="rId21"/>
    <p:sldId id="272" r:id="rId22"/>
    <p:sldId id="499" r:id="rId23"/>
    <p:sldId id="500" r:id="rId24"/>
    <p:sldId id="291" r:id="rId25"/>
    <p:sldId id="276" r:id="rId26"/>
    <p:sldId id="278" r:id="rId27"/>
    <p:sldId id="280" r:id="rId28"/>
    <p:sldId id="281" r:id="rId29"/>
    <p:sldId id="303" r:id="rId30"/>
    <p:sldId id="501" r:id="rId31"/>
    <p:sldId id="502" r:id="rId32"/>
    <p:sldId id="503" r:id="rId33"/>
    <p:sldId id="504" r:id="rId34"/>
    <p:sldId id="311" r:id="rId35"/>
    <p:sldId id="309" r:id="rId36"/>
    <p:sldId id="505" r:id="rId37"/>
    <p:sldId id="335" r:id="rId38"/>
    <p:sldId id="424" r:id="rId39"/>
    <p:sldId id="283" r:id="rId40"/>
    <p:sldId id="292" r:id="rId41"/>
    <p:sldId id="269" r:id="rId42"/>
    <p:sldId id="389" r:id="rId43"/>
    <p:sldId id="423" r:id="rId44"/>
    <p:sldId id="256" r:id="rId45"/>
    <p:sldId id="426" r:id="rId46"/>
    <p:sldId id="290" r:id="rId47"/>
    <p:sldId id="408" r:id="rId48"/>
    <p:sldId id="498" r:id="rId49"/>
    <p:sldId id="390" r:id="rId50"/>
    <p:sldId id="308" r:id="rId51"/>
    <p:sldId id="410" r:id="rId52"/>
    <p:sldId id="415" r:id="rId53"/>
    <p:sldId id="416" r:id="rId54"/>
    <p:sldId id="417" r:id="rId55"/>
    <p:sldId id="414" r:id="rId56"/>
    <p:sldId id="258" r:id="rId57"/>
    <p:sldId id="259" r:id="rId58"/>
    <p:sldId id="352" r:id="rId59"/>
    <p:sldId id="356" r:id="rId60"/>
    <p:sldId id="375" r:id="rId61"/>
    <p:sldId id="353" r:id="rId62"/>
    <p:sldId id="377" r:id="rId63"/>
    <p:sldId id="358" r:id="rId64"/>
    <p:sldId id="355" r:id="rId65"/>
    <p:sldId id="274" r:id="rId6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/>
    <p:restoredTop sz="95666" autoAdjust="0"/>
  </p:normalViewPr>
  <p:slideViewPr>
    <p:cSldViewPr snapToGrid="0" snapToObjects="1">
      <p:cViewPr varScale="1">
        <p:scale>
          <a:sx n="107" d="100"/>
          <a:sy n="107" d="100"/>
        </p:scale>
        <p:origin x="40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incenza:Desktop:rete%20CBP%20e%20registro%20nazionale:8%20luglio%202021:CBP_FU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incenza:Desktop:rete%20CBP%20e%20registro%20nazionale:8%20luglio%202021:CBP_FU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Vincenza:Desktop:PBC,%20AIH:CBP%202019:grafici%20per%20CBP.xlsx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incenza:Desktop:PBC,%20AIH:CBP%202019:grafici%20per%20CB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PBC patients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CD-8343-98FD-B2CD80A42FCC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</c:f>
              <c:strCache>
                <c:ptCount val="1"/>
                <c:pt idx="0">
                  <c:v>PBC patients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CD-8343-98FD-B2CD80A42F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73129672"/>
        <c:axId val="2073189272"/>
      </c:barChart>
      <c:catAx>
        <c:axId val="2073129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73189272"/>
        <c:crosses val="autoZero"/>
        <c:auto val="1"/>
        <c:lblAlgn val="ctr"/>
        <c:lblOffset val="100"/>
        <c:noMultiLvlLbl val="0"/>
      </c:catAx>
      <c:valAx>
        <c:axId val="2073189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312967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375492125984194E-2"/>
          <c:y val="5.8749999999999997E-2"/>
          <c:w val="0.88554117454068204"/>
          <c:h val="0.64009793307086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rate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TE ≤ 6.5 kPa</c:v>
                </c:pt>
                <c:pt idx="1">
                  <c:v>TE &gt; 6.5 e ≤ 11 kPa</c:v>
                </c:pt>
                <c:pt idx="2">
                  <c:v>TE &gt; 11 kPa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40</c:v>
                </c:pt>
                <c:pt idx="1">
                  <c:v>33.6</c:v>
                </c:pt>
                <c:pt idx="2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7-9541-8366-DFA85F844B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77196328"/>
        <c:axId val="-2077193320"/>
      </c:barChart>
      <c:catAx>
        <c:axId val="-2077196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-2077193320"/>
        <c:crosses val="autoZero"/>
        <c:auto val="1"/>
        <c:lblAlgn val="ctr"/>
        <c:lblOffset val="100"/>
        <c:noMultiLvlLbl val="0"/>
      </c:catAx>
      <c:valAx>
        <c:axId val="-2077193320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crossAx val="-207719632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375492125984194E-2"/>
          <c:y val="5.8749999999999997E-2"/>
          <c:w val="0.88554117454068204"/>
          <c:h val="0.64009793307086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rate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Low risk</c:v>
                </c:pt>
                <c:pt idx="1">
                  <c:v>Intermediate to high risk</c:v>
                </c:pt>
                <c:pt idx="2">
                  <c:v>Consider for further assessment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15</c:v>
                </c:pt>
                <c:pt idx="1">
                  <c:v>76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C5-FC44-ABCB-E1B32F8A08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29106280"/>
        <c:axId val="2124824808"/>
      </c:barChart>
      <c:catAx>
        <c:axId val="2029106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2124824808"/>
        <c:crosses val="autoZero"/>
        <c:auto val="1"/>
        <c:lblAlgn val="ctr"/>
        <c:lblOffset val="100"/>
        <c:noMultiLvlLbl val="0"/>
      </c:catAx>
      <c:valAx>
        <c:axId val="2124824808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crossAx val="2029106280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Foglio1!$A$6</c:f>
              <c:strCache>
                <c:ptCount val="1"/>
                <c:pt idx="0">
                  <c:v>ALP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2.4226110363391656E-2"/>
                  <c:y val="-5.36312849162011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290-204D-90EE-C53925C680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290-204D-90EE-C53925C680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Foglio1!$B$5:$C$5</c:f>
              <c:strCache>
                <c:ptCount val="2"/>
                <c:pt idx="0">
                  <c:v>BL</c:v>
                </c:pt>
                <c:pt idx="1">
                  <c:v>FU</c:v>
                </c:pt>
              </c:strCache>
            </c:strRef>
          </c:cat>
          <c:val>
            <c:numRef>
              <c:f>Foglio1!$B$6:$C$6</c:f>
              <c:numCache>
                <c:formatCode>General</c:formatCode>
                <c:ptCount val="2"/>
                <c:pt idx="0">
                  <c:v>2.6</c:v>
                </c:pt>
                <c:pt idx="1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BA-F949-884A-F7A948D04A25}"/>
            </c:ext>
          </c:extLst>
        </c:ser>
        <c:ser>
          <c:idx val="1"/>
          <c:order val="1"/>
          <c:tx>
            <c:strRef>
              <c:f>Foglio1!$A$7</c:f>
              <c:strCache>
                <c:ptCount val="1"/>
                <c:pt idx="0">
                  <c:v>GGT</c:v>
                </c:pt>
              </c:strCache>
            </c:strRef>
          </c:tx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290-204D-90EE-C53925C6809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290-204D-90EE-C53925C680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Foglio1!$B$5:$C$5</c:f>
              <c:strCache>
                <c:ptCount val="2"/>
                <c:pt idx="0">
                  <c:v>BL</c:v>
                </c:pt>
                <c:pt idx="1">
                  <c:v>FU</c:v>
                </c:pt>
              </c:strCache>
            </c:strRef>
          </c:cat>
          <c:val>
            <c:numRef>
              <c:f>Foglio1!$B$7:$C$7</c:f>
              <c:numCache>
                <c:formatCode>General</c:formatCode>
                <c:ptCount val="2"/>
                <c:pt idx="0">
                  <c:v>7.3</c:v>
                </c:pt>
                <c:pt idx="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BA-F949-884A-F7A948D04A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105810184"/>
        <c:axId val="-2124411928"/>
      </c:lineChart>
      <c:catAx>
        <c:axId val="-2105810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-2124411928"/>
        <c:crosses val="autoZero"/>
        <c:auto val="1"/>
        <c:lblAlgn val="ctr"/>
        <c:lblOffset val="100"/>
        <c:noMultiLvlLbl val="0"/>
      </c:catAx>
      <c:valAx>
        <c:axId val="-2124411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0581018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800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Foglio1!$A$30</c:f>
              <c:strCache>
                <c:ptCount val="1"/>
                <c:pt idx="0">
                  <c:v>ALP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9.1666666666666605E-2"/>
                  <c:y val="1.85185185185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AF-5045-8CC8-9D500D034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Foglio1!$B$29:$C$29</c:f>
              <c:strCache>
                <c:ptCount val="2"/>
                <c:pt idx="0">
                  <c:v>BL</c:v>
                </c:pt>
                <c:pt idx="1">
                  <c:v>FU</c:v>
                </c:pt>
              </c:strCache>
            </c:strRef>
          </c:cat>
          <c:val>
            <c:numRef>
              <c:f>Foglio1!$B$30:$C$30</c:f>
              <c:numCache>
                <c:formatCode>General</c:formatCode>
                <c:ptCount val="2"/>
                <c:pt idx="0">
                  <c:v>2.6</c:v>
                </c:pt>
                <c:pt idx="1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AF-5045-8CC8-9D500D034D84}"/>
            </c:ext>
          </c:extLst>
        </c:ser>
        <c:ser>
          <c:idx val="1"/>
          <c:order val="1"/>
          <c:tx>
            <c:strRef>
              <c:f>Foglio1!$A$31</c:f>
              <c:strCache>
                <c:ptCount val="1"/>
                <c:pt idx="0">
                  <c:v>GGT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9.1666666666666605E-2"/>
                  <c:y val="-2.3148148148148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AF-5045-8CC8-9D500D034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Foglio1!$B$29:$C$29</c:f>
              <c:strCache>
                <c:ptCount val="2"/>
                <c:pt idx="0">
                  <c:v>BL</c:v>
                </c:pt>
                <c:pt idx="1">
                  <c:v>FU</c:v>
                </c:pt>
              </c:strCache>
            </c:strRef>
          </c:cat>
          <c:val>
            <c:numRef>
              <c:f>Foglio1!$B$31:$C$31</c:f>
              <c:numCache>
                <c:formatCode>General</c:formatCode>
                <c:ptCount val="2"/>
                <c:pt idx="0">
                  <c:v>7.3</c:v>
                </c:pt>
                <c:pt idx="1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AF-5045-8CC8-9D500D034D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77085464"/>
        <c:axId val="-2077083800"/>
      </c:lineChart>
      <c:catAx>
        <c:axId val="-2077085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-2077083800"/>
        <c:crosses val="autoZero"/>
        <c:auto val="1"/>
        <c:lblAlgn val="ctr"/>
        <c:lblOffset val="100"/>
        <c:noMultiLvlLbl val="0"/>
      </c:catAx>
      <c:valAx>
        <c:axId val="-2077083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7708546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65 pts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649-374A-8FE6-47A7D13B858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649-374A-8FE6-47A7D13B85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649-374A-8FE6-47A7D13B85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Foglio1!$A$2:$A$5</c:f>
              <c:strCache>
                <c:ptCount val="4"/>
                <c:pt idx="0">
                  <c:v>OCA</c:v>
                </c:pt>
                <c:pt idx="1">
                  <c:v>Fibrati</c:v>
                </c:pt>
                <c:pt idx="2">
                  <c:v>Fibrati+OCA</c:v>
                </c:pt>
                <c:pt idx="3">
                  <c:v>No seconda linea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68</c:v>
                </c:pt>
                <c:pt idx="1">
                  <c:v>49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8-324C-8618-F951F9F28A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28043928"/>
        <c:axId val="2028140120"/>
      </c:barChart>
      <c:catAx>
        <c:axId val="2028043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28140120"/>
        <c:crosses val="autoZero"/>
        <c:auto val="1"/>
        <c:lblAlgn val="ctr"/>
        <c:lblOffset val="100"/>
        <c:noMultiLvlLbl val="0"/>
      </c:catAx>
      <c:valAx>
        <c:axId val="2028140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28043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Foglio1!$A$58</c:f>
              <c:strCache>
                <c:ptCount val="1"/>
                <c:pt idx="0">
                  <c:v>ALP x N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6.5371024734982297E-2"/>
                  <c:y val="-3.0508474576271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EEE-6143-BAF8-1715489CED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Foglio1!$B$57:$C$57</c:f>
              <c:strCache>
                <c:ptCount val="2"/>
                <c:pt idx="0">
                  <c:v>Baseline</c:v>
                </c:pt>
                <c:pt idx="1">
                  <c:v>12°weeks OCA</c:v>
                </c:pt>
              </c:strCache>
            </c:strRef>
          </c:cat>
          <c:val>
            <c:numRef>
              <c:f>Foglio1!$B$58:$C$58</c:f>
              <c:numCache>
                <c:formatCode>General</c:formatCode>
                <c:ptCount val="2"/>
                <c:pt idx="0">
                  <c:v>3.3</c:v>
                </c:pt>
                <c:pt idx="1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EE-6143-BAF8-1715489CED81}"/>
            </c:ext>
          </c:extLst>
        </c:ser>
        <c:ser>
          <c:idx val="1"/>
          <c:order val="1"/>
          <c:tx>
            <c:strRef>
              <c:f>Foglio1!$A$59</c:f>
              <c:strCache>
                <c:ptCount val="1"/>
                <c:pt idx="0">
                  <c:v>GGT x N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5.3003533568904602E-2"/>
                  <c:y val="-4.7457894034432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EE-6143-BAF8-1715489CED81}"/>
                </c:ext>
              </c:extLst>
            </c:dLbl>
            <c:dLbl>
              <c:idx val="1"/>
              <c:layout>
                <c:manualLayout>
                  <c:x val="0"/>
                  <c:y val="-1.694915254237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EE-6143-BAF8-1715489CED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Foglio1!$B$57:$C$57</c:f>
              <c:strCache>
                <c:ptCount val="2"/>
                <c:pt idx="0">
                  <c:v>Baseline</c:v>
                </c:pt>
                <c:pt idx="1">
                  <c:v>12°weeks OCA</c:v>
                </c:pt>
              </c:strCache>
            </c:strRef>
          </c:cat>
          <c:val>
            <c:numRef>
              <c:f>Foglio1!$B$59:$C$59</c:f>
              <c:numCache>
                <c:formatCode>General</c:formatCode>
                <c:ptCount val="2"/>
                <c:pt idx="0">
                  <c:v>5.9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EE-6143-BAF8-1715489CED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86915144"/>
        <c:axId val="-2108845320"/>
      </c:lineChart>
      <c:catAx>
        <c:axId val="-2086915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-2108845320"/>
        <c:crosses val="autoZero"/>
        <c:auto val="1"/>
        <c:lblAlgn val="ctr"/>
        <c:lblOffset val="100"/>
        <c:noMultiLvlLbl val="0"/>
      </c:catAx>
      <c:valAx>
        <c:axId val="-2108845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8691514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800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Foglio1!$A$49</c:f>
              <c:strCache>
                <c:ptCount val="1"/>
                <c:pt idx="0">
                  <c:v>OCA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Foglio1!$B$48:$G$48</c:f>
              <c:strCache>
                <c:ptCount val="6"/>
                <c:pt idx="0">
                  <c:v>24° weeks completed</c:v>
                </c:pt>
                <c:pt idx="1">
                  <c:v>ALP &lt; 1.5 x N 12W</c:v>
                </c:pt>
                <c:pt idx="2">
                  <c:v>ALP &lt; 1.5 xN 24W</c:v>
                </c:pt>
                <c:pt idx="3">
                  <c:v>OCA 10 mg</c:v>
                </c:pt>
                <c:pt idx="4">
                  <c:v>Pruritus</c:v>
                </c:pt>
                <c:pt idx="5">
                  <c:v>STOP TX</c:v>
                </c:pt>
              </c:strCache>
            </c:strRef>
          </c:cat>
          <c:val>
            <c:numRef>
              <c:f>Foglio1!$B$49:$G$49</c:f>
              <c:numCache>
                <c:formatCode>General</c:formatCode>
                <c:ptCount val="6"/>
                <c:pt idx="0">
                  <c:v>28</c:v>
                </c:pt>
                <c:pt idx="1">
                  <c:v>13</c:v>
                </c:pt>
                <c:pt idx="2">
                  <c:v>16</c:v>
                </c:pt>
                <c:pt idx="3">
                  <c:v>7</c:v>
                </c:pt>
                <c:pt idx="4">
                  <c:v>11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5-134D-9D45-0E286430FF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080028664"/>
        <c:axId val="-2080017768"/>
      </c:barChart>
      <c:catAx>
        <c:axId val="-2080028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80017768"/>
        <c:crosses val="autoZero"/>
        <c:auto val="1"/>
        <c:lblAlgn val="ctr"/>
        <c:lblOffset val="100"/>
        <c:noMultiLvlLbl val="0"/>
      </c:catAx>
      <c:valAx>
        <c:axId val="-2080017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80028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9BA5AD-04BB-43F3-80C7-E56A8DD86EC8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18F10-2479-4297-A5F1-CBA00724176B}">
      <dgm:prSet/>
      <dgm:spPr/>
      <dgm:t>
        <a:bodyPr/>
        <a:lstStyle/>
        <a:p>
          <a:r>
            <a:rPr lang="it-IT" dirty="0" err="1"/>
            <a:t>Epidemiology</a:t>
          </a:r>
          <a:endParaRPr lang="en-US" dirty="0"/>
        </a:p>
      </dgm:t>
    </dgm:pt>
    <dgm:pt modelId="{942B215A-068A-491E-BCFB-31B07B7B0B37}" type="parTrans" cxnId="{2D152DA7-A6C3-42C0-BD39-4BD3FFCF440C}">
      <dgm:prSet/>
      <dgm:spPr/>
      <dgm:t>
        <a:bodyPr/>
        <a:lstStyle/>
        <a:p>
          <a:endParaRPr lang="en-US"/>
        </a:p>
      </dgm:t>
    </dgm:pt>
    <dgm:pt modelId="{29F21DB1-8754-47FE-920E-BF9EAE98410B}" type="sibTrans" cxnId="{2D152DA7-A6C3-42C0-BD39-4BD3FFCF440C}">
      <dgm:prSet/>
      <dgm:spPr/>
      <dgm:t>
        <a:bodyPr/>
        <a:lstStyle/>
        <a:p>
          <a:endParaRPr lang="en-US"/>
        </a:p>
      </dgm:t>
    </dgm:pt>
    <dgm:pt modelId="{07DCE8EE-0075-405B-A9B7-3742328BADDE}">
      <dgm:prSet/>
      <dgm:spPr/>
      <dgm:t>
        <a:bodyPr/>
        <a:lstStyle/>
        <a:p>
          <a:r>
            <a:rPr lang="it-IT" dirty="0"/>
            <a:t>UDCA </a:t>
          </a:r>
          <a:r>
            <a:rPr lang="it-IT" dirty="0" err="1"/>
            <a:t>response</a:t>
          </a:r>
          <a:r>
            <a:rPr lang="it-IT" dirty="0"/>
            <a:t> </a:t>
          </a:r>
          <a:r>
            <a:rPr lang="it-IT" dirty="0" err="1"/>
            <a:t>predictors</a:t>
          </a:r>
          <a:r>
            <a:rPr lang="it-IT" dirty="0"/>
            <a:t> (UDCA </a:t>
          </a:r>
          <a:r>
            <a:rPr lang="it-IT" dirty="0" err="1"/>
            <a:t>response</a:t>
          </a:r>
          <a:r>
            <a:rPr lang="it-IT" dirty="0"/>
            <a:t> score </a:t>
          </a:r>
          <a:r>
            <a:rPr lang="it-IT" dirty="0" err="1"/>
            <a:t>validation</a:t>
          </a:r>
          <a:r>
            <a:rPr lang="it-IT" dirty="0"/>
            <a:t>)</a:t>
          </a:r>
          <a:endParaRPr lang="en-US" dirty="0"/>
        </a:p>
      </dgm:t>
    </dgm:pt>
    <dgm:pt modelId="{1BFB99E1-AA42-4186-9FDB-4BB733DF5B51}" type="parTrans" cxnId="{D1087B98-652E-4349-BC9F-D98929BDE227}">
      <dgm:prSet/>
      <dgm:spPr/>
      <dgm:t>
        <a:bodyPr/>
        <a:lstStyle/>
        <a:p>
          <a:endParaRPr lang="en-US"/>
        </a:p>
      </dgm:t>
    </dgm:pt>
    <dgm:pt modelId="{3F9E9F2C-ED1B-4C2A-9B8C-1F00AD8983F4}" type="sibTrans" cxnId="{D1087B98-652E-4349-BC9F-D98929BDE227}">
      <dgm:prSet/>
      <dgm:spPr/>
      <dgm:t>
        <a:bodyPr/>
        <a:lstStyle/>
        <a:p>
          <a:endParaRPr lang="en-US"/>
        </a:p>
      </dgm:t>
    </dgm:pt>
    <dgm:pt modelId="{7DC8EB6E-25CB-4B75-B9FB-3D61B56DEE1A}">
      <dgm:prSet/>
      <dgm:spPr/>
      <dgm:t>
        <a:bodyPr/>
        <a:lstStyle/>
        <a:p>
          <a:r>
            <a:rPr lang="it-IT" dirty="0" err="1"/>
            <a:t>Effectiveness</a:t>
          </a:r>
          <a:r>
            <a:rPr lang="it-IT" dirty="0"/>
            <a:t> of second-line treatments and </a:t>
          </a:r>
          <a:r>
            <a:rPr lang="it-IT" dirty="0" err="1"/>
            <a:t>predictors</a:t>
          </a:r>
          <a:r>
            <a:rPr lang="it-IT" dirty="0"/>
            <a:t> of </a:t>
          </a:r>
          <a:r>
            <a:rPr lang="it-IT" dirty="0" err="1"/>
            <a:t>efficacy</a:t>
          </a:r>
          <a:r>
            <a:rPr lang="it-IT" dirty="0"/>
            <a:t> (</a:t>
          </a:r>
          <a:r>
            <a:rPr lang="it-IT" dirty="0" err="1"/>
            <a:t>safety</a:t>
          </a:r>
          <a:r>
            <a:rPr lang="it-IT" dirty="0"/>
            <a:t>)</a:t>
          </a:r>
          <a:endParaRPr lang="en-US" dirty="0"/>
        </a:p>
      </dgm:t>
    </dgm:pt>
    <dgm:pt modelId="{458722DE-CC0A-41C1-BEE4-6D6BE078E35B}" type="parTrans" cxnId="{B5A9668A-702E-49E1-8B2D-0580B3D8E8D1}">
      <dgm:prSet/>
      <dgm:spPr/>
      <dgm:t>
        <a:bodyPr/>
        <a:lstStyle/>
        <a:p>
          <a:endParaRPr lang="en-US"/>
        </a:p>
      </dgm:t>
    </dgm:pt>
    <dgm:pt modelId="{D5C83738-E4F1-4AB5-9B0D-C34C3C099775}" type="sibTrans" cxnId="{B5A9668A-702E-49E1-8B2D-0580B3D8E8D1}">
      <dgm:prSet/>
      <dgm:spPr/>
      <dgm:t>
        <a:bodyPr/>
        <a:lstStyle/>
        <a:p>
          <a:endParaRPr lang="en-US"/>
        </a:p>
      </dgm:t>
    </dgm:pt>
    <dgm:pt modelId="{4A02D3B7-C4F5-41F9-8119-D327246B135E}">
      <dgm:prSet/>
      <dgm:spPr/>
      <dgm:t>
        <a:bodyPr/>
        <a:lstStyle/>
        <a:p>
          <a:r>
            <a:rPr lang="it-IT" dirty="0" err="1"/>
            <a:t>Predictors</a:t>
          </a:r>
          <a:r>
            <a:rPr lang="it-IT" dirty="0"/>
            <a:t> of </a:t>
          </a:r>
          <a:r>
            <a:rPr lang="it-IT" dirty="0" err="1"/>
            <a:t>liver</a:t>
          </a:r>
          <a:r>
            <a:rPr lang="it-IT" dirty="0"/>
            <a:t> events</a:t>
          </a:r>
          <a:endParaRPr lang="en-US" dirty="0"/>
        </a:p>
      </dgm:t>
    </dgm:pt>
    <dgm:pt modelId="{11734013-CEAE-4D19-8402-AF05EB2CC5CF}" type="parTrans" cxnId="{FD5522B5-28E3-44D4-B576-60A79B84C444}">
      <dgm:prSet/>
      <dgm:spPr/>
      <dgm:t>
        <a:bodyPr/>
        <a:lstStyle/>
        <a:p>
          <a:endParaRPr lang="en-US"/>
        </a:p>
      </dgm:t>
    </dgm:pt>
    <dgm:pt modelId="{B1E9F91A-19F3-43BF-9D67-C3D5099C4B5B}" type="sibTrans" cxnId="{FD5522B5-28E3-44D4-B576-60A79B84C444}">
      <dgm:prSet/>
      <dgm:spPr/>
      <dgm:t>
        <a:bodyPr/>
        <a:lstStyle/>
        <a:p>
          <a:endParaRPr lang="en-US"/>
        </a:p>
      </dgm:t>
    </dgm:pt>
    <dgm:pt modelId="{DD9F35AC-A4BB-4E25-9CC7-0DEA68678B33}">
      <dgm:prSet/>
      <dgm:spPr/>
      <dgm:t>
        <a:bodyPr/>
        <a:lstStyle/>
        <a:p>
          <a:r>
            <a:rPr lang="it-IT" dirty="0"/>
            <a:t>Evaluation of </a:t>
          </a:r>
          <a:r>
            <a:rPr lang="it-IT" dirty="0" err="1"/>
            <a:t>QoL</a:t>
          </a:r>
          <a:r>
            <a:rPr lang="it-IT"/>
            <a:t> and Symptom</a:t>
          </a:r>
          <a:r>
            <a:rPr lang="it-IT" dirty="0"/>
            <a:t> Management</a:t>
          </a:r>
          <a:endParaRPr lang="en-US" dirty="0"/>
        </a:p>
      </dgm:t>
    </dgm:pt>
    <dgm:pt modelId="{FE48C019-0289-4E87-91E0-0B816BAB259E}" type="parTrans" cxnId="{44CEBCB3-8614-4BB1-8A44-0157370EF187}">
      <dgm:prSet/>
      <dgm:spPr/>
      <dgm:t>
        <a:bodyPr/>
        <a:lstStyle/>
        <a:p>
          <a:endParaRPr lang="en-US"/>
        </a:p>
      </dgm:t>
    </dgm:pt>
    <dgm:pt modelId="{4A8AFD4F-4213-4356-BE42-874ED8263FDB}" type="sibTrans" cxnId="{44CEBCB3-8614-4BB1-8A44-0157370EF187}">
      <dgm:prSet/>
      <dgm:spPr/>
      <dgm:t>
        <a:bodyPr/>
        <a:lstStyle/>
        <a:p>
          <a:endParaRPr lang="en-US"/>
        </a:p>
      </dgm:t>
    </dgm:pt>
    <dgm:pt modelId="{5826CD73-E06E-4DFB-9764-179E608B043D}">
      <dgm:prSet/>
      <dgm:spPr/>
      <dgm:t>
        <a:bodyPr/>
        <a:lstStyle/>
        <a:p>
          <a:r>
            <a:rPr lang="it-IT" dirty="0"/>
            <a:t>Evaluation of </a:t>
          </a:r>
          <a:r>
            <a:rPr lang="it-IT" dirty="0" err="1"/>
            <a:t>comorbidity</a:t>
          </a:r>
          <a:r>
            <a:rPr lang="it-IT" dirty="0"/>
            <a:t> </a:t>
          </a:r>
          <a:endParaRPr lang="en-US" dirty="0"/>
        </a:p>
      </dgm:t>
    </dgm:pt>
    <dgm:pt modelId="{0A8191CF-A634-4CBC-96BF-980DA56F08DA}" type="parTrans" cxnId="{78002C5F-54D2-4150-B244-43CF7DAEEC65}">
      <dgm:prSet/>
      <dgm:spPr/>
      <dgm:t>
        <a:bodyPr/>
        <a:lstStyle/>
        <a:p>
          <a:endParaRPr lang="en-US"/>
        </a:p>
      </dgm:t>
    </dgm:pt>
    <dgm:pt modelId="{188B9706-0BB3-4A96-AF1E-919DDC0A34D1}" type="sibTrans" cxnId="{78002C5F-54D2-4150-B244-43CF7DAEEC65}">
      <dgm:prSet/>
      <dgm:spPr/>
      <dgm:t>
        <a:bodyPr/>
        <a:lstStyle/>
        <a:p>
          <a:endParaRPr lang="en-US"/>
        </a:p>
      </dgm:t>
    </dgm:pt>
    <dgm:pt modelId="{760E2430-7F8A-467B-80D1-20C61F1B356F}">
      <dgm:prSet/>
      <dgm:spPr/>
      <dgm:t>
        <a:bodyPr/>
        <a:lstStyle/>
        <a:p>
          <a:r>
            <a:rPr lang="it-IT" dirty="0"/>
            <a:t>Evaluation of </a:t>
          </a:r>
          <a:r>
            <a:rPr lang="it-IT" dirty="0" err="1"/>
            <a:t>cardiovascular</a:t>
          </a:r>
          <a:r>
            <a:rPr lang="it-IT" dirty="0"/>
            <a:t> risk</a:t>
          </a:r>
          <a:endParaRPr lang="en-US" dirty="0"/>
        </a:p>
      </dgm:t>
    </dgm:pt>
    <dgm:pt modelId="{1EEF7FB2-5AF8-434A-AE8A-F50F447F1C8C}" type="parTrans" cxnId="{F01D810E-31C5-48F2-96F5-5425BB4F2E24}">
      <dgm:prSet/>
      <dgm:spPr/>
      <dgm:t>
        <a:bodyPr/>
        <a:lstStyle/>
        <a:p>
          <a:endParaRPr lang="en-US"/>
        </a:p>
      </dgm:t>
    </dgm:pt>
    <dgm:pt modelId="{A64AE39F-FDFB-4443-A23A-C829427AF436}" type="sibTrans" cxnId="{F01D810E-31C5-48F2-96F5-5425BB4F2E24}">
      <dgm:prSet/>
      <dgm:spPr/>
      <dgm:t>
        <a:bodyPr/>
        <a:lstStyle/>
        <a:p>
          <a:endParaRPr lang="en-US"/>
        </a:p>
      </dgm:t>
    </dgm:pt>
    <dgm:pt modelId="{D835E16F-1021-4A70-A8DF-F33E4290F1CC}">
      <dgm:prSet/>
      <dgm:spPr/>
      <dgm:t>
        <a:bodyPr/>
        <a:lstStyle/>
        <a:p>
          <a:r>
            <a:rPr lang="it-IT" dirty="0"/>
            <a:t>Non invasive </a:t>
          </a:r>
          <a:r>
            <a:rPr lang="it-IT" dirty="0" err="1"/>
            <a:t>evaluation</a:t>
          </a:r>
          <a:r>
            <a:rPr lang="it-IT" dirty="0"/>
            <a:t> of </a:t>
          </a:r>
          <a:r>
            <a:rPr lang="it-IT" dirty="0" err="1"/>
            <a:t>liver</a:t>
          </a:r>
          <a:r>
            <a:rPr lang="it-IT" dirty="0"/>
            <a:t> </a:t>
          </a:r>
          <a:r>
            <a:rPr lang="it-IT" dirty="0" err="1"/>
            <a:t>fibrosis</a:t>
          </a:r>
          <a:r>
            <a:rPr lang="it-IT" dirty="0"/>
            <a:t> and </a:t>
          </a:r>
          <a:r>
            <a:rPr lang="it-IT" dirty="0" err="1"/>
            <a:t>portal</a:t>
          </a:r>
          <a:r>
            <a:rPr lang="it-IT" dirty="0"/>
            <a:t> </a:t>
          </a:r>
          <a:r>
            <a:rPr lang="it-IT" dirty="0" err="1"/>
            <a:t>hypertension</a:t>
          </a:r>
          <a:endParaRPr lang="en-US" dirty="0"/>
        </a:p>
      </dgm:t>
    </dgm:pt>
    <dgm:pt modelId="{AF5E0557-C5ED-429F-8DE8-B3949C0077F7}" type="parTrans" cxnId="{ED495FC3-754E-4544-A8D4-38770853B4D3}">
      <dgm:prSet/>
      <dgm:spPr/>
      <dgm:t>
        <a:bodyPr/>
        <a:lstStyle/>
        <a:p>
          <a:endParaRPr lang="en-US"/>
        </a:p>
      </dgm:t>
    </dgm:pt>
    <dgm:pt modelId="{9EA613B4-6BE1-497B-8735-A692076596B0}" type="sibTrans" cxnId="{ED495FC3-754E-4544-A8D4-38770853B4D3}">
      <dgm:prSet/>
      <dgm:spPr/>
      <dgm:t>
        <a:bodyPr/>
        <a:lstStyle/>
        <a:p>
          <a:endParaRPr lang="en-US"/>
        </a:p>
      </dgm:t>
    </dgm:pt>
    <dgm:pt modelId="{71A4002D-E522-4B1B-87CB-A36EB1B6968E}" type="pres">
      <dgm:prSet presAssocID="{D39BA5AD-04BB-43F3-80C7-E56A8DD86EC8}" presName="diagram" presStyleCnt="0">
        <dgm:presLayoutVars>
          <dgm:dir/>
          <dgm:resizeHandles val="exact"/>
        </dgm:presLayoutVars>
      </dgm:prSet>
      <dgm:spPr/>
    </dgm:pt>
    <dgm:pt modelId="{8C2FC095-5760-4571-941D-09EE3D10F42F}" type="pres">
      <dgm:prSet presAssocID="{62418F10-2479-4297-A5F1-CBA00724176B}" presName="node" presStyleLbl="node1" presStyleIdx="0" presStyleCnt="8">
        <dgm:presLayoutVars>
          <dgm:bulletEnabled val="1"/>
        </dgm:presLayoutVars>
      </dgm:prSet>
      <dgm:spPr/>
    </dgm:pt>
    <dgm:pt modelId="{0C4343CA-9D4D-4250-BDBB-75F526E0065D}" type="pres">
      <dgm:prSet presAssocID="{29F21DB1-8754-47FE-920E-BF9EAE98410B}" presName="sibTrans" presStyleCnt="0"/>
      <dgm:spPr/>
    </dgm:pt>
    <dgm:pt modelId="{ECE151F9-D163-41D4-946B-031AAB0A560E}" type="pres">
      <dgm:prSet presAssocID="{07DCE8EE-0075-405B-A9B7-3742328BADDE}" presName="node" presStyleLbl="node1" presStyleIdx="1" presStyleCnt="8">
        <dgm:presLayoutVars>
          <dgm:bulletEnabled val="1"/>
        </dgm:presLayoutVars>
      </dgm:prSet>
      <dgm:spPr/>
    </dgm:pt>
    <dgm:pt modelId="{F91C8C45-F497-4FD0-9F05-6F7A86CF8C7D}" type="pres">
      <dgm:prSet presAssocID="{3F9E9F2C-ED1B-4C2A-9B8C-1F00AD8983F4}" presName="sibTrans" presStyleCnt="0"/>
      <dgm:spPr/>
    </dgm:pt>
    <dgm:pt modelId="{D19301A8-B706-400F-AF99-7D0C60B85719}" type="pres">
      <dgm:prSet presAssocID="{7DC8EB6E-25CB-4B75-B9FB-3D61B56DEE1A}" presName="node" presStyleLbl="node1" presStyleIdx="2" presStyleCnt="8" custScaleX="99409" custLinFactNeighborX="16" custLinFactNeighborY="4780">
        <dgm:presLayoutVars>
          <dgm:bulletEnabled val="1"/>
        </dgm:presLayoutVars>
      </dgm:prSet>
      <dgm:spPr/>
    </dgm:pt>
    <dgm:pt modelId="{E2F7E6E2-ED2A-4A7B-A472-9DFFB1581552}" type="pres">
      <dgm:prSet presAssocID="{D5C83738-E4F1-4AB5-9B0D-C34C3C099775}" presName="sibTrans" presStyleCnt="0"/>
      <dgm:spPr/>
    </dgm:pt>
    <dgm:pt modelId="{A78BC0DA-5E44-40FD-9A1E-5A28A0CA2BC8}" type="pres">
      <dgm:prSet presAssocID="{4A02D3B7-C4F5-41F9-8119-D327246B135E}" presName="node" presStyleLbl="node1" presStyleIdx="3" presStyleCnt="8">
        <dgm:presLayoutVars>
          <dgm:bulletEnabled val="1"/>
        </dgm:presLayoutVars>
      </dgm:prSet>
      <dgm:spPr/>
    </dgm:pt>
    <dgm:pt modelId="{8AAC013F-D3B1-440E-91E4-519B202EB9A4}" type="pres">
      <dgm:prSet presAssocID="{B1E9F91A-19F3-43BF-9D67-C3D5099C4B5B}" presName="sibTrans" presStyleCnt="0"/>
      <dgm:spPr/>
    </dgm:pt>
    <dgm:pt modelId="{1FB383BC-EDA6-4B46-B72F-64DFEB6D6AEC}" type="pres">
      <dgm:prSet presAssocID="{DD9F35AC-A4BB-4E25-9CC7-0DEA68678B33}" presName="node" presStyleLbl="node1" presStyleIdx="4" presStyleCnt="8">
        <dgm:presLayoutVars>
          <dgm:bulletEnabled val="1"/>
        </dgm:presLayoutVars>
      </dgm:prSet>
      <dgm:spPr/>
    </dgm:pt>
    <dgm:pt modelId="{5EA765C0-186B-4C87-9262-C723D887A4E9}" type="pres">
      <dgm:prSet presAssocID="{4A8AFD4F-4213-4356-BE42-874ED8263FDB}" presName="sibTrans" presStyleCnt="0"/>
      <dgm:spPr/>
    </dgm:pt>
    <dgm:pt modelId="{1C1B7886-C170-4832-B52B-E312D7C4252B}" type="pres">
      <dgm:prSet presAssocID="{5826CD73-E06E-4DFB-9764-179E608B043D}" presName="node" presStyleLbl="node1" presStyleIdx="5" presStyleCnt="8">
        <dgm:presLayoutVars>
          <dgm:bulletEnabled val="1"/>
        </dgm:presLayoutVars>
      </dgm:prSet>
      <dgm:spPr/>
    </dgm:pt>
    <dgm:pt modelId="{B10B1507-4CEA-4EFD-A673-E017C070DED5}" type="pres">
      <dgm:prSet presAssocID="{188B9706-0BB3-4A96-AF1E-919DDC0A34D1}" presName="sibTrans" presStyleCnt="0"/>
      <dgm:spPr/>
    </dgm:pt>
    <dgm:pt modelId="{99E7EC14-F9E8-4CF4-BC0E-D7140889013D}" type="pres">
      <dgm:prSet presAssocID="{760E2430-7F8A-467B-80D1-20C61F1B356F}" presName="node" presStyleLbl="node1" presStyleIdx="6" presStyleCnt="8">
        <dgm:presLayoutVars>
          <dgm:bulletEnabled val="1"/>
        </dgm:presLayoutVars>
      </dgm:prSet>
      <dgm:spPr/>
    </dgm:pt>
    <dgm:pt modelId="{4A20802F-B23F-4FA7-886F-16A300FF062D}" type="pres">
      <dgm:prSet presAssocID="{A64AE39F-FDFB-4443-A23A-C829427AF436}" presName="sibTrans" presStyleCnt="0"/>
      <dgm:spPr/>
    </dgm:pt>
    <dgm:pt modelId="{A89413D4-8D92-4745-B24B-923E4E7FCC84}" type="pres">
      <dgm:prSet presAssocID="{D835E16F-1021-4A70-A8DF-F33E4290F1CC}" presName="node" presStyleLbl="node1" presStyleIdx="7" presStyleCnt="8">
        <dgm:presLayoutVars>
          <dgm:bulletEnabled val="1"/>
        </dgm:presLayoutVars>
      </dgm:prSet>
      <dgm:spPr/>
    </dgm:pt>
  </dgm:ptLst>
  <dgm:cxnLst>
    <dgm:cxn modelId="{F01D810E-31C5-48F2-96F5-5425BB4F2E24}" srcId="{D39BA5AD-04BB-43F3-80C7-E56A8DD86EC8}" destId="{760E2430-7F8A-467B-80D1-20C61F1B356F}" srcOrd="6" destOrd="0" parTransId="{1EEF7FB2-5AF8-434A-AE8A-F50F447F1C8C}" sibTransId="{A64AE39F-FDFB-4443-A23A-C829427AF436}"/>
    <dgm:cxn modelId="{8A1E631A-5DD1-4214-BEB9-4B3F0AE5023C}" type="presOf" srcId="{07DCE8EE-0075-405B-A9B7-3742328BADDE}" destId="{ECE151F9-D163-41D4-946B-031AAB0A560E}" srcOrd="0" destOrd="0" presId="urn:microsoft.com/office/officeart/2005/8/layout/default"/>
    <dgm:cxn modelId="{6FBC472D-A203-4CC4-8057-CE95D7510700}" type="presOf" srcId="{D835E16F-1021-4A70-A8DF-F33E4290F1CC}" destId="{A89413D4-8D92-4745-B24B-923E4E7FCC84}" srcOrd="0" destOrd="0" presId="urn:microsoft.com/office/officeart/2005/8/layout/default"/>
    <dgm:cxn modelId="{8238685B-C515-4E11-A23D-9795771EC87F}" type="presOf" srcId="{7DC8EB6E-25CB-4B75-B9FB-3D61B56DEE1A}" destId="{D19301A8-B706-400F-AF99-7D0C60B85719}" srcOrd="0" destOrd="0" presId="urn:microsoft.com/office/officeart/2005/8/layout/default"/>
    <dgm:cxn modelId="{78002C5F-54D2-4150-B244-43CF7DAEEC65}" srcId="{D39BA5AD-04BB-43F3-80C7-E56A8DD86EC8}" destId="{5826CD73-E06E-4DFB-9764-179E608B043D}" srcOrd="5" destOrd="0" parTransId="{0A8191CF-A634-4CBC-96BF-980DA56F08DA}" sibTransId="{188B9706-0BB3-4A96-AF1E-919DDC0A34D1}"/>
    <dgm:cxn modelId="{C8A1386A-8823-4BBB-BB65-99E53B0DD6EB}" type="presOf" srcId="{760E2430-7F8A-467B-80D1-20C61F1B356F}" destId="{99E7EC14-F9E8-4CF4-BC0E-D7140889013D}" srcOrd="0" destOrd="0" presId="urn:microsoft.com/office/officeart/2005/8/layout/default"/>
    <dgm:cxn modelId="{B5A9668A-702E-49E1-8B2D-0580B3D8E8D1}" srcId="{D39BA5AD-04BB-43F3-80C7-E56A8DD86EC8}" destId="{7DC8EB6E-25CB-4B75-B9FB-3D61B56DEE1A}" srcOrd="2" destOrd="0" parTransId="{458722DE-CC0A-41C1-BEE4-6D6BE078E35B}" sibTransId="{D5C83738-E4F1-4AB5-9B0D-C34C3C099775}"/>
    <dgm:cxn modelId="{ADAC4D8D-AA7C-4C1A-9E36-14DE066A84A6}" type="presOf" srcId="{5826CD73-E06E-4DFB-9764-179E608B043D}" destId="{1C1B7886-C170-4832-B52B-E312D7C4252B}" srcOrd="0" destOrd="0" presId="urn:microsoft.com/office/officeart/2005/8/layout/default"/>
    <dgm:cxn modelId="{D1087B98-652E-4349-BC9F-D98929BDE227}" srcId="{D39BA5AD-04BB-43F3-80C7-E56A8DD86EC8}" destId="{07DCE8EE-0075-405B-A9B7-3742328BADDE}" srcOrd="1" destOrd="0" parTransId="{1BFB99E1-AA42-4186-9FDB-4BB733DF5B51}" sibTransId="{3F9E9F2C-ED1B-4C2A-9B8C-1F00AD8983F4}"/>
    <dgm:cxn modelId="{2D152DA7-A6C3-42C0-BD39-4BD3FFCF440C}" srcId="{D39BA5AD-04BB-43F3-80C7-E56A8DD86EC8}" destId="{62418F10-2479-4297-A5F1-CBA00724176B}" srcOrd="0" destOrd="0" parTransId="{942B215A-068A-491E-BCFB-31B07B7B0B37}" sibTransId="{29F21DB1-8754-47FE-920E-BF9EAE98410B}"/>
    <dgm:cxn modelId="{39D760B2-9D14-4EC8-8C96-9F8F8EC9A366}" type="presOf" srcId="{62418F10-2479-4297-A5F1-CBA00724176B}" destId="{8C2FC095-5760-4571-941D-09EE3D10F42F}" srcOrd="0" destOrd="0" presId="urn:microsoft.com/office/officeart/2005/8/layout/default"/>
    <dgm:cxn modelId="{44CEBCB3-8614-4BB1-8A44-0157370EF187}" srcId="{D39BA5AD-04BB-43F3-80C7-E56A8DD86EC8}" destId="{DD9F35AC-A4BB-4E25-9CC7-0DEA68678B33}" srcOrd="4" destOrd="0" parTransId="{FE48C019-0289-4E87-91E0-0B816BAB259E}" sibTransId="{4A8AFD4F-4213-4356-BE42-874ED8263FDB}"/>
    <dgm:cxn modelId="{FD5522B5-28E3-44D4-B576-60A79B84C444}" srcId="{D39BA5AD-04BB-43F3-80C7-E56A8DD86EC8}" destId="{4A02D3B7-C4F5-41F9-8119-D327246B135E}" srcOrd="3" destOrd="0" parTransId="{11734013-CEAE-4D19-8402-AF05EB2CC5CF}" sibTransId="{B1E9F91A-19F3-43BF-9D67-C3D5099C4B5B}"/>
    <dgm:cxn modelId="{ED495FC3-754E-4544-A8D4-38770853B4D3}" srcId="{D39BA5AD-04BB-43F3-80C7-E56A8DD86EC8}" destId="{D835E16F-1021-4A70-A8DF-F33E4290F1CC}" srcOrd="7" destOrd="0" parTransId="{AF5E0557-C5ED-429F-8DE8-B3949C0077F7}" sibTransId="{9EA613B4-6BE1-497B-8735-A692076596B0}"/>
    <dgm:cxn modelId="{85577AC3-0124-4523-A9E2-FE4D5274631D}" type="presOf" srcId="{D39BA5AD-04BB-43F3-80C7-E56A8DD86EC8}" destId="{71A4002D-E522-4B1B-87CB-A36EB1B6968E}" srcOrd="0" destOrd="0" presId="urn:microsoft.com/office/officeart/2005/8/layout/default"/>
    <dgm:cxn modelId="{2BE22EDA-EDF3-44EE-A605-3F183803F671}" type="presOf" srcId="{DD9F35AC-A4BB-4E25-9CC7-0DEA68678B33}" destId="{1FB383BC-EDA6-4B46-B72F-64DFEB6D6AEC}" srcOrd="0" destOrd="0" presId="urn:microsoft.com/office/officeart/2005/8/layout/default"/>
    <dgm:cxn modelId="{60F2DEDE-E7AB-4013-809F-D2405DFBFD5E}" type="presOf" srcId="{4A02D3B7-C4F5-41F9-8119-D327246B135E}" destId="{A78BC0DA-5E44-40FD-9A1E-5A28A0CA2BC8}" srcOrd="0" destOrd="0" presId="urn:microsoft.com/office/officeart/2005/8/layout/default"/>
    <dgm:cxn modelId="{468110C0-ECE1-4EE4-AE36-5E073022B805}" type="presParOf" srcId="{71A4002D-E522-4B1B-87CB-A36EB1B6968E}" destId="{8C2FC095-5760-4571-941D-09EE3D10F42F}" srcOrd="0" destOrd="0" presId="urn:microsoft.com/office/officeart/2005/8/layout/default"/>
    <dgm:cxn modelId="{9E5F97E2-F46A-4DA4-9B51-921315FA93C4}" type="presParOf" srcId="{71A4002D-E522-4B1B-87CB-A36EB1B6968E}" destId="{0C4343CA-9D4D-4250-BDBB-75F526E0065D}" srcOrd="1" destOrd="0" presId="urn:microsoft.com/office/officeart/2005/8/layout/default"/>
    <dgm:cxn modelId="{60056670-EB23-402F-A1EE-5533EE7E793B}" type="presParOf" srcId="{71A4002D-E522-4B1B-87CB-A36EB1B6968E}" destId="{ECE151F9-D163-41D4-946B-031AAB0A560E}" srcOrd="2" destOrd="0" presId="urn:microsoft.com/office/officeart/2005/8/layout/default"/>
    <dgm:cxn modelId="{B14604DC-4DDD-41AF-AFDD-A5AE6CB74C60}" type="presParOf" srcId="{71A4002D-E522-4B1B-87CB-A36EB1B6968E}" destId="{F91C8C45-F497-4FD0-9F05-6F7A86CF8C7D}" srcOrd="3" destOrd="0" presId="urn:microsoft.com/office/officeart/2005/8/layout/default"/>
    <dgm:cxn modelId="{708AA627-03A0-425A-8BB2-CDB8E4C4ACFE}" type="presParOf" srcId="{71A4002D-E522-4B1B-87CB-A36EB1B6968E}" destId="{D19301A8-B706-400F-AF99-7D0C60B85719}" srcOrd="4" destOrd="0" presId="urn:microsoft.com/office/officeart/2005/8/layout/default"/>
    <dgm:cxn modelId="{DD92CA4B-B375-4771-8AC3-60F886A03E96}" type="presParOf" srcId="{71A4002D-E522-4B1B-87CB-A36EB1B6968E}" destId="{E2F7E6E2-ED2A-4A7B-A472-9DFFB1581552}" srcOrd="5" destOrd="0" presId="urn:microsoft.com/office/officeart/2005/8/layout/default"/>
    <dgm:cxn modelId="{09D165B8-18B5-4500-8BCE-702C772D0DF5}" type="presParOf" srcId="{71A4002D-E522-4B1B-87CB-A36EB1B6968E}" destId="{A78BC0DA-5E44-40FD-9A1E-5A28A0CA2BC8}" srcOrd="6" destOrd="0" presId="urn:microsoft.com/office/officeart/2005/8/layout/default"/>
    <dgm:cxn modelId="{36E14177-5C7A-451A-A83D-3FA166D33B24}" type="presParOf" srcId="{71A4002D-E522-4B1B-87CB-A36EB1B6968E}" destId="{8AAC013F-D3B1-440E-91E4-519B202EB9A4}" srcOrd="7" destOrd="0" presId="urn:microsoft.com/office/officeart/2005/8/layout/default"/>
    <dgm:cxn modelId="{6F998A23-198C-4FCC-BC9F-FE3C1023E824}" type="presParOf" srcId="{71A4002D-E522-4B1B-87CB-A36EB1B6968E}" destId="{1FB383BC-EDA6-4B46-B72F-64DFEB6D6AEC}" srcOrd="8" destOrd="0" presId="urn:microsoft.com/office/officeart/2005/8/layout/default"/>
    <dgm:cxn modelId="{AC02EC77-1EED-44A6-889E-75F775EB3DA4}" type="presParOf" srcId="{71A4002D-E522-4B1B-87CB-A36EB1B6968E}" destId="{5EA765C0-186B-4C87-9262-C723D887A4E9}" srcOrd="9" destOrd="0" presId="urn:microsoft.com/office/officeart/2005/8/layout/default"/>
    <dgm:cxn modelId="{DC72B8E4-552C-47D7-AD73-CD5AF5717062}" type="presParOf" srcId="{71A4002D-E522-4B1B-87CB-A36EB1B6968E}" destId="{1C1B7886-C170-4832-B52B-E312D7C4252B}" srcOrd="10" destOrd="0" presId="urn:microsoft.com/office/officeart/2005/8/layout/default"/>
    <dgm:cxn modelId="{AFA23510-3DC2-4E18-A9FB-835FDF495563}" type="presParOf" srcId="{71A4002D-E522-4B1B-87CB-A36EB1B6968E}" destId="{B10B1507-4CEA-4EFD-A673-E017C070DED5}" srcOrd="11" destOrd="0" presId="urn:microsoft.com/office/officeart/2005/8/layout/default"/>
    <dgm:cxn modelId="{61AA78A4-689A-4B87-BADD-E38B4D45C7FD}" type="presParOf" srcId="{71A4002D-E522-4B1B-87CB-A36EB1B6968E}" destId="{99E7EC14-F9E8-4CF4-BC0E-D7140889013D}" srcOrd="12" destOrd="0" presId="urn:microsoft.com/office/officeart/2005/8/layout/default"/>
    <dgm:cxn modelId="{7BD1E8B2-07F4-4DC8-A3CD-702D0C4532AC}" type="presParOf" srcId="{71A4002D-E522-4B1B-87CB-A36EB1B6968E}" destId="{4A20802F-B23F-4FA7-886F-16A300FF062D}" srcOrd="13" destOrd="0" presId="urn:microsoft.com/office/officeart/2005/8/layout/default"/>
    <dgm:cxn modelId="{CC43BA64-261E-4AB4-954F-2A6C11C4BCF9}" type="presParOf" srcId="{71A4002D-E522-4B1B-87CB-A36EB1B6968E}" destId="{A89413D4-8D92-4745-B24B-923E4E7FCC8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46009D-6362-8744-A047-A6465C3F7A2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95849E-AEF1-1B4D-8123-7C4F9517431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408713" y="351"/>
          <a:ext cx="5113472" cy="817879"/>
        </a:xfrm>
        <a:gradFill rotWithShape="1">
          <a:gsLst>
            <a:gs pos="0">
              <a:srgbClr val="A04DA3">
                <a:tint val="50000"/>
                <a:satMod val="300000"/>
              </a:srgbClr>
            </a:gs>
            <a:gs pos="35000">
              <a:srgbClr val="A04DA3">
                <a:tint val="37000"/>
                <a:satMod val="300000"/>
              </a:srgbClr>
            </a:gs>
            <a:gs pos="100000">
              <a:srgbClr val="A04DA3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A04DA3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GB" sz="26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Dedicated APP</a:t>
          </a:r>
          <a:endParaRPr lang="it-IT" sz="2600" i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C4D0A31-4625-1244-A48E-35A8A4973C36}" type="parTrans" cxnId="{8D2BFECD-CF23-0D47-84DE-7B7E6F982562}">
      <dgm:prSet/>
      <dgm:spPr/>
      <dgm:t>
        <a:bodyPr/>
        <a:lstStyle/>
        <a:p>
          <a:endParaRPr lang="it-IT" sz="1600"/>
        </a:p>
      </dgm:t>
    </dgm:pt>
    <dgm:pt modelId="{3C379933-1C03-EA4F-8536-B4908893367C}" type="sibTrans" cxnId="{8D2BFECD-CF23-0D47-84DE-7B7E6F982562}">
      <dgm:prSet/>
      <dgm:spPr/>
      <dgm:t>
        <a:bodyPr/>
        <a:lstStyle/>
        <a:p>
          <a:endParaRPr lang="it-IT" sz="1600"/>
        </a:p>
      </dgm:t>
    </dgm:pt>
    <dgm:pt modelId="{17487702-CA91-294C-9BF5-B81793CE157F}">
      <dgm:prSet custT="1"/>
      <dgm:spPr>
        <a:xfrm>
          <a:off x="1431408" y="950720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Instant</a:t>
          </a:r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Messaging</a:t>
          </a:r>
        </a:p>
      </dgm:t>
    </dgm:pt>
    <dgm:pt modelId="{A5F6CF8B-EBEB-5648-B6E0-82041E9F0180}" type="parTrans" cxnId="{874D38AE-27CE-8741-906A-22D62382C901}">
      <dgm:prSet/>
      <dgm:spPr>
        <a:xfrm>
          <a:off x="920060" y="818230"/>
          <a:ext cx="511347" cy="372536"/>
        </a:xfrm>
        <a:noFill/>
        <a:ln w="25400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C757BD91-532F-F141-B714-76145AB31A4A}" type="sibTrans" cxnId="{874D38AE-27CE-8741-906A-22D62382C901}">
      <dgm:prSet/>
      <dgm:spPr/>
      <dgm:t>
        <a:bodyPr/>
        <a:lstStyle/>
        <a:p>
          <a:endParaRPr lang="it-IT" sz="1600"/>
        </a:p>
      </dgm:t>
    </dgm:pt>
    <dgm:pt modelId="{F340B173-1B03-C149-9980-B51AD0E83C97}">
      <dgm:prSet custT="1"/>
      <dgm:spPr>
        <a:xfrm>
          <a:off x="1431408" y="2175888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Lab/Test </a:t>
          </a:r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repository</a:t>
          </a:r>
          <a:endParaRPr lang="it-IT" sz="18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F74985E-3D9C-B049-9E2E-B500786437C8}" type="parTrans" cxnId="{1F1A33D2-B795-A148-B307-4373DA7B4CDE}">
      <dgm:prSet/>
      <dgm:spPr>
        <a:xfrm>
          <a:off x="920060" y="818230"/>
          <a:ext cx="511347" cy="1597705"/>
        </a:xfrm>
        <a:noFill/>
        <a:ln w="25400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09417585-AAA3-7F41-883B-CBFBAC7001A8}" type="sibTrans" cxnId="{1F1A33D2-B795-A148-B307-4373DA7B4CDE}">
      <dgm:prSet/>
      <dgm:spPr/>
      <dgm:t>
        <a:bodyPr/>
        <a:lstStyle/>
        <a:p>
          <a:endParaRPr lang="it-IT" sz="1600"/>
        </a:p>
      </dgm:t>
    </dgm:pt>
    <dgm:pt modelId="{64B8C7F8-2CA2-074F-87F3-B8092A1DE39F}">
      <dgm:prSet custT="1"/>
      <dgm:spPr>
        <a:xfrm>
          <a:off x="1431408" y="2788472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Video </a:t>
          </a:r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communication</a:t>
          </a:r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</a:t>
          </a:r>
        </a:p>
      </dgm:t>
    </dgm:pt>
    <dgm:pt modelId="{CFD8AB1C-3DFE-854E-AF29-C150408BA7BC}" type="parTrans" cxnId="{3A2714E1-B936-8C47-8453-488E25CC20F8}">
      <dgm:prSet/>
      <dgm:spPr>
        <a:xfrm>
          <a:off x="920060" y="818230"/>
          <a:ext cx="511347" cy="2210289"/>
        </a:xfrm>
        <a:noFill/>
        <a:ln w="28575" cap="flat" cmpd="sng" algn="ctr">
          <a:solidFill>
            <a:sysClr val="window" lastClr="FFFFFF">
              <a:lumMod val="50000"/>
            </a:sysClr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7DABD54A-5386-E34F-A42D-9CA0D3D7F4BF}" type="sibTrans" cxnId="{3A2714E1-B936-8C47-8453-488E25CC20F8}">
      <dgm:prSet/>
      <dgm:spPr/>
      <dgm:t>
        <a:bodyPr/>
        <a:lstStyle/>
        <a:p>
          <a:endParaRPr lang="it-IT" sz="1600"/>
        </a:p>
      </dgm:t>
    </dgm:pt>
    <dgm:pt modelId="{C80A4569-2A40-5A4C-BBD2-E8F1DA38D3D1}">
      <dgm:prSet custT="1"/>
      <dgm:spPr>
        <a:xfrm>
          <a:off x="1431408" y="1563304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Admission</a:t>
          </a:r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plan</a:t>
          </a:r>
          <a:endParaRPr lang="it-IT" sz="18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80C7243-3BA7-854B-8965-6FBC448C0F7E}" type="parTrans" cxnId="{A0706341-E05B-3A49-AA4D-794654EE6421}">
      <dgm:prSet/>
      <dgm:spPr>
        <a:xfrm>
          <a:off x="920060" y="818230"/>
          <a:ext cx="511347" cy="985121"/>
        </a:xfrm>
        <a:noFill/>
        <a:ln w="28575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3EFA7B4C-37F0-9546-8972-72152ED73E3B}" type="sibTrans" cxnId="{A0706341-E05B-3A49-AA4D-794654EE6421}">
      <dgm:prSet/>
      <dgm:spPr/>
      <dgm:t>
        <a:bodyPr/>
        <a:lstStyle/>
        <a:p>
          <a:endParaRPr lang="it-IT" sz="1600"/>
        </a:p>
      </dgm:t>
    </dgm:pt>
    <dgm:pt modelId="{99C32474-0A3E-574A-BB87-F2E8D1D97F5A}">
      <dgm:prSet custT="1"/>
      <dgm:spPr>
        <a:xfrm>
          <a:off x="1431408" y="2788472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Rapid</a:t>
          </a:r>
          <a:r>
            <a:rPr lang="it-IT" sz="1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record and management of side </a:t>
          </a:r>
          <a:r>
            <a:rPr lang="it-IT" sz="18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effects</a:t>
          </a:r>
          <a:endParaRPr lang="it-IT" sz="18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04EA9C1-0611-134D-849E-01D6A0B970AA}" type="parTrans" cxnId="{8F0B311B-01EF-4546-9ED6-C77A661354B4}">
      <dgm:prSet/>
      <dgm:spPr/>
      <dgm:t>
        <a:bodyPr/>
        <a:lstStyle/>
        <a:p>
          <a:endParaRPr lang="it-IT"/>
        </a:p>
      </dgm:t>
    </dgm:pt>
    <dgm:pt modelId="{189E738E-05C1-7547-AC0B-7E47E7672AB7}" type="sibTrans" cxnId="{8F0B311B-01EF-4546-9ED6-C77A661354B4}">
      <dgm:prSet/>
      <dgm:spPr/>
      <dgm:t>
        <a:bodyPr/>
        <a:lstStyle/>
        <a:p>
          <a:endParaRPr lang="it-IT"/>
        </a:p>
      </dgm:t>
    </dgm:pt>
    <dgm:pt modelId="{3640345B-0AD2-3746-9E06-2C0844E0CFE1}" type="pres">
      <dgm:prSet presAssocID="{ED46009D-6362-8744-A047-A6465C3F7A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08567A-E2ED-244E-B019-056696564F8F}" type="pres">
      <dgm:prSet presAssocID="{D095849E-AEF1-1B4D-8123-7C4F95174313}" presName="root" presStyleCnt="0"/>
      <dgm:spPr/>
    </dgm:pt>
    <dgm:pt modelId="{A5ABE565-5629-1E41-B8CC-E56FCF409F6D}" type="pres">
      <dgm:prSet presAssocID="{D095849E-AEF1-1B4D-8123-7C4F95174313}" presName="rootComposite" presStyleCnt="0"/>
      <dgm:spPr/>
    </dgm:pt>
    <dgm:pt modelId="{28C600F0-C519-2240-9172-53D87F601D95}" type="pres">
      <dgm:prSet presAssocID="{D095849E-AEF1-1B4D-8123-7C4F95174313}" presName="rootText" presStyleLbl="node1" presStyleIdx="0" presStyleCnt="1" custScaleX="482441" custScaleY="154329" custLinFactNeighborY="5912"/>
      <dgm:spPr>
        <a:prstGeom prst="roundRect">
          <a:avLst>
            <a:gd name="adj" fmla="val 10000"/>
          </a:avLst>
        </a:prstGeom>
      </dgm:spPr>
    </dgm:pt>
    <dgm:pt modelId="{5559605A-2538-814A-A10C-4526EB50EF67}" type="pres">
      <dgm:prSet presAssocID="{D095849E-AEF1-1B4D-8123-7C4F95174313}" presName="rootConnector" presStyleLbl="node1" presStyleIdx="0" presStyleCnt="1"/>
      <dgm:spPr/>
    </dgm:pt>
    <dgm:pt modelId="{5CBAE824-BBF3-C149-8BB0-A3AB7B8D6FCE}" type="pres">
      <dgm:prSet presAssocID="{D095849E-AEF1-1B4D-8123-7C4F95174313}" presName="childShape" presStyleCnt="0"/>
      <dgm:spPr/>
    </dgm:pt>
    <dgm:pt modelId="{06A6690A-CC19-6944-805D-47EB9ED875E9}" type="pres">
      <dgm:prSet presAssocID="{A5F6CF8B-EBEB-5648-B6E0-82041E9F0180}" presName="Name13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36"/>
              </a:lnTo>
              <a:lnTo>
                <a:pt x="511347" y="372536"/>
              </a:lnTo>
            </a:path>
          </a:pathLst>
        </a:custGeom>
      </dgm:spPr>
    </dgm:pt>
    <dgm:pt modelId="{415EF217-8B43-8848-8BE7-1BD7509FC9E4}" type="pres">
      <dgm:prSet presAssocID="{17487702-CA91-294C-9BF5-B81793CE157F}" presName="childText" presStyleLbl="bgAcc1" presStyleIdx="0" presStyleCnt="5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40E123B-FD8F-8342-9F60-E6508F7A6046}" type="pres">
      <dgm:prSet presAssocID="{280C7243-3BA7-854B-8965-6FBC448C0F7E}" presName="Name13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121"/>
              </a:lnTo>
              <a:lnTo>
                <a:pt x="511347" y="985121"/>
              </a:lnTo>
            </a:path>
          </a:pathLst>
        </a:custGeom>
      </dgm:spPr>
    </dgm:pt>
    <dgm:pt modelId="{0C65F756-AD59-AA4D-AFEE-5274ABF387C3}" type="pres">
      <dgm:prSet presAssocID="{C80A4569-2A40-5A4C-BBD2-E8F1DA38D3D1}" presName="childText" presStyleLbl="bgAcc1" presStyleIdx="1" presStyleCnt="5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9C3B234-51C8-DB4C-AEA7-7D40A3CB4082}" type="pres">
      <dgm:prSet presAssocID="{EF74985E-3D9C-B049-9E2E-B500786437C8}" presName="Name13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705"/>
              </a:lnTo>
              <a:lnTo>
                <a:pt x="511347" y="1597705"/>
              </a:lnTo>
            </a:path>
          </a:pathLst>
        </a:custGeom>
      </dgm:spPr>
    </dgm:pt>
    <dgm:pt modelId="{51ADAC8D-8583-C44B-9FDF-1D1BC31BA2B8}" type="pres">
      <dgm:prSet presAssocID="{F340B173-1B03-C149-9980-B51AD0E83C97}" presName="childText" presStyleLbl="bgAcc1" presStyleIdx="2" presStyleCnt="5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9C3CA73-D8C3-344A-A620-C19E69286979}" type="pres">
      <dgm:prSet presAssocID="{CFD8AB1C-3DFE-854E-AF29-C150408BA7BC}" presName="Name13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0289"/>
              </a:lnTo>
              <a:lnTo>
                <a:pt x="511347" y="2210289"/>
              </a:lnTo>
            </a:path>
          </a:pathLst>
        </a:custGeom>
      </dgm:spPr>
    </dgm:pt>
    <dgm:pt modelId="{7F0BE4C3-A4B3-3F40-B1F1-9B0526045452}" type="pres">
      <dgm:prSet presAssocID="{64B8C7F8-2CA2-074F-87F3-B8092A1DE39F}" presName="childText" presStyleLbl="bgAcc1" presStyleIdx="3" presStyleCnt="5" custScaleX="551098" custScaleY="90591" custLinFactNeighborX="696" custLinFactNeighborY="320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23E5B8CD-2C8D-EC4A-B742-CC5565791FA1}" type="pres">
      <dgm:prSet presAssocID="{504EA9C1-0611-134D-849E-01D6A0B970AA}" presName="Name13" presStyleLbl="parChTrans1D2" presStyleIdx="4" presStyleCnt="5"/>
      <dgm:spPr/>
    </dgm:pt>
    <dgm:pt modelId="{809C9C6F-F6D8-4642-A0B1-F05F9D7556FF}" type="pres">
      <dgm:prSet presAssocID="{99C32474-0A3E-574A-BB87-F2E8D1D97F5A}" presName="childText" presStyleLbl="bgAcc1" presStyleIdx="4" presStyleCnt="5" custAng="0" custScaleX="688010" custLinFactNeighborX="2010" custLinFactNeighborY="3100">
        <dgm:presLayoutVars>
          <dgm:bulletEnabled val="1"/>
        </dgm:presLayoutVars>
      </dgm:prSet>
      <dgm:spPr/>
    </dgm:pt>
  </dgm:ptLst>
  <dgm:cxnLst>
    <dgm:cxn modelId="{AE406900-8A12-3043-B655-B2B9D0147A0B}" type="presOf" srcId="{ED46009D-6362-8744-A047-A6465C3F7A2B}" destId="{3640345B-0AD2-3746-9E06-2C0844E0CFE1}" srcOrd="0" destOrd="0" presId="urn:microsoft.com/office/officeart/2005/8/layout/hierarchy3"/>
    <dgm:cxn modelId="{BBA9EB09-8938-C141-B123-BDB5B21FE49C}" type="presOf" srcId="{99C32474-0A3E-574A-BB87-F2E8D1D97F5A}" destId="{809C9C6F-F6D8-4642-A0B1-F05F9D7556FF}" srcOrd="0" destOrd="0" presId="urn:microsoft.com/office/officeart/2005/8/layout/hierarchy3"/>
    <dgm:cxn modelId="{95F3E710-A3AC-A643-ADDC-45C944D3FBD2}" type="presOf" srcId="{504EA9C1-0611-134D-849E-01D6A0B970AA}" destId="{23E5B8CD-2C8D-EC4A-B742-CC5565791FA1}" srcOrd="0" destOrd="0" presId="urn:microsoft.com/office/officeart/2005/8/layout/hierarchy3"/>
    <dgm:cxn modelId="{EB88E917-8808-A849-BB15-E28E2F1C1BBF}" type="presOf" srcId="{17487702-CA91-294C-9BF5-B81793CE157F}" destId="{415EF217-8B43-8848-8BE7-1BD7509FC9E4}" srcOrd="0" destOrd="0" presId="urn:microsoft.com/office/officeart/2005/8/layout/hierarchy3"/>
    <dgm:cxn modelId="{8F0B311B-01EF-4546-9ED6-C77A661354B4}" srcId="{D095849E-AEF1-1B4D-8123-7C4F95174313}" destId="{99C32474-0A3E-574A-BB87-F2E8D1D97F5A}" srcOrd="4" destOrd="0" parTransId="{504EA9C1-0611-134D-849E-01D6A0B970AA}" sibTransId="{189E738E-05C1-7547-AC0B-7E47E7672AB7}"/>
    <dgm:cxn modelId="{549CF628-F68D-C547-8096-9223DB17D873}" type="presOf" srcId="{64B8C7F8-2CA2-074F-87F3-B8092A1DE39F}" destId="{7F0BE4C3-A4B3-3F40-B1F1-9B0526045452}" srcOrd="0" destOrd="0" presId="urn:microsoft.com/office/officeart/2005/8/layout/hierarchy3"/>
    <dgm:cxn modelId="{279DDE31-9F55-4040-A57D-033D73D0A511}" type="presOf" srcId="{D095849E-AEF1-1B4D-8123-7C4F95174313}" destId="{5559605A-2538-814A-A10C-4526EB50EF67}" srcOrd="1" destOrd="0" presId="urn:microsoft.com/office/officeart/2005/8/layout/hierarchy3"/>
    <dgm:cxn modelId="{97CD5035-BA50-AF4C-98EF-9224CE892598}" type="presOf" srcId="{CFD8AB1C-3DFE-854E-AF29-C150408BA7BC}" destId="{D9C3CA73-D8C3-344A-A620-C19E69286979}" srcOrd="0" destOrd="0" presId="urn:microsoft.com/office/officeart/2005/8/layout/hierarchy3"/>
    <dgm:cxn modelId="{A0706341-E05B-3A49-AA4D-794654EE6421}" srcId="{D095849E-AEF1-1B4D-8123-7C4F95174313}" destId="{C80A4569-2A40-5A4C-BBD2-E8F1DA38D3D1}" srcOrd="1" destOrd="0" parTransId="{280C7243-3BA7-854B-8965-6FBC448C0F7E}" sibTransId="{3EFA7B4C-37F0-9546-8972-72152ED73E3B}"/>
    <dgm:cxn modelId="{9CFD406C-EE2B-1547-9914-8461CFA87AE3}" type="presOf" srcId="{C80A4569-2A40-5A4C-BBD2-E8F1DA38D3D1}" destId="{0C65F756-AD59-AA4D-AFEE-5274ABF387C3}" srcOrd="0" destOrd="0" presId="urn:microsoft.com/office/officeart/2005/8/layout/hierarchy3"/>
    <dgm:cxn modelId="{AAE7BE74-9274-FC46-8BCA-C9044A8468E5}" type="presOf" srcId="{EF74985E-3D9C-B049-9E2E-B500786437C8}" destId="{D9C3B234-51C8-DB4C-AEA7-7D40A3CB4082}" srcOrd="0" destOrd="0" presId="urn:microsoft.com/office/officeart/2005/8/layout/hierarchy3"/>
    <dgm:cxn modelId="{486CA9A0-9485-2E40-A8CE-05F55F26C851}" type="presOf" srcId="{A5F6CF8B-EBEB-5648-B6E0-82041E9F0180}" destId="{06A6690A-CC19-6944-805D-47EB9ED875E9}" srcOrd="0" destOrd="0" presId="urn:microsoft.com/office/officeart/2005/8/layout/hierarchy3"/>
    <dgm:cxn modelId="{874D38AE-27CE-8741-906A-22D62382C901}" srcId="{D095849E-AEF1-1B4D-8123-7C4F95174313}" destId="{17487702-CA91-294C-9BF5-B81793CE157F}" srcOrd="0" destOrd="0" parTransId="{A5F6CF8B-EBEB-5648-B6E0-82041E9F0180}" sibTransId="{C757BD91-532F-F141-B714-76145AB31A4A}"/>
    <dgm:cxn modelId="{1711C8BF-32BF-624F-B7F3-B6783AA07399}" type="presOf" srcId="{F340B173-1B03-C149-9980-B51AD0E83C97}" destId="{51ADAC8D-8583-C44B-9FDF-1D1BC31BA2B8}" srcOrd="0" destOrd="0" presId="urn:microsoft.com/office/officeart/2005/8/layout/hierarchy3"/>
    <dgm:cxn modelId="{8D2BFECD-CF23-0D47-84DE-7B7E6F982562}" srcId="{ED46009D-6362-8744-A047-A6465C3F7A2B}" destId="{D095849E-AEF1-1B4D-8123-7C4F95174313}" srcOrd="0" destOrd="0" parTransId="{CC4D0A31-4625-1244-A48E-35A8A4973C36}" sibTransId="{3C379933-1C03-EA4F-8536-B4908893367C}"/>
    <dgm:cxn modelId="{1F1A33D2-B795-A148-B307-4373DA7B4CDE}" srcId="{D095849E-AEF1-1B4D-8123-7C4F95174313}" destId="{F340B173-1B03-C149-9980-B51AD0E83C97}" srcOrd="2" destOrd="0" parTransId="{EF74985E-3D9C-B049-9E2E-B500786437C8}" sibTransId="{09417585-AAA3-7F41-883B-CBFBAC7001A8}"/>
    <dgm:cxn modelId="{3A2714E1-B936-8C47-8453-488E25CC20F8}" srcId="{D095849E-AEF1-1B4D-8123-7C4F95174313}" destId="{64B8C7F8-2CA2-074F-87F3-B8092A1DE39F}" srcOrd="3" destOrd="0" parTransId="{CFD8AB1C-3DFE-854E-AF29-C150408BA7BC}" sibTransId="{7DABD54A-5386-E34F-A42D-9CA0D3D7F4BF}"/>
    <dgm:cxn modelId="{1DE17DE3-C8FB-2E4E-97EE-90A87BC17696}" type="presOf" srcId="{280C7243-3BA7-854B-8965-6FBC448C0F7E}" destId="{640E123B-FD8F-8342-9F60-E6508F7A6046}" srcOrd="0" destOrd="0" presId="urn:microsoft.com/office/officeart/2005/8/layout/hierarchy3"/>
    <dgm:cxn modelId="{B951AEE3-F575-9B46-89FB-AB73C15A1C93}" type="presOf" srcId="{D095849E-AEF1-1B4D-8123-7C4F95174313}" destId="{28C600F0-C519-2240-9172-53D87F601D95}" srcOrd="0" destOrd="0" presId="urn:microsoft.com/office/officeart/2005/8/layout/hierarchy3"/>
    <dgm:cxn modelId="{2E57BFCB-AA0E-5342-95EE-C2CA2431D3E3}" type="presParOf" srcId="{3640345B-0AD2-3746-9E06-2C0844E0CFE1}" destId="{4D08567A-E2ED-244E-B019-056696564F8F}" srcOrd="0" destOrd="0" presId="urn:microsoft.com/office/officeart/2005/8/layout/hierarchy3"/>
    <dgm:cxn modelId="{8B9F6697-5E05-6947-9129-CAA0FA112DD2}" type="presParOf" srcId="{4D08567A-E2ED-244E-B019-056696564F8F}" destId="{A5ABE565-5629-1E41-B8CC-E56FCF409F6D}" srcOrd="0" destOrd="0" presId="urn:microsoft.com/office/officeart/2005/8/layout/hierarchy3"/>
    <dgm:cxn modelId="{FA1F5318-E90E-9746-A1AF-C36D699622BE}" type="presParOf" srcId="{A5ABE565-5629-1E41-B8CC-E56FCF409F6D}" destId="{28C600F0-C519-2240-9172-53D87F601D95}" srcOrd="0" destOrd="0" presId="urn:microsoft.com/office/officeart/2005/8/layout/hierarchy3"/>
    <dgm:cxn modelId="{CA9FED02-194E-1844-B948-F7EE109B37B9}" type="presParOf" srcId="{A5ABE565-5629-1E41-B8CC-E56FCF409F6D}" destId="{5559605A-2538-814A-A10C-4526EB50EF67}" srcOrd="1" destOrd="0" presId="urn:microsoft.com/office/officeart/2005/8/layout/hierarchy3"/>
    <dgm:cxn modelId="{9D0C480B-2006-FA4B-83F6-4F2B610A15ED}" type="presParOf" srcId="{4D08567A-E2ED-244E-B019-056696564F8F}" destId="{5CBAE824-BBF3-C149-8BB0-A3AB7B8D6FCE}" srcOrd="1" destOrd="0" presId="urn:microsoft.com/office/officeart/2005/8/layout/hierarchy3"/>
    <dgm:cxn modelId="{7BA2393E-E8B6-D940-B774-B112A69E3B0C}" type="presParOf" srcId="{5CBAE824-BBF3-C149-8BB0-A3AB7B8D6FCE}" destId="{06A6690A-CC19-6944-805D-47EB9ED875E9}" srcOrd="0" destOrd="0" presId="urn:microsoft.com/office/officeart/2005/8/layout/hierarchy3"/>
    <dgm:cxn modelId="{5FE0BE65-075D-934D-8093-8BE47FDE14F0}" type="presParOf" srcId="{5CBAE824-BBF3-C149-8BB0-A3AB7B8D6FCE}" destId="{415EF217-8B43-8848-8BE7-1BD7509FC9E4}" srcOrd="1" destOrd="0" presId="urn:microsoft.com/office/officeart/2005/8/layout/hierarchy3"/>
    <dgm:cxn modelId="{BB2597B8-BDF0-B84F-8E18-91F8A2B2EA7B}" type="presParOf" srcId="{5CBAE824-BBF3-C149-8BB0-A3AB7B8D6FCE}" destId="{640E123B-FD8F-8342-9F60-E6508F7A6046}" srcOrd="2" destOrd="0" presId="urn:microsoft.com/office/officeart/2005/8/layout/hierarchy3"/>
    <dgm:cxn modelId="{5B3C5F0A-02F9-6C4D-BA56-E195BEFC8FF5}" type="presParOf" srcId="{5CBAE824-BBF3-C149-8BB0-A3AB7B8D6FCE}" destId="{0C65F756-AD59-AA4D-AFEE-5274ABF387C3}" srcOrd="3" destOrd="0" presId="urn:microsoft.com/office/officeart/2005/8/layout/hierarchy3"/>
    <dgm:cxn modelId="{318F90C9-CA6C-5E4C-A464-FB0F5444C788}" type="presParOf" srcId="{5CBAE824-BBF3-C149-8BB0-A3AB7B8D6FCE}" destId="{D9C3B234-51C8-DB4C-AEA7-7D40A3CB4082}" srcOrd="4" destOrd="0" presId="urn:microsoft.com/office/officeart/2005/8/layout/hierarchy3"/>
    <dgm:cxn modelId="{7C92FA55-2512-4E45-B842-7E0059F1FD35}" type="presParOf" srcId="{5CBAE824-BBF3-C149-8BB0-A3AB7B8D6FCE}" destId="{51ADAC8D-8583-C44B-9FDF-1D1BC31BA2B8}" srcOrd="5" destOrd="0" presId="urn:microsoft.com/office/officeart/2005/8/layout/hierarchy3"/>
    <dgm:cxn modelId="{26647B2A-D186-9D41-9027-6A2475B9A744}" type="presParOf" srcId="{5CBAE824-BBF3-C149-8BB0-A3AB7B8D6FCE}" destId="{D9C3CA73-D8C3-344A-A620-C19E69286979}" srcOrd="6" destOrd="0" presId="urn:microsoft.com/office/officeart/2005/8/layout/hierarchy3"/>
    <dgm:cxn modelId="{B0F77D44-1B72-1D49-8E7C-BF9DC8E7C359}" type="presParOf" srcId="{5CBAE824-BBF3-C149-8BB0-A3AB7B8D6FCE}" destId="{7F0BE4C3-A4B3-3F40-B1F1-9B0526045452}" srcOrd="7" destOrd="0" presId="urn:microsoft.com/office/officeart/2005/8/layout/hierarchy3"/>
    <dgm:cxn modelId="{7725B992-42E7-854A-97F1-15BA483889A9}" type="presParOf" srcId="{5CBAE824-BBF3-C149-8BB0-A3AB7B8D6FCE}" destId="{23E5B8CD-2C8D-EC4A-B742-CC5565791FA1}" srcOrd="8" destOrd="0" presId="urn:microsoft.com/office/officeart/2005/8/layout/hierarchy3"/>
    <dgm:cxn modelId="{9D387767-569F-494E-B285-DBF9170619FB}" type="presParOf" srcId="{5CBAE824-BBF3-C149-8BB0-A3AB7B8D6FCE}" destId="{809C9C6F-F6D8-4642-A0B1-F05F9D7556FF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46009D-6362-8744-A047-A6465C3F7A2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095849E-AEF1-1B4D-8123-7C4F9517431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408713" y="351"/>
          <a:ext cx="5113472" cy="817879"/>
        </a:xfrm>
        <a:gradFill rotWithShape="1">
          <a:gsLst>
            <a:gs pos="0">
              <a:srgbClr val="A04DA3">
                <a:tint val="50000"/>
                <a:satMod val="300000"/>
              </a:srgbClr>
            </a:gs>
            <a:gs pos="35000">
              <a:srgbClr val="A04DA3">
                <a:tint val="37000"/>
                <a:satMod val="300000"/>
              </a:srgbClr>
            </a:gs>
            <a:gs pos="100000">
              <a:srgbClr val="A04DA3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A04DA3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GB" sz="2600" b="1" i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Drugs Home Delivery</a:t>
          </a:r>
          <a:endParaRPr lang="it-IT" sz="2600" i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C4D0A31-4625-1244-A48E-35A8A4973C36}" type="parTrans" cxnId="{8D2BFECD-CF23-0D47-84DE-7B7E6F982562}">
      <dgm:prSet/>
      <dgm:spPr/>
      <dgm:t>
        <a:bodyPr/>
        <a:lstStyle/>
        <a:p>
          <a:endParaRPr lang="it-IT" sz="1600"/>
        </a:p>
      </dgm:t>
    </dgm:pt>
    <dgm:pt modelId="{3C379933-1C03-EA4F-8536-B4908893367C}" type="sibTrans" cxnId="{8D2BFECD-CF23-0D47-84DE-7B7E6F982562}">
      <dgm:prSet/>
      <dgm:spPr/>
      <dgm:t>
        <a:bodyPr/>
        <a:lstStyle/>
        <a:p>
          <a:endParaRPr lang="it-IT" sz="1600"/>
        </a:p>
      </dgm:t>
    </dgm:pt>
    <dgm:pt modelId="{17487702-CA91-294C-9BF5-B81793CE157F}">
      <dgm:prSet custT="1"/>
      <dgm:spPr>
        <a:xfrm>
          <a:off x="1431408" y="950720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Simplification</a:t>
          </a:r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of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therapy</a:t>
          </a:r>
          <a:endParaRPr lang="it-IT" sz="20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5F6CF8B-EBEB-5648-B6E0-82041E9F0180}" type="parTrans" cxnId="{874D38AE-27CE-8741-906A-22D62382C901}">
      <dgm:prSet/>
      <dgm:spPr>
        <a:xfrm>
          <a:off x="920060" y="818230"/>
          <a:ext cx="511347" cy="372536"/>
        </a:xfrm>
        <a:noFill/>
        <a:ln w="25400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C757BD91-532F-F141-B714-76145AB31A4A}" type="sibTrans" cxnId="{874D38AE-27CE-8741-906A-22D62382C901}">
      <dgm:prSet/>
      <dgm:spPr/>
      <dgm:t>
        <a:bodyPr/>
        <a:lstStyle/>
        <a:p>
          <a:endParaRPr lang="it-IT" sz="1600"/>
        </a:p>
      </dgm:t>
    </dgm:pt>
    <dgm:pt modelId="{F340B173-1B03-C149-9980-B51AD0E83C97}">
      <dgm:prSet custT="1"/>
      <dgm:spPr>
        <a:xfrm>
          <a:off x="1431408" y="2175888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Reduce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costs</a:t>
          </a:r>
          <a:endParaRPr lang="it-IT" sz="20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F74985E-3D9C-B049-9E2E-B500786437C8}" type="parTrans" cxnId="{1F1A33D2-B795-A148-B307-4373DA7B4CDE}">
      <dgm:prSet/>
      <dgm:spPr>
        <a:xfrm>
          <a:off x="920060" y="818230"/>
          <a:ext cx="511347" cy="1597705"/>
        </a:xfrm>
        <a:noFill/>
        <a:ln w="25400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09417585-AAA3-7F41-883B-CBFBAC7001A8}" type="sibTrans" cxnId="{1F1A33D2-B795-A148-B307-4373DA7B4CDE}">
      <dgm:prSet/>
      <dgm:spPr/>
      <dgm:t>
        <a:bodyPr/>
        <a:lstStyle/>
        <a:p>
          <a:endParaRPr lang="it-IT" sz="1600"/>
        </a:p>
      </dgm:t>
    </dgm:pt>
    <dgm:pt modelId="{64B8C7F8-2CA2-074F-87F3-B8092A1DE39F}">
      <dgm:prSet custT="1"/>
      <dgm:spPr>
        <a:xfrm>
          <a:off x="1431408" y="2788472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Improve</a:t>
          </a:r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compliance</a:t>
          </a:r>
          <a:endParaRPr lang="it-IT" sz="20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FD8AB1C-3DFE-854E-AF29-C150408BA7BC}" type="parTrans" cxnId="{3A2714E1-B936-8C47-8453-488E25CC20F8}">
      <dgm:prSet/>
      <dgm:spPr>
        <a:xfrm>
          <a:off x="920060" y="818230"/>
          <a:ext cx="511347" cy="2210289"/>
        </a:xfrm>
        <a:noFill/>
        <a:ln w="28575" cap="flat" cmpd="sng" algn="ctr">
          <a:solidFill>
            <a:sysClr val="window" lastClr="FFFFFF">
              <a:lumMod val="50000"/>
            </a:sysClr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7DABD54A-5386-E34F-A42D-9CA0D3D7F4BF}" type="sibTrans" cxnId="{3A2714E1-B936-8C47-8453-488E25CC20F8}">
      <dgm:prSet/>
      <dgm:spPr/>
      <dgm:t>
        <a:bodyPr/>
        <a:lstStyle/>
        <a:p>
          <a:endParaRPr lang="it-IT" sz="1600"/>
        </a:p>
      </dgm:t>
    </dgm:pt>
    <dgm:pt modelId="{C80A4569-2A40-5A4C-BBD2-E8F1DA38D3D1}">
      <dgm:prSet custT="1"/>
      <dgm:spPr>
        <a:xfrm>
          <a:off x="1431408" y="1563304"/>
          <a:ext cx="3147299" cy="480094"/>
        </a:xfr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Cut</a:t>
          </a:r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back on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patient’s</a:t>
          </a:r>
          <a:r>
            <a:rPr lang="it-IT" sz="20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travel</a:t>
          </a:r>
          <a:endParaRPr lang="it-IT" sz="20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80C7243-3BA7-854B-8965-6FBC448C0F7E}" type="parTrans" cxnId="{A0706341-E05B-3A49-AA4D-794654EE6421}">
      <dgm:prSet/>
      <dgm:spPr>
        <a:xfrm>
          <a:off x="920060" y="818230"/>
          <a:ext cx="511347" cy="985121"/>
        </a:xfrm>
        <a:noFill/>
        <a:ln w="28575" cap="flat" cmpd="sng" algn="ctr">
          <a:solidFill>
            <a:scrgbClr r="0" g="0" b="0"/>
          </a:solidFill>
          <a:prstDash val="dashDot"/>
        </a:ln>
        <a:effectLst/>
      </dgm:spPr>
      <dgm:t>
        <a:bodyPr/>
        <a:lstStyle/>
        <a:p>
          <a:endParaRPr lang="it-IT" sz="1600"/>
        </a:p>
      </dgm:t>
    </dgm:pt>
    <dgm:pt modelId="{3EFA7B4C-37F0-9546-8972-72152ED73E3B}" type="sibTrans" cxnId="{A0706341-E05B-3A49-AA4D-794654EE6421}">
      <dgm:prSet/>
      <dgm:spPr/>
      <dgm:t>
        <a:bodyPr/>
        <a:lstStyle/>
        <a:p>
          <a:endParaRPr lang="it-IT" sz="1600"/>
        </a:p>
      </dgm:t>
    </dgm:pt>
    <dgm:pt modelId="{3640345B-0AD2-3746-9E06-2C0844E0CFE1}" type="pres">
      <dgm:prSet presAssocID="{ED46009D-6362-8744-A047-A6465C3F7A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08567A-E2ED-244E-B019-056696564F8F}" type="pres">
      <dgm:prSet presAssocID="{D095849E-AEF1-1B4D-8123-7C4F95174313}" presName="root" presStyleCnt="0"/>
      <dgm:spPr/>
    </dgm:pt>
    <dgm:pt modelId="{A5ABE565-5629-1E41-B8CC-E56FCF409F6D}" type="pres">
      <dgm:prSet presAssocID="{D095849E-AEF1-1B4D-8123-7C4F95174313}" presName="rootComposite" presStyleCnt="0"/>
      <dgm:spPr/>
    </dgm:pt>
    <dgm:pt modelId="{28C600F0-C519-2240-9172-53D87F601D95}" type="pres">
      <dgm:prSet presAssocID="{D095849E-AEF1-1B4D-8123-7C4F95174313}" presName="rootText" presStyleLbl="node1" presStyleIdx="0" presStyleCnt="1" custScaleX="444682" custScaleY="102994" custLinFactNeighborX="4638" custLinFactNeighborY="17190"/>
      <dgm:spPr>
        <a:prstGeom prst="roundRect">
          <a:avLst>
            <a:gd name="adj" fmla="val 10000"/>
          </a:avLst>
        </a:prstGeom>
      </dgm:spPr>
    </dgm:pt>
    <dgm:pt modelId="{5559605A-2538-814A-A10C-4526EB50EF67}" type="pres">
      <dgm:prSet presAssocID="{D095849E-AEF1-1B4D-8123-7C4F95174313}" presName="rootConnector" presStyleLbl="node1" presStyleIdx="0" presStyleCnt="1"/>
      <dgm:spPr/>
    </dgm:pt>
    <dgm:pt modelId="{5CBAE824-BBF3-C149-8BB0-A3AB7B8D6FCE}" type="pres">
      <dgm:prSet presAssocID="{D095849E-AEF1-1B4D-8123-7C4F95174313}" presName="childShape" presStyleCnt="0"/>
      <dgm:spPr/>
    </dgm:pt>
    <dgm:pt modelId="{06A6690A-CC19-6944-805D-47EB9ED875E9}" type="pres">
      <dgm:prSet presAssocID="{A5F6CF8B-EBEB-5648-B6E0-82041E9F0180}" presName="Name13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36"/>
              </a:lnTo>
              <a:lnTo>
                <a:pt x="511347" y="372536"/>
              </a:lnTo>
            </a:path>
          </a:pathLst>
        </a:custGeom>
      </dgm:spPr>
    </dgm:pt>
    <dgm:pt modelId="{415EF217-8B43-8848-8BE7-1BD7509FC9E4}" type="pres">
      <dgm:prSet presAssocID="{17487702-CA91-294C-9BF5-B81793CE157F}" presName="childText" presStyleLbl="bgAcc1" presStyleIdx="0" presStyleCnt="4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40E123B-FD8F-8342-9F60-E6508F7A6046}" type="pres">
      <dgm:prSet presAssocID="{280C7243-3BA7-854B-8965-6FBC448C0F7E}" presName="Name13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121"/>
              </a:lnTo>
              <a:lnTo>
                <a:pt x="511347" y="985121"/>
              </a:lnTo>
            </a:path>
          </a:pathLst>
        </a:custGeom>
      </dgm:spPr>
    </dgm:pt>
    <dgm:pt modelId="{0C65F756-AD59-AA4D-AFEE-5274ABF387C3}" type="pres">
      <dgm:prSet presAssocID="{C80A4569-2A40-5A4C-BBD2-E8F1DA38D3D1}" presName="childText" presStyleLbl="bgAcc1" presStyleIdx="1" presStyleCnt="4" custScaleX="371173" custScaleY="90591" custLinFactNeighborX="6140" custLinFactNeighborY="-245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9C3B234-51C8-DB4C-AEA7-7D40A3CB4082}" type="pres">
      <dgm:prSet presAssocID="{EF74985E-3D9C-B049-9E2E-B500786437C8}" presName="Name13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705"/>
              </a:lnTo>
              <a:lnTo>
                <a:pt x="511347" y="1597705"/>
              </a:lnTo>
            </a:path>
          </a:pathLst>
        </a:custGeom>
      </dgm:spPr>
    </dgm:pt>
    <dgm:pt modelId="{51ADAC8D-8583-C44B-9FDF-1D1BC31BA2B8}" type="pres">
      <dgm:prSet presAssocID="{F340B173-1B03-C149-9980-B51AD0E83C97}" presName="childText" presStyleLbl="bgAcc1" presStyleIdx="2" presStyleCnt="4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9C3CA73-D8C3-344A-A620-C19E69286979}" type="pres">
      <dgm:prSet presAssocID="{CFD8AB1C-3DFE-854E-AF29-C150408BA7BC}" presName="Name13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0289"/>
              </a:lnTo>
              <a:lnTo>
                <a:pt x="511347" y="2210289"/>
              </a:lnTo>
            </a:path>
          </a:pathLst>
        </a:custGeom>
      </dgm:spPr>
    </dgm:pt>
    <dgm:pt modelId="{7F0BE4C3-A4B3-3F40-B1F1-9B0526045452}" type="pres">
      <dgm:prSet presAssocID="{64B8C7F8-2CA2-074F-87F3-B8092A1DE39F}" presName="childText" presStyleLbl="bgAcc1" presStyleIdx="3" presStyleCnt="4" custScaleX="371173" custScaleY="9059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6CB9971C-F533-5244-A41E-49FDAD49CF1C}" type="presOf" srcId="{17487702-CA91-294C-9BF5-B81793CE157F}" destId="{415EF217-8B43-8848-8BE7-1BD7509FC9E4}" srcOrd="0" destOrd="0" presId="urn:microsoft.com/office/officeart/2005/8/layout/hierarchy3"/>
    <dgm:cxn modelId="{4636DD40-8D75-9940-A034-CB7F8DFDB628}" type="presOf" srcId="{A5F6CF8B-EBEB-5648-B6E0-82041E9F0180}" destId="{06A6690A-CC19-6944-805D-47EB9ED875E9}" srcOrd="0" destOrd="0" presId="urn:microsoft.com/office/officeart/2005/8/layout/hierarchy3"/>
    <dgm:cxn modelId="{A0706341-E05B-3A49-AA4D-794654EE6421}" srcId="{D095849E-AEF1-1B4D-8123-7C4F95174313}" destId="{C80A4569-2A40-5A4C-BBD2-E8F1DA38D3D1}" srcOrd="1" destOrd="0" parTransId="{280C7243-3BA7-854B-8965-6FBC448C0F7E}" sibTransId="{3EFA7B4C-37F0-9546-8972-72152ED73E3B}"/>
    <dgm:cxn modelId="{02A1294B-E4CF-C54C-A85A-135F8A1F3AC3}" type="presOf" srcId="{64B8C7F8-2CA2-074F-87F3-B8092A1DE39F}" destId="{7F0BE4C3-A4B3-3F40-B1F1-9B0526045452}" srcOrd="0" destOrd="0" presId="urn:microsoft.com/office/officeart/2005/8/layout/hierarchy3"/>
    <dgm:cxn modelId="{F424395B-8A60-3949-935B-5317C3619E26}" type="presOf" srcId="{ED46009D-6362-8744-A047-A6465C3F7A2B}" destId="{3640345B-0AD2-3746-9E06-2C0844E0CFE1}" srcOrd="0" destOrd="0" presId="urn:microsoft.com/office/officeart/2005/8/layout/hierarchy3"/>
    <dgm:cxn modelId="{21AD4561-FE75-434E-9E07-5DA308A0CD65}" type="presOf" srcId="{CFD8AB1C-3DFE-854E-AF29-C150408BA7BC}" destId="{D9C3CA73-D8C3-344A-A620-C19E69286979}" srcOrd="0" destOrd="0" presId="urn:microsoft.com/office/officeart/2005/8/layout/hierarchy3"/>
    <dgm:cxn modelId="{26207A6A-C3AF-E84C-8579-47C40DFF62EC}" type="presOf" srcId="{C80A4569-2A40-5A4C-BBD2-E8F1DA38D3D1}" destId="{0C65F756-AD59-AA4D-AFEE-5274ABF387C3}" srcOrd="0" destOrd="0" presId="urn:microsoft.com/office/officeart/2005/8/layout/hierarchy3"/>
    <dgm:cxn modelId="{0A9A758F-24DA-CB47-ABA6-25C7B9B1C95A}" type="presOf" srcId="{280C7243-3BA7-854B-8965-6FBC448C0F7E}" destId="{640E123B-FD8F-8342-9F60-E6508F7A6046}" srcOrd="0" destOrd="0" presId="urn:microsoft.com/office/officeart/2005/8/layout/hierarchy3"/>
    <dgm:cxn modelId="{874D38AE-27CE-8741-906A-22D62382C901}" srcId="{D095849E-AEF1-1B4D-8123-7C4F95174313}" destId="{17487702-CA91-294C-9BF5-B81793CE157F}" srcOrd="0" destOrd="0" parTransId="{A5F6CF8B-EBEB-5648-B6E0-82041E9F0180}" sibTransId="{C757BD91-532F-F141-B714-76145AB31A4A}"/>
    <dgm:cxn modelId="{405909C7-896A-6645-BFD4-2ED0A076BC9E}" type="presOf" srcId="{D095849E-AEF1-1B4D-8123-7C4F95174313}" destId="{28C600F0-C519-2240-9172-53D87F601D95}" srcOrd="0" destOrd="0" presId="urn:microsoft.com/office/officeart/2005/8/layout/hierarchy3"/>
    <dgm:cxn modelId="{8D2BFECD-CF23-0D47-84DE-7B7E6F982562}" srcId="{ED46009D-6362-8744-A047-A6465C3F7A2B}" destId="{D095849E-AEF1-1B4D-8123-7C4F95174313}" srcOrd="0" destOrd="0" parTransId="{CC4D0A31-4625-1244-A48E-35A8A4973C36}" sibTransId="{3C379933-1C03-EA4F-8536-B4908893367C}"/>
    <dgm:cxn modelId="{743920D1-727C-DA49-B5C6-DF052AC449F1}" type="presOf" srcId="{D095849E-AEF1-1B4D-8123-7C4F95174313}" destId="{5559605A-2538-814A-A10C-4526EB50EF67}" srcOrd="1" destOrd="0" presId="urn:microsoft.com/office/officeart/2005/8/layout/hierarchy3"/>
    <dgm:cxn modelId="{A15929D2-9046-194D-98B8-880B1C297685}" type="presOf" srcId="{EF74985E-3D9C-B049-9E2E-B500786437C8}" destId="{D9C3B234-51C8-DB4C-AEA7-7D40A3CB4082}" srcOrd="0" destOrd="0" presId="urn:microsoft.com/office/officeart/2005/8/layout/hierarchy3"/>
    <dgm:cxn modelId="{1F1A33D2-B795-A148-B307-4373DA7B4CDE}" srcId="{D095849E-AEF1-1B4D-8123-7C4F95174313}" destId="{F340B173-1B03-C149-9980-B51AD0E83C97}" srcOrd="2" destOrd="0" parTransId="{EF74985E-3D9C-B049-9E2E-B500786437C8}" sibTransId="{09417585-AAA3-7F41-883B-CBFBAC7001A8}"/>
    <dgm:cxn modelId="{BC51DADA-6D37-3F43-BA4C-16CA490D166F}" type="presOf" srcId="{F340B173-1B03-C149-9980-B51AD0E83C97}" destId="{51ADAC8D-8583-C44B-9FDF-1D1BC31BA2B8}" srcOrd="0" destOrd="0" presId="urn:microsoft.com/office/officeart/2005/8/layout/hierarchy3"/>
    <dgm:cxn modelId="{3A2714E1-B936-8C47-8453-488E25CC20F8}" srcId="{D095849E-AEF1-1B4D-8123-7C4F95174313}" destId="{64B8C7F8-2CA2-074F-87F3-B8092A1DE39F}" srcOrd="3" destOrd="0" parTransId="{CFD8AB1C-3DFE-854E-AF29-C150408BA7BC}" sibTransId="{7DABD54A-5386-E34F-A42D-9CA0D3D7F4BF}"/>
    <dgm:cxn modelId="{6C90C34F-832B-D34E-A32F-43E5B4CD0480}" type="presParOf" srcId="{3640345B-0AD2-3746-9E06-2C0844E0CFE1}" destId="{4D08567A-E2ED-244E-B019-056696564F8F}" srcOrd="0" destOrd="0" presId="urn:microsoft.com/office/officeart/2005/8/layout/hierarchy3"/>
    <dgm:cxn modelId="{4D1C7A62-D030-364B-BB43-CA0277A85A2B}" type="presParOf" srcId="{4D08567A-E2ED-244E-B019-056696564F8F}" destId="{A5ABE565-5629-1E41-B8CC-E56FCF409F6D}" srcOrd="0" destOrd="0" presId="urn:microsoft.com/office/officeart/2005/8/layout/hierarchy3"/>
    <dgm:cxn modelId="{11BA3FFE-85D5-8341-843A-FE4979385837}" type="presParOf" srcId="{A5ABE565-5629-1E41-B8CC-E56FCF409F6D}" destId="{28C600F0-C519-2240-9172-53D87F601D95}" srcOrd="0" destOrd="0" presId="urn:microsoft.com/office/officeart/2005/8/layout/hierarchy3"/>
    <dgm:cxn modelId="{D2126D7E-88BF-FB47-BDF3-A1244E627EFA}" type="presParOf" srcId="{A5ABE565-5629-1E41-B8CC-E56FCF409F6D}" destId="{5559605A-2538-814A-A10C-4526EB50EF67}" srcOrd="1" destOrd="0" presId="urn:microsoft.com/office/officeart/2005/8/layout/hierarchy3"/>
    <dgm:cxn modelId="{389AAB17-43F5-304B-B534-14939788231B}" type="presParOf" srcId="{4D08567A-E2ED-244E-B019-056696564F8F}" destId="{5CBAE824-BBF3-C149-8BB0-A3AB7B8D6FCE}" srcOrd="1" destOrd="0" presId="urn:microsoft.com/office/officeart/2005/8/layout/hierarchy3"/>
    <dgm:cxn modelId="{041A9AB3-D0C0-D242-839B-61071A72AB7E}" type="presParOf" srcId="{5CBAE824-BBF3-C149-8BB0-A3AB7B8D6FCE}" destId="{06A6690A-CC19-6944-805D-47EB9ED875E9}" srcOrd="0" destOrd="0" presId="urn:microsoft.com/office/officeart/2005/8/layout/hierarchy3"/>
    <dgm:cxn modelId="{0F8C31CA-B1C4-9C4D-B888-A3602EF2FC6A}" type="presParOf" srcId="{5CBAE824-BBF3-C149-8BB0-A3AB7B8D6FCE}" destId="{415EF217-8B43-8848-8BE7-1BD7509FC9E4}" srcOrd="1" destOrd="0" presId="urn:microsoft.com/office/officeart/2005/8/layout/hierarchy3"/>
    <dgm:cxn modelId="{4867B5B6-3522-C44B-BBDE-B093C91C8DB0}" type="presParOf" srcId="{5CBAE824-BBF3-C149-8BB0-A3AB7B8D6FCE}" destId="{640E123B-FD8F-8342-9F60-E6508F7A6046}" srcOrd="2" destOrd="0" presId="urn:microsoft.com/office/officeart/2005/8/layout/hierarchy3"/>
    <dgm:cxn modelId="{C6DC3E83-591B-054D-9EB8-3B7271DAAE0E}" type="presParOf" srcId="{5CBAE824-BBF3-C149-8BB0-A3AB7B8D6FCE}" destId="{0C65F756-AD59-AA4D-AFEE-5274ABF387C3}" srcOrd="3" destOrd="0" presId="urn:microsoft.com/office/officeart/2005/8/layout/hierarchy3"/>
    <dgm:cxn modelId="{2DBBA980-54E4-9E41-B646-AE701FF9CC39}" type="presParOf" srcId="{5CBAE824-BBF3-C149-8BB0-A3AB7B8D6FCE}" destId="{D9C3B234-51C8-DB4C-AEA7-7D40A3CB4082}" srcOrd="4" destOrd="0" presId="urn:microsoft.com/office/officeart/2005/8/layout/hierarchy3"/>
    <dgm:cxn modelId="{B3D80374-EA0B-FD41-9B0B-FA18C8F07B2E}" type="presParOf" srcId="{5CBAE824-BBF3-C149-8BB0-A3AB7B8D6FCE}" destId="{51ADAC8D-8583-C44B-9FDF-1D1BC31BA2B8}" srcOrd="5" destOrd="0" presId="urn:microsoft.com/office/officeart/2005/8/layout/hierarchy3"/>
    <dgm:cxn modelId="{BF30FFE8-E7DD-ED4B-A7B5-0D833EE4AB21}" type="presParOf" srcId="{5CBAE824-BBF3-C149-8BB0-A3AB7B8D6FCE}" destId="{D9C3CA73-D8C3-344A-A620-C19E69286979}" srcOrd="6" destOrd="0" presId="urn:microsoft.com/office/officeart/2005/8/layout/hierarchy3"/>
    <dgm:cxn modelId="{2A45623E-0B93-7348-8069-6E63230196D1}" type="presParOf" srcId="{5CBAE824-BBF3-C149-8BB0-A3AB7B8D6FCE}" destId="{7F0BE4C3-A4B3-3F40-B1F1-9B0526045452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FC095-5760-4571-941D-09EE3D10F42F}">
      <dsp:nvSpPr>
        <dsp:cNvPr id="0" name=""/>
        <dsp:cNvSpPr/>
      </dsp:nvSpPr>
      <dsp:spPr>
        <a:xfrm>
          <a:off x="8063" y="306119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Epidemiology</a:t>
          </a:r>
          <a:endParaRPr lang="en-US" sz="1400" kern="1200" dirty="0"/>
        </a:p>
      </dsp:txBody>
      <dsp:txXfrm>
        <a:off x="8063" y="306119"/>
        <a:ext cx="1912738" cy="1147643"/>
      </dsp:txXfrm>
    </dsp:sp>
    <dsp:sp modelId="{ECE151F9-D163-41D4-946B-031AAB0A560E}">
      <dsp:nvSpPr>
        <dsp:cNvPr id="0" name=""/>
        <dsp:cNvSpPr/>
      </dsp:nvSpPr>
      <dsp:spPr>
        <a:xfrm>
          <a:off x="2112075" y="306119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UDCA </a:t>
          </a:r>
          <a:r>
            <a:rPr lang="it-IT" sz="1400" kern="1200" dirty="0" err="1"/>
            <a:t>response</a:t>
          </a:r>
          <a:r>
            <a:rPr lang="it-IT" sz="1400" kern="1200" dirty="0"/>
            <a:t> </a:t>
          </a:r>
          <a:r>
            <a:rPr lang="it-IT" sz="1400" kern="1200" dirty="0" err="1"/>
            <a:t>predictors</a:t>
          </a:r>
          <a:r>
            <a:rPr lang="it-IT" sz="1400" kern="1200" dirty="0"/>
            <a:t> (UDCA </a:t>
          </a:r>
          <a:r>
            <a:rPr lang="it-IT" sz="1400" kern="1200" dirty="0" err="1"/>
            <a:t>response</a:t>
          </a:r>
          <a:r>
            <a:rPr lang="it-IT" sz="1400" kern="1200" dirty="0"/>
            <a:t> score </a:t>
          </a:r>
          <a:r>
            <a:rPr lang="it-IT" sz="1400" kern="1200" dirty="0" err="1"/>
            <a:t>validation</a:t>
          </a:r>
          <a:r>
            <a:rPr lang="it-IT" sz="1400" kern="1200" dirty="0"/>
            <a:t>)</a:t>
          </a:r>
          <a:endParaRPr lang="en-US" sz="1400" kern="1200" dirty="0"/>
        </a:p>
      </dsp:txBody>
      <dsp:txXfrm>
        <a:off x="2112075" y="306119"/>
        <a:ext cx="1912738" cy="1147643"/>
      </dsp:txXfrm>
    </dsp:sp>
    <dsp:sp modelId="{D19301A8-B706-400F-AF99-7D0C60B85719}">
      <dsp:nvSpPr>
        <dsp:cNvPr id="0" name=""/>
        <dsp:cNvSpPr/>
      </dsp:nvSpPr>
      <dsp:spPr>
        <a:xfrm>
          <a:off x="4216394" y="360977"/>
          <a:ext cx="1901434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Effectiveness</a:t>
          </a:r>
          <a:r>
            <a:rPr lang="it-IT" sz="1400" kern="1200" dirty="0"/>
            <a:t> of second-line treatments and </a:t>
          </a:r>
          <a:r>
            <a:rPr lang="it-IT" sz="1400" kern="1200" dirty="0" err="1"/>
            <a:t>predictors</a:t>
          </a:r>
          <a:r>
            <a:rPr lang="it-IT" sz="1400" kern="1200" dirty="0"/>
            <a:t> of </a:t>
          </a:r>
          <a:r>
            <a:rPr lang="it-IT" sz="1400" kern="1200" dirty="0" err="1"/>
            <a:t>efficacy</a:t>
          </a:r>
          <a:r>
            <a:rPr lang="it-IT" sz="1400" kern="1200" dirty="0"/>
            <a:t> (</a:t>
          </a:r>
          <a:r>
            <a:rPr lang="it-IT" sz="1400" kern="1200" dirty="0" err="1"/>
            <a:t>safety</a:t>
          </a:r>
          <a:r>
            <a:rPr lang="it-IT" sz="1400" kern="1200" dirty="0"/>
            <a:t>)</a:t>
          </a:r>
          <a:endParaRPr lang="en-US" sz="1400" kern="1200" dirty="0"/>
        </a:p>
      </dsp:txBody>
      <dsp:txXfrm>
        <a:off x="4216394" y="360977"/>
        <a:ext cx="1901434" cy="1147643"/>
      </dsp:txXfrm>
    </dsp:sp>
    <dsp:sp modelId="{A78BC0DA-5E44-40FD-9A1E-5A28A0CA2BC8}">
      <dsp:nvSpPr>
        <dsp:cNvPr id="0" name=""/>
        <dsp:cNvSpPr/>
      </dsp:nvSpPr>
      <dsp:spPr>
        <a:xfrm>
          <a:off x="6308797" y="306119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Predictors</a:t>
          </a:r>
          <a:r>
            <a:rPr lang="it-IT" sz="1400" kern="1200" dirty="0"/>
            <a:t> of </a:t>
          </a:r>
          <a:r>
            <a:rPr lang="it-IT" sz="1400" kern="1200" dirty="0" err="1"/>
            <a:t>liver</a:t>
          </a:r>
          <a:r>
            <a:rPr lang="it-IT" sz="1400" kern="1200" dirty="0"/>
            <a:t> events</a:t>
          </a:r>
          <a:endParaRPr lang="en-US" sz="1400" kern="1200" dirty="0"/>
        </a:p>
      </dsp:txBody>
      <dsp:txXfrm>
        <a:off x="6308797" y="306119"/>
        <a:ext cx="1912738" cy="1147643"/>
      </dsp:txXfrm>
    </dsp:sp>
    <dsp:sp modelId="{1FB383BC-EDA6-4B46-B72F-64DFEB6D6AEC}">
      <dsp:nvSpPr>
        <dsp:cNvPr id="0" name=""/>
        <dsp:cNvSpPr/>
      </dsp:nvSpPr>
      <dsp:spPr>
        <a:xfrm>
          <a:off x="2411" y="1645036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Evaluation of </a:t>
          </a:r>
          <a:r>
            <a:rPr lang="it-IT" sz="1400" kern="1200" dirty="0" err="1"/>
            <a:t>QoL</a:t>
          </a:r>
          <a:r>
            <a:rPr lang="it-IT" sz="1400" kern="1200"/>
            <a:t> and Symptom</a:t>
          </a:r>
          <a:r>
            <a:rPr lang="it-IT" sz="1400" kern="1200" dirty="0"/>
            <a:t> Management</a:t>
          </a:r>
          <a:endParaRPr lang="en-US" sz="1400" kern="1200" dirty="0"/>
        </a:p>
      </dsp:txBody>
      <dsp:txXfrm>
        <a:off x="2411" y="1645036"/>
        <a:ext cx="1912738" cy="1147643"/>
      </dsp:txXfrm>
    </dsp:sp>
    <dsp:sp modelId="{1C1B7886-C170-4832-B52B-E312D7C4252B}">
      <dsp:nvSpPr>
        <dsp:cNvPr id="0" name=""/>
        <dsp:cNvSpPr/>
      </dsp:nvSpPr>
      <dsp:spPr>
        <a:xfrm>
          <a:off x="2106423" y="1645036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Evaluation of </a:t>
          </a:r>
          <a:r>
            <a:rPr lang="it-IT" sz="1400" kern="1200" dirty="0" err="1"/>
            <a:t>comorbidity</a:t>
          </a:r>
          <a:r>
            <a:rPr lang="it-IT" sz="1400" kern="1200" dirty="0"/>
            <a:t> </a:t>
          </a:r>
          <a:endParaRPr lang="en-US" sz="1400" kern="1200" dirty="0"/>
        </a:p>
      </dsp:txBody>
      <dsp:txXfrm>
        <a:off x="2106423" y="1645036"/>
        <a:ext cx="1912738" cy="1147643"/>
      </dsp:txXfrm>
    </dsp:sp>
    <dsp:sp modelId="{99E7EC14-F9E8-4CF4-BC0E-D7140889013D}">
      <dsp:nvSpPr>
        <dsp:cNvPr id="0" name=""/>
        <dsp:cNvSpPr/>
      </dsp:nvSpPr>
      <dsp:spPr>
        <a:xfrm>
          <a:off x="4210436" y="1645036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Evaluation of </a:t>
          </a:r>
          <a:r>
            <a:rPr lang="it-IT" sz="1400" kern="1200" dirty="0" err="1"/>
            <a:t>cardiovascular</a:t>
          </a:r>
          <a:r>
            <a:rPr lang="it-IT" sz="1400" kern="1200" dirty="0"/>
            <a:t> risk</a:t>
          </a:r>
          <a:endParaRPr lang="en-US" sz="1400" kern="1200" dirty="0"/>
        </a:p>
      </dsp:txBody>
      <dsp:txXfrm>
        <a:off x="4210436" y="1645036"/>
        <a:ext cx="1912738" cy="1147643"/>
      </dsp:txXfrm>
    </dsp:sp>
    <dsp:sp modelId="{A89413D4-8D92-4745-B24B-923E4E7FCC84}">
      <dsp:nvSpPr>
        <dsp:cNvPr id="0" name=""/>
        <dsp:cNvSpPr/>
      </dsp:nvSpPr>
      <dsp:spPr>
        <a:xfrm>
          <a:off x="6314449" y="1645036"/>
          <a:ext cx="1912738" cy="1147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Non invasive </a:t>
          </a:r>
          <a:r>
            <a:rPr lang="it-IT" sz="1400" kern="1200" dirty="0" err="1"/>
            <a:t>evaluation</a:t>
          </a:r>
          <a:r>
            <a:rPr lang="it-IT" sz="1400" kern="1200" dirty="0"/>
            <a:t> of </a:t>
          </a:r>
          <a:r>
            <a:rPr lang="it-IT" sz="1400" kern="1200" dirty="0" err="1"/>
            <a:t>liver</a:t>
          </a:r>
          <a:r>
            <a:rPr lang="it-IT" sz="1400" kern="1200" dirty="0"/>
            <a:t> </a:t>
          </a:r>
          <a:r>
            <a:rPr lang="it-IT" sz="1400" kern="1200" dirty="0" err="1"/>
            <a:t>fibrosis</a:t>
          </a:r>
          <a:r>
            <a:rPr lang="it-IT" sz="1400" kern="1200" dirty="0"/>
            <a:t> and </a:t>
          </a:r>
          <a:r>
            <a:rPr lang="it-IT" sz="1400" kern="1200" dirty="0" err="1"/>
            <a:t>portal</a:t>
          </a:r>
          <a:r>
            <a:rPr lang="it-IT" sz="1400" kern="1200" dirty="0"/>
            <a:t> </a:t>
          </a:r>
          <a:r>
            <a:rPr lang="it-IT" sz="1400" kern="1200" dirty="0" err="1"/>
            <a:t>hypertension</a:t>
          </a:r>
          <a:endParaRPr lang="en-US" sz="1400" kern="1200" dirty="0"/>
        </a:p>
      </dsp:txBody>
      <dsp:txXfrm>
        <a:off x="6314449" y="1645036"/>
        <a:ext cx="1912738" cy="114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600F0-C519-2240-9172-53D87F601D95}">
      <dsp:nvSpPr>
        <dsp:cNvPr id="0" name=""/>
        <dsp:cNvSpPr/>
      </dsp:nvSpPr>
      <dsp:spPr>
        <a:xfrm>
          <a:off x="673" y="437001"/>
          <a:ext cx="3584004" cy="573247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A04DA3">
                <a:tint val="50000"/>
                <a:satMod val="300000"/>
              </a:srgbClr>
            </a:gs>
            <a:gs pos="35000">
              <a:srgbClr val="A04DA3">
                <a:tint val="37000"/>
                <a:satMod val="300000"/>
              </a:srgbClr>
            </a:gs>
            <a:gs pos="100000">
              <a:srgbClr val="A04DA3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A04DA3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Dedicated APP</a:t>
          </a:r>
          <a:endParaRPr lang="it-IT" sz="2600" i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7463" y="453791"/>
        <a:ext cx="3550424" cy="539667"/>
      </dsp:txXfrm>
    </dsp:sp>
    <dsp:sp modelId="{06A6690A-CC19-6944-805D-47EB9ED875E9}">
      <dsp:nvSpPr>
        <dsp:cNvPr id="0" name=""/>
        <dsp:cNvSpPr/>
      </dsp:nvSpPr>
      <dsp:spPr>
        <a:xfrm>
          <a:off x="359073" y="1010248"/>
          <a:ext cx="358400" cy="239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36"/>
              </a:lnTo>
              <a:lnTo>
                <a:pt x="511347" y="372536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EF217-8B43-8848-8BE7-1BD7509FC9E4}">
      <dsp:nvSpPr>
        <dsp:cNvPr id="0" name=""/>
        <dsp:cNvSpPr/>
      </dsp:nvSpPr>
      <dsp:spPr>
        <a:xfrm>
          <a:off x="717473" y="1081150"/>
          <a:ext cx="2205924" cy="336495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Instant</a:t>
          </a: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Messaging</a:t>
          </a:r>
        </a:p>
      </dsp:txBody>
      <dsp:txXfrm>
        <a:off x="727329" y="1091006"/>
        <a:ext cx="2186212" cy="316783"/>
      </dsp:txXfrm>
    </dsp:sp>
    <dsp:sp modelId="{640E123B-FD8F-8342-9F60-E6508F7A6046}">
      <dsp:nvSpPr>
        <dsp:cNvPr id="0" name=""/>
        <dsp:cNvSpPr/>
      </dsp:nvSpPr>
      <dsp:spPr>
        <a:xfrm>
          <a:off x="359073" y="1010248"/>
          <a:ext cx="358400" cy="668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121"/>
              </a:lnTo>
              <a:lnTo>
                <a:pt x="511347" y="985121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5F756-AD59-AA4D-AFEE-5274ABF387C3}">
      <dsp:nvSpPr>
        <dsp:cNvPr id="0" name=""/>
        <dsp:cNvSpPr/>
      </dsp:nvSpPr>
      <dsp:spPr>
        <a:xfrm>
          <a:off x="717473" y="1510506"/>
          <a:ext cx="2205924" cy="336495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Admission</a:t>
          </a: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plan</a:t>
          </a:r>
          <a:endParaRPr lang="it-IT" sz="18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27329" y="1520362"/>
        <a:ext cx="2186212" cy="316783"/>
      </dsp:txXfrm>
    </dsp:sp>
    <dsp:sp modelId="{D9C3B234-51C8-DB4C-AEA7-7D40A3CB4082}">
      <dsp:nvSpPr>
        <dsp:cNvPr id="0" name=""/>
        <dsp:cNvSpPr/>
      </dsp:nvSpPr>
      <dsp:spPr>
        <a:xfrm>
          <a:off x="359073" y="1010248"/>
          <a:ext cx="358400" cy="109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705"/>
              </a:lnTo>
              <a:lnTo>
                <a:pt x="511347" y="1597705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DAC8D-8583-C44B-9FDF-1D1BC31BA2B8}">
      <dsp:nvSpPr>
        <dsp:cNvPr id="0" name=""/>
        <dsp:cNvSpPr/>
      </dsp:nvSpPr>
      <dsp:spPr>
        <a:xfrm>
          <a:off x="717473" y="1939863"/>
          <a:ext cx="2205924" cy="336495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Lab/Test </a:t>
          </a: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repository</a:t>
          </a:r>
          <a:endParaRPr lang="it-IT" sz="18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27329" y="1949719"/>
        <a:ext cx="2186212" cy="316783"/>
      </dsp:txXfrm>
    </dsp:sp>
    <dsp:sp modelId="{D9C3CA73-D8C3-344A-A620-C19E69286979}">
      <dsp:nvSpPr>
        <dsp:cNvPr id="0" name=""/>
        <dsp:cNvSpPr/>
      </dsp:nvSpPr>
      <dsp:spPr>
        <a:xfrm>
          <a:off x="359073" y="1010248"/>
          <a:ext cx="362536" cy="1539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0289"/>
              </a:lnTo>
              <a:lnTo>
                <a:pt x="511347" y="2210289"/>
              </a:lnTo>
            </a:path>
          </a:pathLst>
        </a:custGeom>
        <a:noFill/>
        <a:ln w="28575" cap="flat" cmpd="sng" algn="ctr">
          <a:solidFill>
            <a:sysClr val="window" lastClr="FFFFFF">
              <a:lumMod val="50000"/>
            </a:sysClr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BE4C3-A4B3-3F40-B1F1-9B0526045452}">
      <dsp:nvSpPr>
        <dsp:cNvPr id="0" name=""/>
        <dsp:cNvSpPr/>
      </dsp:nvSpPr>
      <dsp:spPr>
        <a:xfrm>
          <a:off x="721610" y="2381136"/>
          <a:ext cx="3275239" cy="336495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Video </a:t>
          </a: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communication</a:t>
          </a: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</a:t>
          </a:r>
        </a:p>
      </dsp:txBody>
      <dsp:txXfrm>
        <a:off x="731466" y="2390992"/>
        <a:ext cx="3255527" cy="316783"/>
      </dsp:txXfrm>
    </dsp:sp>
    <dsp:sp modelId="{23E5B8CD-2C8D-EC4A-B742-CC5565791FA1}">
      <dsp:nvSpPr>
        <dsp:cNvPr id="0" name=""/>
        <dsp:cNvSpPr/>
      </dsp:nvSpPr>
      <dsp:spPr>
        <a:xfrm>
          <a:off x="359073" y="1010248"/>
          <a:ext cx="359073" cy="1985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5565"/>
              </a:lnTo>
              <a:lnTo>
                <a:pt x="359073" y="19855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C9C6F-F6D8-4642-A0B1-F05F9D7556FF}">
      <dsp:nvSpPr>
        <dsp:cNvPr id="0" name=""/>
        <dsp:cNvSpPr/>
      </dsp:nvSpPr>
      <dsp:spPr>
        <a:xfrm>
          <a:off x="718147" y="2810092"/>
          <a:ext cx="4088923" cy="371444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Rapid</a:t>
          </a:r>
          <a:r>
            <a:rPr lang="it-IT" sz="1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record and management of side </a:t>
          </a:r>
          <a:r>
            <a:rPr lang="it-IT" sz="18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effects</a:t>
          </a:r>
          <a:endParaRPr lang="it-IT" sz="18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29026" y="2820971"/>
        <a:ext cx="4067165" cy="349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600F0-C519-2240-9172-53D87F601D95}">
      <dsp:nvSpPr>
        <dsp:cNvPr id="0" name=""/>
        <dsp:cNvSpPr/>
      </dsp:nvSpPr>
      <dsp:spPr>
        <a:xfrm>
          <a:off x="500" y="513318"/>
          <a:ext cx="4285250" cy="49625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A04DA3">
                <a:tint val="50000"/>
                <a:satMod val="300000"/>
              </a:srgbClr>
            </a:gs>
            <a:gs pos="35000">
              <a:srgbClr val="A04DA3">
                <a:tint val="37000"/>
                <a:satMod val="300000"/>
              </a:srgbClr>
            </a:gs>
            <a:gs pos="100000">
              <a:srgbClr val="A04DA3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A04DA3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Drugs Home Delivery</a:t>
          </a:r>
          <a:endParaRPr lang="it-IT" sz="2600" i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5035" y="527853"/>
        <a:ext cx="4256180" cy="467189"/>
      </dsp:txXfrm>
    </dsp:sp>
    <dsp:sp modelId="{06A6690A-CC19-6944-805D-47EB9ED875E9}">
      <dsp:nvSpPr>
        <dsp:cNvPr id="0" name=""/>
        <dsp:cNvSpPr/>
      </dsp:nvSpPr>
      <dsp:spPr>
        <a:xfrm>
          <a:off x="429025" y="1009577"/>
          <a:ext cx="428274" cy="255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36"/>
              </a:lnTo>
              <a:lnTo>
                <a:pt x="511347" y="372536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EF217-8B43-8848-8BE7-1BD7509FC9E4}">
      <dsp:nvSpPr>
        <dsp:cNvPr id="0" name=""/>
        <dsp:cNvSpPr/>
      </dsp:nvSpPr>
      <dsp:spPr>
        <a:xfrm>
          <a:off x="857300" y="1047208"/>
          <a:ext cx="2861494" cy="436497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Simplification</a:t>
          </a: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of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therapy</a:t>
          </a:r>
          <a:endParaRPr lang="it-IT" sz="20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870085" y="1059993"/>
        <a:ext cx="2835924" cy="410927"/>
      </dsp:txXfrm>
    </dsp:sp>
    <dsp:sp modelId="{640E123B-FD8F-8342-9F60-E6508F7A6046}">
      <dsp:nvSpPr>
        <dsp:cNvPr id="0" name=""/>
        <dsp:cNvSpPr/>
      </dsp:nvSpPr>
      <dsp:spPr>
        <a:xfrm>
          <a:off x="429025" y="1009577"/>
          <a:ext cx="475609" cy="801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121"/>
              </a:lnTo>
              <a:lnTo>
                <a:pt x="511347" y="985121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5F756-AD59-AA4D-AFEE-5274ABF387C3}">
      <dsp:nvSpPr>
        <dsp:cNvPr id="0" name=""/>
        <dsp:cNvSpPr/>
      </dsp:nvSpPr>
      <dsp:spPr>
        <a:xfrm>
          <a:off x="904635" y="1592330"/>
          <a:ext cx="2861494" cy="436497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Cut</a:t>
          </a: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back on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patient’s</a:t>
          </a: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travel</a:t>
          </a:r>
          <a:endParaRPr lang="it-IT" sz="20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917420" y="1605115"/>
        <a:ext cx="2835924" cy="410927"/>
      </dsp:txXfrm>
    </dsp:sp>
    <dsp:sp modelId="{D9C3B234-51C8-DB4C-AEA7-7D40A3CB4082}">
      <dsp:nvSpPr>
        <dsp:cNvPr id="0" name=""/>
        <dsp:cNvSpPr/>
      </dsp:nvSpPr>
      <dsp:spPr>
        <a:xfrm>
          <a:off x="429025" y="1009577"/>
          <a:ext cx="428274" cy="1369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705"/>
              </a:lnTo>
              <a:lnTo>
                <a:pt x="511347" y="1597705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DAC8D-8583-C44B-9FDF-1D1BC31BA2B8}">
      <dsp:nvSpPr>
        <dsp:cNvPr id="0" name=""/>
        <dsp:cNvSpPr/>
      </dsp:nvSpPr>
      <dsp:spPr>
        <a:xfrm>
          <a:off x="857300" y="2161119"/>
          <a:ext cx="2861494" cy="436497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Reduce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costs</a:t>
          </a:r>
          <a:endParaRPr lang="it-IT" sz="20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870085" y="2173904"/>
        <a:ext cx="2835924" cy="410927"/>
      </dsp:txXfrm>
    </dsp:sp>
    <dsp:sp modelId="{D9C3CA73-D8C3-344A-A620-C19E69286979}">
      <dsp:nvSpPr>
        <dsp:cNvPr id="0" name=""/>
        <dsp:cNvSpPr/>
      </dsp:nvSpPr>
      <dsp:spPr>
        <a:xfrm>
          <a:off x="429025" y="1009577"/>
          <a:ext cx="428274" cy="1926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0289"/>
              </a:lnTo>
              <a:lnTo>
                <a:pt x="511347" y="2210289"/>
              </a:lnTo>
            </a:path>
          </a:pathLst>
        </a:custGeom>
        <a:noFill/>
        <a:ln w="28575" cap="flat" cmpd="sng" algn="ctr">
          <a:solidFill>
            <a:sysClr val="window" lastClr="FFFFFF">
              <a:lumMod val="50000"/>
            </a:sysClr>
          </a:solidFill>
          <a:prstDash val="dashDot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BE4C3-A4B3-3F40-B1F1-9B0526045452}">
      <dsp:nvSpPr>
        <dsp:cNvPr id="0" name=""/>
        <dsp:cNvSpPr/>
      </dsp:nvSpPr>
      <dsp:spPr>
        <a:xfrm>
          <a:off x="857300" y="2718075"/>
          <a:ext cx="2861494" cy="436497"/>
        </a:xfrm>
        <a:prstGeom prst="roundRect">
          <a:avLst>
            <a:gd name="adj" fmla="val 10000"/>
          </a:avLst>
        </a:prstGeom>
        <a:solidFill>
          <a:srgbClr val="438086">
            <a:lumMod val="20000"/>
            <a:lumOff val="80000"/>
            <a:alpha val="9000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Improve</a:t>
          </a:r>
          <a:r>
            <a:rPr lang="it-IT" sz="20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it-IT" sz="2000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compliance</a:t>
          </a:r>
          <a:endParaRPr lang="it-IT" sz="20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870085" y="2730860"/>
        <a:ext cx="2835924" cy="410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14B5A-58A0-9E4D-B426-F4419808C535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728C4-28C9-0740-890F-4F2DB1866B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19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it-IT" sz="900">
              <a:latin typeface="Calibri" charset="0"/>
              <a:ea typeface="MS PGothic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A3B7102-57F7-0449-8A2F-9234A6BCCB08}" type="slidenum">
              <a:rPr lang="en-GB" sz="1200">
                <a:latin typeface="Calibri" charset="0"/>
              </a:rPr>
              <a:pPr/>
              <a:t>2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FXR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agonists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attractive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class of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drugs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carbohydrate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anti-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>
              <a:latin typeface="Arial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C9FF-39EB-4281-8148-5FE0E9295B2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66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</a:rPr>
              <a:t>Table 14.2.9.1.1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Times New Roman" charset="0"/>
              </a:rPr>
              <a:t>QC15MAR2014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C9FF-39EB-4281-8148-5FE0E9295B2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85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783">
              <a:defRPr/>
            </a:pP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CK19+ DUOX2+ ACE2+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accounted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18.7% of CK19+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human control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livers</a:t>
            </a:r>
            <a:endParaRPr lang="it-IT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(FACS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anti-CK19, anti-DUOX2 and antiACE2 Abs and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isotype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728C4-28C9-0740-890F-4F2DB1866B1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405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AdvOT3d287b35.B"/>
              </a:rPr>
              <a:t>A </a:t>
            </a:r>
            <a:r>
              <a:rPr lang="it-IT" sz="1800" dirty="0" err="1">
                <a:effectLst/>
                <a:latin typeface="AdvOT3d287b35.B"/>
              </a:rPr>
              <a:t>proposed</a:t>
            </a:r>
            <a:r>
              <a:rPr lang="it-IT" sz="1800" dirty="0">
                <a:effectLst/>
                <a:latin typeface="AdvOT3d287b35.B"/>
              </a:rPr>
              <a:t> </a:t>
            </a:r>
            <a:r>
              <a:rPr lang="it-IT" sz="1800" dirty="0" err="1">
                <a:effectLst/>
                <a:latin typeface="AdvOT3d287b35.B"/>
              </a:rPr>
              <a:t>immunological</a:t>
            </a:r>
            <a:r>
              <a:rPr lang="it-IT" sz="1800" dirty="0">
                <a:effectLst/>
                <a:latin typeface="AdvOT3d287b35.B"/>
              </a:rPr>
              <a:t> </a:t>
            </a:r>
            <a:r>
              <a:rPr lang="it-IT" sz="1800" dirty="0" err="1">
                <a:effectLst/>
                <a:latin typeface="AdvOT3d287b35.B"/>
              </a:rPr>
              <a:t>mechanism</a:t>
            </a:r>
            <a:r>
              <a:rPr lang="it-IT" sz="1800" dirty="0">
                <a:effectLst/>
                <a:latin typeface="AdvOT3d287b35.B"/>
              </a:rPr>
              <a:t> </a:t>
            </a:r>
            <a:r>
              <a:rPr lang="it-IT" sz="1800" dirty="0" err="1">
                <a:effectLst/>
                <a:latin typeface="AdvOT3d287b35.B"/>
              </a:rPr>
              <a:t>underlying</a:t>
            </a:r>
            <a:r>
              <a:rPr lang="it-IT" sz="1800" dirty="0">
                <a:effectLst/>
                <a:latin typeface="AdvOT3d287b35.B"/>
              </a:rPr>
              <a:t> the </a:t>
            </a:r>
            <a:r>
              <a:rPr lang="it-IT" sz="1800" dirty="0" err="1">
                <a:effectLst/>
                <a:latin typeface="AdvOT3d287b35.B"/>
              </a:rPr>
              <a:t>pathogenesis</a:t>
            </a:r>
            <a:r>
              <a:rPr lang="it-IT" sz="1800" dirty="0">
                <a:effectLst/>
                <a:latin typeface="AdvOT3d287b35.B"/>
              </a:rPr>
              <a:t> of PBC. </a:t>
            </a:r>
          </a:p>
          <a:p>
            <a:endParaRPr lang="it-IT" sz="1800" dirty="0">
              <a:effectLst/>
              <a:latin typeface="AdvOT3d287b35.B"/>
            </a:endParaRPr>
          </a:p>
          <a:p>
            <a:r>
              <a:rPr lang="it-IT" sz="1800" dirty="0" err="1">
                <a:effectLst/>
                <a:latin typeface="AdvOTdd63dae3"/>
              </a:rPr>
              <a:t>Initially</a:t>
            </a:r>
            <a:r>
              <a:rPr lang="it-IT" sz="1800" dirty="0">
                <a:effectLst/>
                <a:latin typeface="AdvOTdd63dae3"/>
              </a:rPr>
              <a:t>, </a:t>
            </a:r>
            <a:r>
              <a:rPr lang="it-IT" sz="1800" dirty="0" err="1">
                <a:effectLst/>
                <a:latin typeface="AdvOTdd63dae3"/>
              </a:rPr>
              <a:t>excessive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IgA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undergo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transcytosis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through</a:t>
            </a:r>
            <a:r>
              <a:rPr lang="it-IT" sz="1800" dirty="0">
                <a:effectLst/>
                <a:latin typeface="AdvOTdd63dae3"/>
              </a:rPr>
              <a:t> the </a:t>
            </a:r>
            <a:r>
              <a:rPr lang="it-IT" sz="1800" dirty="0" err="1">
                <a:effectLst/>
                <a:latin typeface="AdvOTdd63dae3"/>
              </a:rPr>
              <a:t>pIgR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into</a:t>
            </a:r>
            <a:r>
              <a:rPr lang="it-IT" sz="1800" dirty="0">
                <a:effectLst/>
                <a:latin typeface="AdvOTdd63dae3"/>
              </a:rPr>
              <a:t> DUOX2+- ACE2+ small </a:t>
            </a:r>
            <a:r>
              <a:rPr lang="it-IT" sz="1800" dirty="0" err="1">
                <a:effectLst/>
                <a:latin typeface="AdvOTdd63dae3"/>
              </a:rPr>
              <a:t>cholangiocytes</a:t>
            </a:r>
            <a:r>
              <a:rPr lang="it-IT" sz="1800" dirty="0">
                <a:effectLst/>
                <a:latin typeface="AdvOTdd63dae3"/>
              </a:rPr>
              <a:t> and </a:t>
            </a:r>
            <a:r>
              <a:rPr lang="it-IT" sz="1800" dirty="0" err="1">
                <a:effectLst/>
                <a:latin typeface="AdvOTdd63dae3"/>
              </a:rPr>
              <a:t>incidentally</a:t>
            </a:r>
            <a:r>
              <a:rPr lang="it-IT" sz="1800" dirty="0">
                <a:effectLst/>
                <a:latin typeface="AdvOTdd63dae3"/>
              </a:rPr>
              <a:t> induce </a:t>
            </a:r>
            <a:r>
              <a:rPr lang="it-IT" sz="1800" dirty="0" err="1">
                <a:effectLst/>
                <a:latin typeface="AdvOTdd63dae3"/>
              </a:rPr>
              <a:t>cholangiocyte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apoptosis</a:t>
            </a:r>
            <a:r>
              <a:rPr lang="it-IT" sz="1800" dirty="0">
                <a:effectLst/>
                <a:latin typeface="AdvOTdd63dae3"/>
              </a:rPr>
              <a:t>. </a:t>
            </a:r>
            <a:r>
              <a:rPr lang="it-IT" sz="1800" dirty="0" err="1">
                <a:effectLst/>
                <a:latin typeface="AdvOTdd63dae3"/>
              </a:rPr>
              <a:t>Subsequently</a:t>
            </a:r>
            <a:r>
              <a:rPr lang="it-IT" sz="1800" dirty="0">
                <a:effectLst/>
                <a:latin typeface="AdvOTdd63dae3"/>
              </a:rPr>
              <a:t>, the </a:t>
            </a:r>
            <a:r>
              <a:rPr lang="it-IT" sz="1800" dirty="0" err="1">
                <a:effectLst/>
                <a:latin typeface="AdvOTdd63dae3"/>
              </a:rPr>
              <a:t>apoptotic</a:t>
            </a:r>
            <a:r>
              <a:rPr lang="it-IT" sz="1800" dirty="0">
                <a:effectLst/>
                <a:latin typeface="AdvOTdd63dae3"/>
              </a:rPr>
              <a:t> DUOX2+ACE2+ small </a:t>
            </a:r>
            <a:r>
              <a:rPr lang="it-IT" sz="1800" dirty="0" err="1">
                <a:effectLst/>
                <a:latin typeface="AdvOTdd63dae3"/>
              </a:rPr>
              <a:t>cholangiocytes</a:t>
            </a:r>
            <a:r>
              <a:rPr lang="it-IT" sz="1800" dirty="0">
                <a:effectLst/>
                <a:latin typeface="AdvOTdd63dae3"/>
              </a:rPr>
              <a:t> cause the leakage of </a:t>
            </a:r>
            <a:r>
              <a:rPr lang="it-IT" sz="1800" dirty="0" err="1">
                <a:effectLst/>
                <a:latin typeface="AdvOTdd63dae3"/>
              </a:rPr>
              <a:t>pIgR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autoantigen</a:t>
            </a:r>
            <a:r>
              <a:rPr lang="it-IT" sz="1800" dirty="0">
                <a:effectLst/>
                <a:latin typeface="AdvOTdd63dae3"/>
              </a:rPr>
              <a:t>, </a:t>
            </a:r>
            <a:r>
              <a:rPr lang="it-IT" sz="1800" dirty="0" err="1">
                <a:effectLst/>
                <a:latin typeface="AdvOTdd63dae3"/>
              </a:rPr>
              <a:t>leading</a:t>
            </a:r>
            <a:r>
              <a:rPr lang="it-IT" sz="1800" dirty="0">
                <a:effectLst/>
                <a:latin typeface="AdvOTdd63dae3"/>
              </a:rPr>
              <a:t> to the </a:t>
            </a:r>
            <a:r>
              <a:rPr lang="it-IT" sz="1800" dirty="0" err="1">
                <a:effectLst/>
                <a:latin typeface="AdvOTdd63dae3"/>
              </a:rPr>
              <a:t>loss</a:t>
            </a:r>
            <a:r>
              <a:rPr lang="it-IT" sz="1800" dirty="0">
                <a:effectLst/>
                <a:latin typeface="AdvOTdd63dae3"/>
              </a:rPr>
              <a:t> of immune </a:t>
            </a:r>
            <a:r>
              <a:rPr lang="it-IT" sz="1800" dirty="0" err="1">
                <a:effectLst/>
                <a:latin typeface="AdvOTdd63dae3"/>
              </a:rPr>
              <a:t>tolerance</a:t>
            </a:r>
            <a:r>
              <a:rPr lang="it-IT" sz="1800" dirty="0">
                <a:effectLst/>
                <a:latin typeface="AdvOTdd63dae3"/>
              </a:rPr>
              <a:t> by </a:t>
            </a:r>
            <a:r>
              <a:rPr lang="it-IT" sz="1800" dirty="0" err="1">
                <a:effectLst/>
                <a:latin typeface="AdvOTdd63dae3"/>
              </a:rPr>
              <a:t>inducing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pIgR</a:t>
            </a:r>
            <a:r>
              <a:rPr lang="it-IT" sz="1800" dirty="0">
                <a:effectLst/>
                <a:latin typeface="AdvOTdd63dae3"/>
              </a:rPr>
              <a:t>- </a:t>
            </a:r>
            <a:r>
              <a:rPr lang="it-IT" sz="1800" dirty="0" err="1">
                <a:effectLst/>
                <a:latin typeface="AdvOTdd63dae3"/>
              </a:rPr>
              <a:t>speci</a:t>
            </a:r>
            <a:r>
              <a:rPr lang="it-IT" sz="1800" dirty="0" err="1">
                <a:effectLst/>
                <a:latin typeface="AdvOTdd63dae3+fb"/>
              </a:rPr>
              <a:t>fi</a:t>
            </a:r>
            <a:r>
              <a:rPr lang="it-IT" sz="1800" dirty="0" err="1">
                <a:effectLst/>
                <a:latin typeface="AdvOTdd63dae3"/>
              </a:rPr>
              <a:t>c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humoral</a:t>
            </a:r>
            <a:r>
              <a:rPr lang="it-IT" sz="1800" dirty="0">
                <a:effectLst/>
                <a:latin typeface="AdvOTdd63dae3"/>
              </a:rPr>
              <a:t> and T </a:t>
            </a:r>
            <a:r>
              <a:rPr lang="it-IT" sz="1800" dirty="0" err="1">
                <a:effectLst/>
                <a:latin typeface="AdvOTdd63dae3"/>
              </a:rPr>
              <a:t>cell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immunity</a:t>
            </a:r>
            <a:r>
              <a:rPr lang="it-IT" sz="1800" dirty="0">
                <a:effectLst/>
                <a:latin typeface="AdvOTdd63dae3"/>
              </a:rPr>
              <a:t>, and recruiting CD27+ </a:t>
            </a:r>
            <a:r>
              <a:rPr lang="it-IT" sz="1800" dirty="0" err="1">
                <a:effectLst/>
                <a:latin typeface="AdvOTdd63dae3"/>
              </a:rPr>
              <a:t>memory</a:t>
            </a:r>
            <a:r>
              <a:rPr lang="it-IT" sz="1800" dirty="0">
                <a:effectLst/>
                <a:latin typeface="AdvOTdd63dae3"/>
              </a:rPr>
              <a:t> B and plasma </a:t>
            </a:r>
            <a:r>
              <a:rPr lang="it-IT" sz="1800" dirty="0" err="1">
                <a:effectLst/>
                <a:latin typeface="AdvOTdd63dae3"/>
              </a:rPr>
              <a:t>cell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in</a:t>
            </a:r>
            <a:r>
              <a:rPr lang="it-IT" sz="1800" dirty="0" err="1">
                <a:effectLst/>
                <a:latin typeface="AdvOTdd63dae3+fb"/>
              </a:rPr>
              <a:t>fi</a:t>
            </a:r>
            <a:r>
              <a:rPr lang="it-IT" sz="1800" dirty="0" err="1">
                <a:effectLst/>
                <a:latin typeface="AdvOTdd63dae3"/>
              </a:rPr>
              <a:t>ltration</a:t>
            </a:r>
            <a:r>
              <a:rPr lang="it-IT" sz="1800" dirty="0">
                <a:effectLst/>
                <a:latin typeface="AdvOTdd63dae3"/>
              </a:rPr>
              <a:t> in the </a:t>
            </a:r>
            <a:r>
              <a:rPr lang="it-IT" sz="1800" dirty="0" err="1">
                <a:effectLst/>
                <a:latin typeface="AdvOTdd63dae3"/>
              </a:rPr>
              <a:t>hepatic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portal</a:t>
            </a:r>
            <a:r>
              <a:rPr lang="it-IT" sz="1800" dirty="0">
                <a:effectLst/>
                <a:latin typeface="AdvOTdd63dae3"/>
              </a:rPr>
              <a:t> tracks. The </a:t>
            </a:r>
            <a:r>
              <a:rPr lang="it-IT" sz="1800" dirty="0" err="1">
                <a:effectLst/>
                <a:latin typeface="AdvOTdd63dae3"/>
              </a:rPr>
              <a:t>induced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pIgR-speci</a:t>
            </a:r>
            <a:r>
              <a:rPr lang="it-IT" sz="1800" dirty="0" err="1">
                <a:effectLst/>
                <a:latin typeface="AdvOTdd63dae3+fb"/>
              </a:rPr>
              <a:t>fi</a:t>
            </a:r>
            <a:r>
              <a:rPr lang="it-IT" sz="1800" dirty="0" err="1">
                <a:effectLst/>
                <a:latin typeface="AdvOTdd63dae3"/>
              </a:rPr>
              <a:t>c</a:t>
            </a:r>
            <a:r>
              <a:rPr lang="it-IT" sz="1800" dirty="0">
                <a:effectLst/>
                <a:latin typeface="AdvOTdd63dae3"/>
              </a:rPr>
              <a:t> auto- </a:t>
            </a:r>
            <a:r>
              <a:rPr lang="it-IT" sz="1800" dirty="0" err="1">
                <a:effectLst/>
                <a:latin typeface="AdvOTdd63dae3"/>
              </a:rPr>
              <a:t>antibodies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speci</a:t>
            </a:r>
            <a:r>
              <a:rPr lang="it-IT" sz="1800" dirty="0" err="1">
                <a:effectLst/>
                <a:latin typeface="AdvOTdd63dae3+fb"/>
              </a:rPr>
              <a:t>fi</a:t>
            </a:r>
            <a:r>
              <a:rPr lang="it-IT" sz="1800" dirty="0" err="1">
                <a:effectLst/>
                <a:latin typeface="AdvOTdd63dae3"/>
              </a:rPr>
              <a:t>cally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damage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liver</a:t>
            </a:r>
            <a:r>
              <a:rPr lang="it-IT" sz="1800" dirty="0">
                <a:effectLst/>
                <a:latin typeface="AdvOTdd63dae3"/>
              </a:rPr>
              <a:t> DUOX2+ACE2+ small </a:t>
            </a:r>
            <a:r>
              <a:rPr lang="it-IT" sz="1800" dirty="0" err="1">
                <a:effectLst/>
                <a:latin typeface="AdvOTdd63dae3"/>
              </a:rPr>
              <a:t>cholangiocytes</a:t>
            </a:r>
            <a:r>
              <a:rPr lang="it-IT" sz="1800" dirty="0">
                <a:effectLst/>
                <a:latin typeface="AdvOTdd63dae3"/>
              </a:rPr>
              <a:t> in the small bile </a:t>
            </a:r>
            <a:r>
              <a:rPr lang="it-IT" sz="1800" dirty="0" err="1">
                <a:effectLst/>
                <a:latin typeface="AdvOTdd63dae3"/>
              </a:rPr>
              <a:t>ducts</a:t>
            </a:r>
            <a:r>
              <a:rPr lang="it-IT" sz="1800" dirty="0">
                <a:effectLst/>
                <a:latin typeface="AdvOTdd63dae3"/>
              </a:rPr>
              <a:t> to </a:t>
            </a:r>
            <a:r>
              <a:rPr lang="it-IT" sz="1800" dirty="0" err="1">
                <a:effectLst/>
                <a:latin typeface="AdvOTdd63dae3"/>
              </a:rPr>
              <a:t>impair</a:t>
            </a:r>
            <a:r>
              <a:rPr lang="it-IT" sz="1800" dirty="0">
                <a:effectLst/>
                <a:latin typeface="AdvOTdd63dae3"/>
              </a:rPr>
              <a:t> bile </a:t>
            </a:r>
            <a:r>
              <a:rPr lang="it-IT" sz="1800" dirty="0" err="1">
                <a:effectLst/>
                <a:latin typeface="AdvOTdd63dae3"/>
              </a:rPr>
              <a:t>secretion</a:t>
            </a:r>
            <a:r>
              <a:rPr lang="it-IT" sz="1800" dirty="0">
                <a:effectLst/>
                <a:latin typeface="AdvOTdd63dae3"/>
              </a:rPr>
              <a:t>, </a:t>
            </a:r>
            <a:r>
              <a:rPr lang="it-IT" sz="1800" dirty="0" err="1">
                <a:effectLst/>
                <a:latin typeface="AdvOTdd63dae3"/>
              </a:rPr>
              <a:t>leading</a:t>
            </a:r>
            <a:r>
              <a:rPr lang="it-IT" sz="1800" dirty="0">
                <a:effectLst/>
                <a:latin typeface="AdvOTdd63dae3"/>
              </a:rPr>
              <a:t> to PBC </a:t>
            </a:r>
            <a:r>
              <a:rPr lang="it-IT" sz="1800" dirty="0" err="1">
                <a:effectLst/>
                <a:latin typeface="AdvOTdd63dae3"/>
              </a:rPr>
              <a:t>development</a:t>
            </a:r>
            <a:r>
              <a:rPr lang="it-IT" sz="1800" dirty="0">
                <a:effectLst/>
                <a:latin typeface="AdvOTdd63dae3"/>
              </a:rPr>
              <a:t>. PBC </a:t>
            </a:r>
            <a:r>
              <a:rPr lang="it-IT" sz="1800" dirty="0" err="1">
                <a:effectLst/>
                <a:latin typeface="AdvOTdd63dae3"/>
              </a:rPr>
              <a:t>primary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biliary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cholangitis</a:t>
            </a:r>
            <a:r>
              <a:rPr lang="it-IT" sz="1800" dirty="0">
                <a:effectLst/>
                <a:latin typeface="AdvOTdd63dae3"/>
              </a:rPr>
              <a:t>, </a:t>
            </a:r>
            <a:r>
              <a:rPr lang="it-IT" sz="1800" dirty="0" err="1">
                <a:effectLst/>
                <a:latin typeface="AdvOTdd63dae3"/>
              </a:rPr>
              <a:t>IgA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immunoglobulin</a:t>
            </a:r>
            <a:r>
              <a:rPr lang="it-IT" sz="1800" dirty="0">
                <a:effectLst/>
                <a:latin typeface="AdvOTdd63dae3"/>
              </a:rPr>
              <a:t> A, </a:t>
            </a:r>
            <a:r>
              <a:rPr lang="it-IT" sz="1800" dirty="0" err="1">
                <a:effectLst/>
                <a:latin typeface="AdvOTdd63dae3"/>
              </a:rPr>
              <a:t>sIgA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secretory</a:t>
            </a:r>
            <a:r>
              <a:rPr lang="it-IT" sz="1800" dirty="0">
                <a:effectLst/>
                <a:latin typeface="AdvOTdd63dae3"/>
              </a:rPr>
              <a:t> </a:t>
            </a:r>
            <a:r>
              <a:rPr lang="it-IT" sz="1800" dirty="0" err="1">
                <a:effectLst/>
                <a:latin typeface="AdvOTdd63dae3"/>
              </a:rPr>
              <a:t>immunoglobulin</a:t>
            </a:r>
            <a:r>
              <a:rPr lang="it-IT" sz="1800" dirty="0">
                <a:effectLst/>
                <a:latin typeface="AdvOTdd63dae3"/>
              </a:rPr>
              <a:t> A, BCR B-</a:t>
            </a:r>
            <a:r>
              <a:rPr lang="it-IT" sz="1800" dirty="0" err="1">
                <a:effectLst/>
                <a:latin typeface="AdvOTdd63dae3"/>
              </a:rPr>
              <a:t>cell</a:t>
            </a:r>
            <a:r>
              <a:rPr lang="it-IT" sz="1800" dirty="0">
                <a:effectLst/>
                <a:latin typeface="AdvOTdd63dae3"/>
              </a:rPr>
              <a:t> receptor.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1B7E4-838F-46CB-ACE9-4AB9F2FFD5CF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199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9EAA0-A5B4-5D44-9D24-EFA2DF1DC170}" type="slidenum">
              <a:rPr lang="it-IT" smtClean="0"/>
              <a:t>54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70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La </a:t>
            </a:r>
            <a:r>
              <a:rPr lang="it-IT" sz="1200" b="1" dirty="0" err="1">
                <a:solidFill>
                  <a:srgbClr val="000066"/>
                </a:solidFill>
              </a:rPr>
              <a:t>failure</a:t>
            </a:r>
            <a:r>
              <a:rPr lang="it-IT" sz="1200" b="1" dirty="0">
                <a:solidFill>
                  <a:srgbClr val="000066"/>
                </a:solidFill>
              </a:rPr>
              <a:t> al trattamento con UDCA viene valutata a 12 mesi (ALP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e bilirubina)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Una inadeguata risposta biochimica ad UDCA si ha nel 25-50%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dei pazienti trattati nella maggior parte delle coorti 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Necessità di valori soglia stadio-specifici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ECAF0-E120-442A-B890-BBB4F850770D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937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DB:pht14.3.4.3.1-chem-titrgrp-05APR2016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LTSE: t14.2.8.1.2-eff-lab-db-saf-wadd-20May2016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t14.2.9.1.2-eff-lab-chg-db-saf-wadd-20May2016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QC KS 25Aug2016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9pPr>
          </a:lstStyle>
          <a:p>
            <a:pPr eaLnBrk="1" hangingPunct="1"/>
            <a:fld id="{99C0F1EC-D8AF-2F4E-A8E9-4575A29D1E35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C16F-A501-F549-AFD6-8814846AB367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56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33813" y="1257300"/>
            <a:ext cx="4524375" cy="33940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C16F-A501-F549-AFD6-8814846AB36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87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AIH, autoimmune hepatitis; ALP, 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alkaline phosphatase; </a:t>
            </a:r>
            <a:r>
              <a:rPr lang="en-GB" i="1" dirty="0"/>
              <a:t>AMA, antimitochondrial antibody; ANA, antinuclear antibody; ELISA, 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enzyme-linked immunosorbent assay; NASH, non-alcoholic steatohepatitis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133C-0A91-4C56-9DB7-B268BA704BC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4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AIH, autoimmune hepatitis; ALP, 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alkaline phosphatase; </a:t>
            </a:r>
            <a:r>
              <a:rPr lang="en-GB" i="1" dirty="0"/>
              <a:t>AMA, antimitochondrial antibody; ANA, antinuclear antibody; ELISA, 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enzyme-linked immunosorbent assay; NASH, non-alcoholic steatohepatitis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133C-0A91-4C56-9DB7-B268BA704BC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7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6 pazienti</a:t>
            </a:r>
            <a:r>
              <a:rPr lang="it-IT" baseline="0" dirty="0"/>
              <a:t> con varici esofagee e 2 </a:t>
            </a:r>
            <a:r>
              <a:rPr lang="it-IT" baseline="0" dirty="0" err="1"/>
              <a:t>paz</a:t>
            </a:r>
            <a:r>
              <a:rPr lang="it-IT" baseline="0" dirty="0"/>
              <a:t> con ascite al basale;</a:t>
            </a:r>
          </a:p>
          <a:p>
            <a:r>
              <a:rPr lang="it-IT" baseline="0" dirty="0"/>
              <a:t>Circa il 70% aveva una malattia in stadio I-II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F7EF4-6ED2-724D-B3A2-3CB731029A4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2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6 pazienti</a:t>
            </a:r>
            <a:r>
              <a:rPr lang="it-IT" baseline="0" dirty="0"/>
              <a:t> con varici esofagee e 2 </a:t>
            </a:r>
            <a:r>
              <a:rPr lang="it-IT" baseline="0" dirty="0" err="1"/>
              <a:t>paz</a:t>
            </a:r>
            <a:r>
              <a:rPr lang="it-IT" baseline="0" dirty="0"/>
              <a:t> con ascite al basale;</a:t>
            </a:r>
          </a:p>
          <a:p>
            <a:r>
              <a:rPr lang="it-IT" baseline="0" dirty="0"/>
              <a:t>Circa il 70% aveva una malattia in stadio I-II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F7EF4-6ED2-724D-B3A2-3CB731029A4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2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La </a:t>
            </a:r>
            <a:r>
              <a:rPr lang="it-IT" sz="1200" b="1" dirty="0" err="1">
                <a:solidFill>
                  <a:srgbClr val="000066"/>
                </a:solidFill>
              </a:rPr>
              <a:t>failure</a:t>
            </a:r>
            <a:r>
              <a:rPr lang="it-IT" sz="1200" b="1" dirty="0">
                <a:solidFill>
                  <a:srgbClr val="000066"/>
                </a:solidFill>
              </a:rPr>
              <a:t> al trattamento con UDCA viene valutata a 12 mesi (ALP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e bilirubina)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Una inadeguata risposta biochimica ad UDCA si ha nel 25-50%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dei pazienti trattati nella maggior parte delle coorti 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Necessità di valori soglia stadio-specifici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ECAF0-E120-442A-B890-BBB4F850770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88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bile acid (BA);</a:t>
            </a:r>
          </a:p>
          <a:p>
            <a:r>
              <a:rPr lang="it-IT" dirty="0"/>
              <a:t>MHC: Il complesso di geni MHC di classe II assieme a quello di classe I e a molti altri è parte del complesso maggiore di istocompatibilità (MHC) è implicato nel riconoscimento degli antigeni da parte del sistema immunitario. Nello specifico l'MHC-II si occupa di mostrare alle difese dell'organismo gli antigeni provenienti dallo spazio extracellulare al contrario di quanto fa l'MHC-I che mostra invece lo spazio intracellulare.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C9FF-39EB-4281-8148-5FE0E9295B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61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La failure al trattamento con UDCA viene valutata a 12 mesi (ALP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e bilirubina)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Una inadeguata risposta biochimica ad UDCA si ha nel 25-50%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0066"/>
                </a:solidFill>
              </a:rPr>
              <a:t>dei pazienti trattati nella maggior parte delle coorti 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1200" b="1" dirty="0">
                <a:solidFill>
                  <a:srgbClr val="000066"/>
                </a:solidFill>
              </a:rPr>
              <a:t> Necessità di valori soglia stadio-specifici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8C9FF-39EB-4281-8148-5FE0E9295B2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0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81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93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94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3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64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928" y="6479931"/>
            <a:ext cx="7519403" cy="376990"/>
          </a:xfrm>
        </p:spPr>
        <p:txBody>
          <a:bodyPr lIns="144000" tIns="72000" rIns="144000" bIns="72000" anchor="b">
            <a:no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C1B916-9C2F-4F87-9F00-8355A30E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314" y="1340768"/>
            <a:ext cx="8506800" cy="46224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 marL="1142971" indent="-228594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4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2400301" y="6592891"/>
            <a:ext cx="4343400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9pPr>
          </a:lstStyle>
          <a:p>
            <a:pPr algn="ctr" eaLnBrk="1" hangingPunct="1"/>
            <a:r>
              <a:rPr lang="en-US" sz="1000" i="1"/>
              <a:t>Confidential Draft –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6227" y="6225478"/>
            <a:ext cx="7953375" cy="31327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E188E21-024D-174D-86B3-C7DCF77D437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EBC6-CE8C-4CC9-9CFD-6B368CD5C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097" y="168568"/>
            <a:ext cx="6773655" cy="1200329"/>
          </a:xfrm>
        </p:spPr>
        <p:txBody>
          <a:bodyPr>
            <a:normAutofit/>
          </a:bodyPr>
          <a:lstStyle>
            <a:lvl1pPr>
              <a:defRPr sz="2400" b="0"/>
            </a:lvl1pPr>
          </a:lstStyle>
          <a:p>
            <a:r>
              <a:rPr lang="en-US" dirty="0" err="1"/>
              <a:t>Titolo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B7066D-560C-47C0-BADD-6D99E7914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96" y="6496055"/>
            <a:ext cx="7123907" cy="2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Inserire</a:t>
            </a:r>
            <a:r>
              <a:rPr lang="en-US" dirty="0"/>
              <a:t> </a:t>
            </a:r>
            <a:r>
              <a:rPr lang="en-US" dirty="0" err="1"/>
              <a:t>bibliografia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71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tenut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846A11-E95D-1D49-B937-5D4C18F305F7}"/>
              </a:ext>
            </a:extLst>
          </p:cNvPr>
          <p:cNvSpPr txBox="1"/>
          <p:nvPr userDrawn="1"/>
        </p:nvSpPr>
        <p:spPr>
          <a:xfrm>
            <a:off x="8490504" y="1946832"/>
            <a:ext cx="18473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1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5AA10E4-104C-08DC-2E35-A29CB4D8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2206"/>
          </a:xfrm>
        </p:spPr>
        <p:txBody>
          <a:bodyPr>
            <a:normAutofit/>
          </a:bodyPr>
          <a:lstStyle>
            <a:lvl1pPr algn="l">
              <a:defRPr sz="2251" b="1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FD1300D-39C1-AE20-C48E-960097363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343354"/>
            <a:ext cx="7886700" cy="4714546"/>
          </a:xfrm>
        </p:spPr>
        <p:txBody>
          <a:bodyPr>
            <a:normAutofit/>
          </a:bodyPr>
          <a:lstStyle>
            <a:lvl1pPr marL="0" indent="0" algn="l">
              <a:buNone/>
              <a:defRPr sz="1651">
                <a:solidFill>
                  <a:srgbClr val="195C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D0C82DF-02C7-5941-D98D-C30D84159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6315439"/>
            <a:ext cx="3771900" cy="279400"/>
          </a:xfrm>
        </p:spPr>
        <p:txBody>
          <a:bodyPr>
            <a:noAutofit/>
          </a:bodyPr>
          <a:lstStyle>
            <a:lvl1pPr marL="0" indent="0">
              <a:buNone/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4585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0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56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12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7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92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54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04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91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8EE70-1324-BC48-AD92-157B8D6B7DD8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99B58-AB5D-6E4E-8610-DCF45AAD1D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2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7" r:id="rId14"/>
    <p:sldLayoutId id="2147483668" r:id="rId15"/>
    <p:sldLayoutId id="2147483669" r:id="rId16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hyperlink" Target="https://en.wikipedia.org/wiki/Thyroid_hormone" TargetMode="External"/><Relationship Id="rId4" Type="http://schemas.openxmlformats.org/officeDocument/2006/relationships/hyperlink" Target="https://en.wikipedia.org/wiki/Hydrogen_peroxid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www.nature.com/articles/s41467-022-34606-w#ref-CR1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nature.com/articles/s41467-022-34606-w#ref-CR22" TargetMode="External"/><Relationship Id="rId5" Type="http://schemas.openxmlformats.org/officeDocument/2006/relationships/hyperlink" Target="https://www.nature.com/articles/s41467-022-34606-w#ref-CR21" TargetMode="External"/><Relationship Id="rId4" Type="http://schemas.openxmlformats.org/officeDocument/2006/relationships/hyperlink" Target="https://www.nature.com/articles/s41467-022-34606-w#ref-CR20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hyperlink" Target="http://www.sintesihepatology.org/" TargetMode="Externa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Risultati immagini per arnas garibaldi"/>
          <p:cNvSpPr>
            <a:spLocks noChangeAspect="1" noChangeArrowheads="1"/>
          </p:cNvSpPr>
          <p:nvPr/>
        </p:nvSpPr>
        <p:spPr bwMode="auto">
          <a:xfrm>
            <a:off x="1259681" y="74891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 descr="Risultati immagini per arnas garibaldi"/>
          <p:cNvSpPr>
            <a:spLocks noChangeAspect="1" noChangeArrowheads="1"/>
          </p:cNvSpPr>
          <p:nvPr/>
        </p:nvSpPr>
        <p:spPr bwMode="auto">
          <a:xfrm>
            <a:off x="1373981" y="86321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9079F9-AF1B-4803-92F1-615577C3FA57}"/>
              </a:ext>
            </a:extLst>
          </p:cNvPr>
          <p:cNvSpPr/>
          <p:nvPr/>
        </p:nvSpPr>
        <p:spPr>
          <a:xfrm>
            <a:off x="472613" y="4214311"/>
            <a:ext cx="84864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it-IT" sz="3200" b="1" dirty="0">
                <a:solidFill>
                  <a:schemeClr val="accent2"/>
                </a:solidFill>
              </a:rPr>
              <a:t>Il trattamento della colangite biliare primitiva: </a:t>
            </a:r>
          </a:p>
          <a:p>
            <a:pPr algn="ctr" defTabSz="914377">
              <a:defRPr/>
            </a:pPr>
            <a:r>
              <a:rPr lang="it-IT" sz="3200" b="1" dirty="0">
                <a:solidFill>
                  <a:schemeClr val="accent2"/>
                </a:solidFill>
              </a:rPr>
              <a:t>i dati della rete CBP-Sicilia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4AF27E-5D46-9952-C525-5587BA06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1" y="99710"/>
            <a:ext cx="2413000" cy="977511"/>
          </a:xfrm>
          <a:prstGeom prst="rect">
            <a:avLst/>
          </a:prstGeom>
        </p:spPr>
      </p:pic>
      <p:grpSp>
        <p:nvGrpSpPr>
          <p:cNvPr id="12" name="Gruppo 13">
            <a:extLst>
              <a:ext uri="{FF2B5EF4-FFF2-40B4-BE49-F238E27FC236}">
                <a16:creationId xmlns:a16="http://schemas.microsoft.com/office/drawing/2014/main" id="{C66A5AD6-AA09-C310-44B9-63D198B187FD}"/>
              </a:ext>
            </a:extLst>
          </p:cNvPr>
          <p:cNvGrpSpPr>
            <a:grpSpLocks/>
          </p:cNvGrpSpPr>
          <p:nvPr/>
        </p:nvGrpSpPr>
        <p:grpSpPr bwMode="auto">
          <a:xfrm>
            <a:off x="6369979" y="5447373"/>
            <a:ext cx="2589087" cy="1217027"/>
            <a:chOff x="287783" y="4551363"/>
            <a:chExt cx="3692374" cy="1825068"/>
          </a:xfrm>
        </p:grpSpPr>
        <p:pic>
          <p:nvPicPr>
            <p:cNvPr id="14" name="Immagine 10">
              <a:extLst>
                <a:ext uri="{FF2B5EF4-FFF2-40B4-BE49-F238E27FC236}">
                  <a16:creationId xmlns:a16="http://schemas.microsoft.com/office/drawing/2014/main" id="{094170CD-B63F-C5A9-06B1-1BDE00ADF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4551363"/>
              <a:ext cx="3692374" cy="117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16">
              <a:extLst>
                <a:ext uri="{FF2B5EF4-FFF2-40B4-BE49-F238E27FC236}">
                  <a16:creationId xmlns:a16="http://schemas.microsoft.com/office/drawing/2014/main" id="{AC840E26-ABF2-D7A9-AB42-CDE617B44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" y="5580037"/>
              <a:ext cx="3692374" cy="79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ttangolo 3">
            <a:extLst>
              <a:ext uri="{FF2B5EF4-FFF2-40B4-BE49-F238E27FC236}">
                <a16:creationId xmlns:a16="http://schemas.microsoft.com/office/drawing/2014/main" id="{15741BC1-0D13-01C4-F4DB-50E61FAA6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567649"/>
            <a:ext cx="40582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t-IT" sz="1600" b="1" dirty="0">
                <a:solidFill>
                  <a:srgbClr val="405080"/>
                </a:solidFill>
                <a:cs typeface="Arial" charset="0"/>
              </a:rPr>
              <a:t>Vincenza Calvaruso, MD, </a:t>
            </a:r>
            <a:r>
              <a:rPr lang="it-IT" sz="1600" b="1" dirty="0" err="1">
                <a:solidFill>
                  <a:srgbClr val="405080"/>
                </a:solidFill>
                <a:cs typeface="Arial" charset="0"/>
              </a:rPr>
              <a:t>PhD</a:t>
            </a:r>
            <a:endParaRPr lang="it-IT" sz="1600" b="1" dirty="0">
              <a:solidFill>
                <a:srgbClr val="40508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t-IT" sz="1600" b="1" dirty="0">
                <a:solidFill>
                  <a:srgbClr val="405080"/>
                </a:solidFill>
                <a:cs typeface="Arial" charset="0"/>
              </a:rPr>
              <a:t>Gastroenterologia &amp; Epatologia,  PROMISE </a:t>
            </a:r>
            <a:br>
              <a:rPr lang="it-IT" sz="1600" b="1" dirty="0">
                <a:solidFill>
                  <a:srgbClr val="405080"/>
                </a:solidFill>
                <a:cs typeface="Arial" charset="0"/>
              </a:rPr>
            </a:br>
            <a:r>
              <a:rPr lang="it-IT" sz="1600" b="1" dirty="0">
                <a:solidFill>
                  <a:srgbClr val="405080"/>
                </a:solidFill>
                <a:cs typeface="Arial" charset="0"/>
              </a:rPr>
              <a:t>Università degli Studi di Palermo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sz="1600" b="1" dirty="0">
              <a:solidFill>
                <a:srgbClr val="40508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t-IT" sz="1600" b="1" i="1" dirty="0" err="1">
                <a:solidFill>
                  <a:srgbClr val="C00000"/>
                </a:solidFill>
                <a:cs typeface="Arial" charset="0"/>
              </a:rPr>
              <a:t>vincenza.calvaruso@unipa.it</a:t>
            </a:r>
            <a:endParaRPr lang="it-IT" sz="1600" b="1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A26F31-BE1E-8AC4-4512-E30F27061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4263775" cy="42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5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0803" y="47586"/>
            <a:ext cx="88136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chemeClr val="accent2"/>
                </a:solidFill>
                <a:latin typeface="+mj-lt"/>
              </a:rPr>
              <a:t>Caratteristiche demografiche alla diagnosi </a:t>
            </a:r>
          </a:p>
          <a:p>
            <a:pPr algn="ctr"/>
            <a:r>
              <a:rPr lang="it-IT" sz="2600" b="1" dirty="0">
                <a:solidFill>
                  <a:schemeClr val="accent2"/>
                </a:solidFill>
                <a:latin typeface="+mj-lt"/>
              </a:rPr>
              <a:t>della coorte CBP Sicilia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118206"/>
              </p:ext>
            </p:extLst>
          </p:nvPr>
        </p:nvGraphicFramePr>
        <p:xfrm>
          <a:off x="101600" y="1108454"/>
          <a:ext cx="5054600" cy="543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CARATTERISTICHE AL BASELINE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TOTALE (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=531)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2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Età media alla diagnosi (anni)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56,6  ± 12.7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Sesso femminile,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(%)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483 (90.9%)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Figli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Media figli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84%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2.3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Istruzione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Licenza elementare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Licenza Media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Diploma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Laurea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6.4%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39.1%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29.8%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14.6%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65021726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Occupati lavorativamente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Casalinga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Disoccupato</a:t>
                      </a:r>
                      <a:endParaRPr lang="it-IT" sz="1600" b="1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59.6%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35.8%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4.6%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Fumatori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Ex fumatori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Non fumatori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Non noto/segnalato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                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              12.4%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             10.0%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63.3%</a:t>
                      </a:r>
                      <a:endParaRPr lang="it-IT" sz="16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14.3%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2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Consumo di alcool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67 (14%)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21786295"/>
              </p:ext>
            </p:extLst>
          </p:nvPr>
        </p:nvGraphicFramePr>
        <p:xfrm>
          <a:off x="5334154" y="3568700"/>
          <a:ext cx="3708249" cy="27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390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" y="12703"/>
            <a:ext cx="8813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chemeClr val="accent2"/>
                </a:solidFill>
                <a:latin typeface="+mj-lt"/>
              </a:rPr>
              <a:t>Caratteristiche cliniche alla diagnosi di 531 pazienti con CBP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80049"/>
              </p:ext>
            </p:extLst>
          </p:nvPr>
        </p:nvGraphicFramePr>
        <p:xfrm>
          <a:off x="177800" y="764109"/>
          <a:ext cx="4394200" cy="5456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CARATTERISTICHE AL BASELINE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TOTALE (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=531)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Età media alla diagnosi (anni)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56,6  ± 12.7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479114316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Sesso femminile,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(%)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483 (90.9%)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84630326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AMA +  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,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478 (90.0%)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ANA +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Sp100 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Gp210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293 (55.1)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17/76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27/76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BMI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25.3 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± 13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Prurito </a:t>
                      </a:r>
                      <a:r>
                        <a:rPr lang="it-IT" sz="1500" b="1" dirty="0" err="1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202 (40.3</a:t>
                      </a: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%</a:t>
                      </a: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Astenia</a:t>
                      </a:r>
                      <a:r>
                        <a:rPr lang="it-IT" sz="15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, (%)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162 (32.3%)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Biopsia  (%)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266/501 (53%)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 err="1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Overlap</a:t>
                      </a:r>
                      <a:r>
                        <a:rPr lang="it-IT" sz="15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500" b="1" baseline="0" dirty="0" err="1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Syndrome</a:t>
                      </a:r>
                      <a:endParaRPr lang="it-IT" sz="1500" b="1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56/501 (11%)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TE </a:t>
                      </a:r>
                      <a:r>
                        <a:rPr lang="it-IT" sz="1500" b="1" dirty="0" err="1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mean</a:t>
                      </a: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TE</a:t>
                      </a:r>
                      <a:r>
                        <a:rPr lang="it-IT" sz="15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500" b="1" baseline="0" dirty="0" err="1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median</a:t>
                      </a:r>
                      <a:endParaRPr lang="it-IT" sz="1500" b="1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9.8 ± 8.7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7.0 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Cirrosi</a:t>
                      </a:r>
                      <a:r>
                        <a:rPr lang="it-IT" sz="15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 clinica/istologica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Scompensata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baseline="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Varici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88 (17.5%)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35 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46920"/>
              </p:ext>
            </p:extLst>
          </p:nvPr>
        </p:nvGraphicFramePr>
        <p:xfrm>
          <a:off x="4851098" y="764109"/>
          <a:ext cx="4114953" cy="541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8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Esami</a:t>
                      </a:r>
                      <a:r>
                        <a:rPr lang="it-IT" sz="15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明朝"/>
                          <a:cs typeface="Calibri" panose="020F0502020204030204" pitchFamily="34" charset="0"/>
                        </a:rPr>
                        <a:t> di laboratorio*</a:t>
                      </a:r>
                      <a:endParaRPr lang="it-IT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TOTALE (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=501)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Bilirubina (mg/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0.9 ± 1.2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GGT (x ULN)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7.7 ± 11.4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ALP (x ULN)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2.7  ± 2.1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ALT (x ULN) 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2.9  ± 4.6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AST (x ULN)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2.4 ± 2.5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Albumina (g/dL)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4.0 ± 0.5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Piastrine (x10</a:t>
                      </a:r>
                      <a:r>
                        <a:rPr lang="it-IT" sz="15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/L)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232 ± 86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INR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1.0 ±1.0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Colesterolo totale (mg/dL)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218 ± 60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4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Colesterolo HDL (mg/</a:t>
                      </a: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65 ± 24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Trigliceridi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 ± 42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4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IgM</a:t>
                      </a:r>
                      <a:endParaRPr lang="it-IT" sz="150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405 ± 315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IgG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1491  ± 536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435AEC-56B6-EF2E-36B8-6D65C4EFA9E9}"/>
              </a:ext>
            </a:extLst>
          </p:cNvPr>
          <p:cNvSpPr txBox="1"/>
          <p:nvPr/>
        </p:nvSpPr>
        <p:spPr>
          <a:xfrm>
            <a:off x="6149101" y="6425675"/>
            <a:ext cx="15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 501 </a:t>
            </a:r>
            <a:r>
              <a:rPr lang="it-IT" dirty="0" err="1"/>
              <a:t>patients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454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0610"/>
              </p:ext>
            </p:extLst>
          </p:nvPr>
        </p:nvGraphicFramePr>
        <p:xfrm>
          <a:off x="47269" y="1205062"/>
          <a:ext cx="4416068" cy="449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</a:rPr>
                        <a:t>Caratteristiche istologiche e valutazione non invasiva</a:t>
                      </a:r>
                      <a:r>
                        <a:rPr lang="it-IT" sz="1500" baseline="0" dirty="0">
                          <a:solidFill>
                            <a:srgbClr val="000000"/>
                          </a:solidFill>
                        </a:rPr>
                        <a:t> al baseline</a:t>
                      </a:r>
                      <a:endParaRPr lang="it-IT" sz="1500" dirty="0">
                        <a:solidFill>
                          <a:srgbClr val="000000"/>
                        </a:solidFill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TOTALE (445)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Biopsia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252 (56.6%)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403806344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Stadio I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Stadio II</a:t>
                      </a: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Stadio III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22%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Stadio IV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18 (7%)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Overlap</a:t>
                      </a:r>
                      <a:r>
                        <a:rPr lang="it-IT" sz="1500" b="1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it-IT" sz="1500" b="1" baseline="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Syndrome</a:t>
                      </a: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11%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Steatosi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14.6%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Portal </a:t>
                      </a:r>
                      <a:r>
                        <a:rPr lang="it-IT" sz="15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vein</a:t>
                      </a:r>
                      <a:r>
                        <a:rPr lang="it-IT" sz="1500" b="1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(</a:t>
                      </a:r>
                      <a:r>
                        <a:rPr lang="it-IT" sz="1500" b="1" baseline="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mean</a:t>
                      </a:r>
                      <a:r>
                        <a:rPr lang="it-IT" sz="1500" b="1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)</a:t>
                      </a: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11.3  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±</a:t>
                      </a: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10.7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Spleen </a:t>
                      </a:r>
                      <a:r>
                        <a:rPr lang="it-IT" sz="15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size</a:t>
                      </a: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(</a:t>
                      </a:r>
                      <a:r>
                        <a:rPr lang="it-IT" sz="15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mean</a:t>
                      </a: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)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11.0</a:t>
                      </a:r>
                      <a:r>
                        <a:rPr lang="it-IT" sz="1500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 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±</a:t>
                      </a:r>
                      <a:r>
                        <a:rPr lang="it-IT" sz="1500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 2.1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TE </a:t>
                      </a:r>
                      <a:r>
                        <a:rPr lang="it-IT" sz="1500" b="1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mean</a:t>
                      </a: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TE</a:t>
                      </a:r>
                      <a:r>
                        <a:rPr lang="it-IT" sz="1500" b="1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it-IT" sz="1500" b="1" baseline="0" dirty="0" err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median</a:t>
                      </a: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10.1 ± 8.7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5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Cirrosi</a:t>
                      </a:r>
                      <a:r>
                        <a:rPr lang="it-IT" sz="1500" b="1" baseline="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clinica/istologica</a:t>
                      </a:r>
                      <a:endParaRPr lang="it-IT" sz="15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81 (18%)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90503" y="6143155"/>
            <a:ext cx="33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* 240  TE disponibile alla diagnosi</a:t>
            </a:r>
            <a:endParaRPr lang="it-IT" b="1" dirty="0">
              <a:latin typeface="Calibri"/>
              <a:cs typeface="Calibri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89860"/>
              </p:ext>
            </p:extLst>
          </p:nvPr>
        </p:nvGraphicFramePr>
        <p:xfrm>
          <a:off x="4680669" y="1205060"/>
          <a:ext cx="4331867" cy="442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Pazienti con cirrosi  </a:t>
                      </a: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alla diagnosi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TOTALE (81)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Cirrosi compensata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71 (88%)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3052988142"/>
                  </a:ext>
                </a:extLst>
              </a:tr>
              <a:tr h="363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Child Pugh  (mediana)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6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MELD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8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656891631"/>
                  </a:ext>
                </a:extLst>
              </a:tr>
              <a:tr h="1698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Varici esofagee alla diagnosi (%)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Varici assenti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Varici</a:t>
                      </a:r>
                      <a:r>
                        <a:rPr lang="it-IT" sz="1500" b="1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F1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Varici F2/F3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Non noto 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5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(29.6)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 (27</a:t>
                      </a:r>
                      <a:r>
                        <a:rPr lang="it-IT" sz="15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.2</a:t>
                      </a: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11(13.6)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 (31)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Ascite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it-IT" sz="15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EPS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3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EDS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</a:t>
                      </a: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" y="12703"/>
            <a:ext cx="8813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chemeClr val="accent2"/>
                </a:solidFill>
                <a:latin typeface="+mj-lt"/>
              </a:rPr>
              <a:t>Caratteristiche cliniche alla diagnosi di 445 pazienti con CBP</a:t>
            </a:r>
          </a:p>
        </p:txBody>
      </p:sp>
    </p:spTree>
    <p:extLst>
      <p:ext uri="{BB962C8B-B14F-4D97-AF65-F5344CB8AC3E}">
        <p14:creationId xmlns:p14="http://schemas.microsoft.com/office/powerpoint/2010/main" val="144950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3"/>
            <a:ext cx="9144000" cy="42859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8084" y="254003"/>
            <a:ext cx="8936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accent2"/>
                </a:solidFill>
              </a:rPr>
              <a:t>Proposed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algorithm</a:t>
            </a:r>
            <a:r>
              <a:rPr lang="it-IT" sz="2400" b="1" dirty="0">
                <a:solidFill>
                  <a:schemeClr val="accent2"/>
                </a:solidFill>
              </a:rPr>
              <a:t> for </a:t>
            </a:r>
            <a:r>
              <a:rPr lang="it-IT" sz="2400" b="1" dirty="0" err="1">
                <a:solidFill>
                  <a:schemeClr val="accent2"/>
                </a:solidFill>
              </a:rPr>
              <a:t>risk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stratification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at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diagnosis</a:t>
            </a:r>
            <a:r>
              <a:rPr lang="it-IT" sz="2400" b="1" dirty="0">
                <a:solidFill>
                  <a:schemeClr val="accent2"/>
                </a:solidFill>
              </a:rPr>
              <a:t> in PBC </a:t>
            </a:r>
            <a:r>
              <a:rPr lang="it-IT" sz="2400" b="1" dirty="0" err="1">
                <a:solidFill>
                  <a:schemeClr val="accent2"/>
                </a:solidFill>
              </a:rPr>
              <a:t>patients</a:t>
            </a:r>
            <a:endParaRPr lang="it-IT" sz="2400" b="1" dirty="0">
              <a:solidFill>
                <a:schemeClr val="accent2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02101" y="6288902"/>
            <a:ext cx="486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CRISTOFERI, CALVARUSO, ET AL. </a:t>
            </a:r>
            <a:r>
              <a:rPr lang="it-IT" dirty="0" err="1"/>
              <a:t>Hepatology</a:t>
            </a:r>
            <a:r>
              <a:rPr lang="it-IT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742747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69876"/>
            <a:ext cx="8496300" cy="1143000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C0504D"/>
                </a:solidFill>
              </a:rPr>
              <a:t>Valori di </a:t>
            </a:r>
            <a:r>
              <a:rPr lang="it-IT" sz="3200" b="1" dirty="0" err="1">
                <a:solidFill>
                  <a:srgbClr val="C0504D"/>
                </a:solidFill>
              </a:rPr>
              <a:t>stiffness</a:t>
            </a:r>
            <a:r>
              <a:rPr lang="it-IT" sz="3200" b="1" dirty="0">
                <a:solidFill>
                  <a:srgbClr val="C0504D"/>
                </a:solidFill>
              </a:rPr>
              <a:t> e diagnosi di fibrosi avanzata in 240 pazienti con CBP e </a:t>
            </a:r>
            <a:r>
              <a:rPr lang="it-IT" sz="3200" b="1" dirty="0" err="1">
                <a:solidFill>
                  <a:srgbClr val="C0504D"/>
                </a:solidFill>
              </a:rPr>
              <a:t>Fibroscan</a:t>
            </a:r>
            <a:r>
              <a:rPr lang="it-IT" sz="3200" b="1" dirty="0">
                <a:solidFill>
                  <a:srgbClr val="C0504D"/>
                </a:solidFill>
              </a:rPr>
              <a:t> alla diagnosi</a:t>
            </a:r>
          </a:p>
        </p:txBody>
      </p:sp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3835096251"/>
              </p:ext>
            </p:extLst>
          </p:nvPr>
        </p:nvGraphicFramePr>
        <p:xfrm>
          <a:off x="457201" y="1892300"/>
          <a:ext cx="80645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997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749304"/>
            <a:ext cx="5641205" cy="2971799"/>
          </a:xfrm>
          <a:prstGeom prst="rect">
            <a:avLst/>
          </a:prstGeom>
        </p:spPr>
      </p:pic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2159798487"/>
              </p:ext>
            </p:extLst>
          </p:nvPr>
        </p:nvGraphicFramePr>
        <p:xfrm>
          <a:off x="2070100" y="3721101"/>
          <a:ext cx="6883400" cy="313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tangolo 6"/>
          <p:cNvSpPr/>
          <p:nvPr/>
        </p:nvSpPr>
        <p:spPr>
          <a:xfrm>
            <a:off x="3449811" y="6428605"/>
            <a:ext cx="63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63 </a:t>
            </a:r>
            <a:r>
              <a:rPr lang="it-IT" sz="1400" dirty="0" err="1">
                <a:solidFill>
                  <a:prstClr val="black"/>
                </a:solidFill>
              </a:rPr>
              <a:t>pts</a:t>
            </a:r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5365041" y="6466705"/>
            <a:ext cx="804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 328 </a:t>
            </a:r>
            <a:r>
              <a:rPr lang="it-IT" sz="1400" dirty="0" err="1">
                <a:solidFill>
                  <a:prstClr val="black"/>
                </a:solidFill>
              </a:rPr>
              <a:t>pts</a:t>
            </a:r>
            <a:r>
              <a:rPr lang="it-IT" sz="1400" dirty="0">
                <a:solidFill>
                  <a:prstClr val="black"/>
                </a:solidFill>
              </a:rPr>
              <a:t> </a:t>
            </a:r>
            <a:endParaRPr lang="it-IT" sz="1400" dirty="0"/>
          </a:p>
        </p:txBody>
      </p:sp>
      <p:sp>
        <p:nvSpPr>
          <p:cNvPr id="9" name="Rettangolo 8"/>
          <p:cNvSpPr/>
          <p:nvPr/>
        </p:nvSpPr>
        <p:spPr>
          <a:xfrm>
            <a:off x="7448777" y="6498851"/>
            <a:ext cx="63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37 </a:t>
            </a:r>
            <a:r>
              <a:rPr lang="it-IT" sz="1400" dirty="0" err="1">
                <a:solidFill>
                  <a:prstClr val="black"/>
                </a:solidFill>
              </a:rPr>
              <a:t>pts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632071" y="46363"/>
            <a:ext cx="52790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b="1" dirty="0" err="1">
                <a:solidFill>
                  <a:schemeClr val="accent2"/>
                </a:solidFill>
              </a:rPr>
              <a:t>Predittori</a:t>
            </a:r>
            <a:r>
              <a:rPr lang="it-IT" sz="2600" b="1" dirty="0">
                <a:solidFill>
                  <a:schemeClr val="accent2"/>
                </a:solidFill>
              </a:rPr>
              <a:t> di progressione di malattia</a:t>
            </a:r>
          </a:p>
        </p:txBody>
      </p:sp>
    </p:spTree>
    <p:extLst>
      <p:ext uri="{BB962C8B-B14F-4D97-AF65-F5344CB8AC3E}">
        <p14:creationId xmlns:p14="http://schemas.microsoft.com/office/powerpoint/2010/main" val="117823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051E4-76C9-3125-650D-9E857A79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62" y="0"/>
            <a:ext cx="8614881" cy="1143000"/>
          </a:xfrm>
        </p:spPr>
        <p:txBody>
          <a:bodyPr>
            <a:norm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Drugs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approved</a:t>
            </a:r>
            <a:r>
              <a:rPr lang="it-IT" sz="2800" b="1" dirty="0">
                <a:solidFill>
                  <a:srgbClr val="C00000"/>
                </a:solidFill>
              </a:rPr>
              <a:t> (in blue) or under </a:t>
            </a:r>
            <a:r>
              <a:rPr lang="it-IT" sz="2800" b="1" dirty="0" err="1">
                <a:solidFill>
                  <a:srgbClr val="C00000"/>
                </a:solidFill>
              </a:rPr>
              <a:t>evaluation</a:t>
            </a:r>
            <a:r>
              <a:rPr lang="it-IT" sz="2800" b="1" dirty="0">
                <a:solidFill>
                  <a:srgbClr val="C00000"/>
                </a:solidFill>
              </a:rPr>
              <a:t> (in </a:t>
            </a:r>
            <a:r>
              <a:rPr lang="it-IT" sz="2800" b="1" dirty="0" err="1">
                <a:solidFill>
                  <a:srgbClr val="C00000"/>
                </a:solidFill>
              </a:rPr>
              <a:t>yellow</a:t>
            </a:r>
            <a:r>
              <a:rPr lang="it-IT" sz="2800" b="1" dirty="0">
                <a:solidFill>
                  <a:srgbClr val="C00000"/>
                </a:solidFill>
              </a:rPr>
              <a:t>) for the treatment of PBC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E1FE5D-6715-8533-CCC9-5937E26F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" y="1829434"/>
            <a:ext cx="9000163" cy="475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1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3D6FA9-8E52-4D40-B3AC-B5388522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83" y="564202"/>
            <a:ext cx="5731071" cy="574328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5228678-660B-4DDC-9097-E788A0A57C58}"/>
              </a:ext>
            </a:extLst>
          </p:cNvPr>
          <p:cNvSpPr/>
          <p:nvPr/>
        </p:nvSpPr>
        <p:spPr>
          <a:xfrm>
            <a:off x="2676964" y="6472733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Hepatology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vol. 67 I 145–172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04493D7-C67D-447F-B364-3A95B04623C8}"/>
              </a:ext>
            </a:extLst>
          </p:cNvPr>
          <p:cNvSpPr/>
          <p:nvPr/>
        </p:nvSpPr>
        <p:spPr>
          <a:xfrm>
            <a:off x="241048" y="242738"/>
            <a:ext cx="2402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5FD2"/>
                </a:solidFill>
                <a:latin typeface="AdvGulliv-R"/>
              </a:rPr>
              <a:t>Clinical</a:t>
            </a:r>
            <a:r>
              <a:rPr lang="it-IT" sz="1600" dirty="0">
                <a:solidFill>
                  <a:srgbClr val="005FD2"/>
                </a:solidFill>
                <a:latin typeface="AdvGulliv-R"/>
              </a:rPr>
              <a:t> Practice Guidelines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EE9FC7-91C4-459A-AE9C-FC851E0E4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945" y="186849"/>
            <a:ext cx="1548000" cy="450333"/>
          </a:xfrm>
          <a:prstGeom prst="rect">
            <a:avLst/>
          </a:prstGeom>
        </p:spPr>
      </p:pic>
      <p:sp>
        <p:nvSpPr>
          <p:cNvPr id="7" name="Rettangolo con angoli arrotondati 4">
            <a:extLst>
              <a:ext uri="{FF2B5EF4-FFF2-40B4-BE49-F238E27FC236}">
                <a16:creationId xmlns:a16="http://schemas.microsoft.com/office/drawing/2014/main" id="{D09829FB-569C-4A24-8681-728D767A3C7D}"/>
              </a:ext>
            </a:extLst>
          </p:cNvPr>
          <p:cNvSpPr/>
          <p:nvPr/>
        </p:nvSpPr>
        <p:spPr>
          <a:xfrm>
            <a:off x="1547907" y="1820667"/>
            <a:ext cx="1905113" cy="206108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97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759" y="468382"/>
            <a:ext cx="7521575" cy="900247"/>
          </a:xfrm>
        </p:spPr>
        <p:txBody>
          <a:bodyPr/>
          <a:lstStyle/>
          <a:p>
            <a:r>
              <a:rPr lang="en-GB" dirty="0"/>
              <a:t>Different mechanisms of action are involved in UDCA’s beneficial effect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B5214F0-C3A4-B208-5219-7DE094C69EB2}"/>
              </a:ext>
            </a:extLst>
          </p:cNvPr>
          <p:cNvSpPr/>
          <p:nvPr/>
        </p:nvSpPr>
        <p:spPr>
          <a:xfrm>
            <a:off x="565671" y="4969875"/>
            <a:ext cx="8012663" cy="28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75" dirty="0">
                <a:latin typeface="Arial" panose="020B0604020202020204" pitchFamily="34" charset="0"/>
                <a:cs typeface="Arial" panose="020B0604020202020204" pitchFamily="34" charset="0"/>
              </a:rPr>
              <a:t>d) increase of the hydrophilicity of the circulating endogenous BA pool (5).</a:t>
            </a:r>
            <a:endParaRPr lang="it-IT" sz="1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50453E1-1CA5-5C3D-93D9-AE2B554C239B}"/>
              </a:ext>
            </a:extLst>
          </p:cNvPr>
          <p:cNvSpPr/>
          <p:nvPr/>
        </p:nvSpPr>
        <p:spPr>
          <a:xfrm>
            <a:off x="123708" y="5876963"/>
            <a:ext cx="7569072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1. EASL clinical practice guidelines: the diagnosis and of patients with primary biliary cholangitis. J </a:t>
            </a:r>
            <a:r>
              <a:rPr lang="en-US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 2017;67:145–72</a:t>
            </a:r>
            <a:endParaRPr lang="it-IT"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Beuers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U et al. New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paradigms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in the treatment of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cholestasis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: from UDCA to FXR, PXR and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2015;62:S25–37.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Beuers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U.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insight: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of action of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ursodeoxycholic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acid in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cholestasis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Gastroenterol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2006;3:318–28.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Beuers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U et al. The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biliary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HCO3−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umbrella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unifying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pathogenetic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fibrosing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cholangiopathies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2010;52:1489–96.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Poupon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R.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Ursodeoxycholic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acid and bile-acid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mimetics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agents for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cholestatic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: an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of action. </a:t>
            </a:r>
          </a:p>
          <a:p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Gastroenterol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2012;36(Suppl. 1):S3–12.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62A79AB-F9CC-C418-C03C-20306DE44726}"/>
              </a:ext>
            </a:extLst>
          </p:cNvPr>
          <p:cNvSpPr/>
          <p:nvPr/>
        </p:nvSpPr>
        <p:spPr>
          <a:xfrm>
            <a:off x="565671" y="1646696"/>
            <a:ext cx="8012663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choleretic and anti-cholestatic effects, due to intracellular molecular </a:t>
            </a:r>
            <a:r>
              <a:rPr lang="en-US" sz="12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signalling</a:t>
            </a:r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pathways that stimulate cellular secretions by promoting vesicular exocytosis and trans-membrane carriers' insertion (2);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48DF9A-057D-E4FE-3081-26BEE8FF8496}"/>
              </a:ext>
            </a:extLst>
          </p:cNvPr>
          <p:cNvSpPr/>
          <p:nvPr/>
        </p:nvSpPr>
        <p:spPr>
          <a:xfrm>
            <a:off x="565671" y="2379426"/>
            <a:ext cx="8012663" cy="1073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2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cytoprotection</a:t>
            </a:r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against toxic effects of BAs and cytokine-induced injury, by stabilization of cell membranes, enhancement of the </a:t>
            </a:r>
            <a:r>
              <a:rPr lang="en-US" sz="12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defences</a:t>
            </a:r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against oxidative stress and inhibition of apoptosis (3); in addition to this, UDCA contributes to the biliary bicarbonate (HCO3−) umbrella enhancing biliary HCO3−secretion against the acidification of the apical surface of </a:t>
            </a:r>
            <a:r>
              <a:rPr lang="en-US" sz="127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cholangiocytes</a:t>
            </a:r>
            <a:r>
              <a:rPr lang="en-US" sz="12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hepatocytes due to acid BAs (4), and up-regulates liver glutathione synthesis (5);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5F48C7C-9709-8816-3506-027677F74958}"/>
              </a:ext>
            </a:extLst>
          </p:cNvPr>
          <p:cNvSpPr/>
          <p:nvPr/>
        </p:nvSpPr>
        <p:spPr>
          <a:xfrm>
            <a:off x="565671" y="3647207"/>
            <a:ext cx="8012663" cy="1073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1275" dirty="0">
                <a:latin typeface="Arial" panose="020B0604020202020204" pitchFamily="34" charset="0"/>
                <a:cs typeface="Arial" panose="020B0604020202020204" pitchFamily="34" charset="0"/>
              </a:rPr>
              <a:t>c) immunomodulation and anti-inflammatory effects, by inhibiting prostaglandin E2 (PGE2) thus blocking the</a:t>
            </a:r>
          </a:p>
          <a:p>
            <a:pPr lvl="0" algn="just"/>
            <a:r>
              <a:rPr lang="en-US" sz="1275" dirty="0">
                <a:latin typeface="Arial" panose="020B0604020202020204" pitchFamily="34" charset="0"/>
                <a:cs typeface="Arial" panose="020B0604020202020204" pitchFamily="34" charset="0"/>
              </a:rPr>
              <a:t>propagation of autoimmune liver injury; moreover, UDCA strongly decreases the hepatocellular expression of MHC class I and the biliary expression of MHC class II, thus interfering with the autoimmune basic mechanisms (5); it also decreases eosinophil levels in blood stream, and suppresses the immune reaction against PAMPs such LPS's Lipid A (5); </a:t>
            </a:r>
          </a:p>
        </p:txBody>
      </p:sp>
    </p:spTree>
    <p:extLst>
      <p:ext uri="{BB962C8B-B14F-4D97-AF65-F5344CB8AC3E}">
        <p14:creationId xmlns:p14="http://schemas.microsoft.com/office/powerpoint/2010/main" val="2043423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05C64C8-81BE-C29F-F5A7-4CFC7F93826D}"/>
              </a:ext>
            </a:extLst>
          </p:cNvPr>
          <p:cNvSpPr/>
          <p:nvPr/>
        </p:nvSpPr>
        <p:spPr>
          <a:xfrm>
            <a:off x="257039" y="2810576"/>
            <a:ext cx="5991329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>
                <a:latin typeface="Arial" panose="020B0604020202020204" pitchFamily="34" charset="0"/>
                <a:cs typeface="Arial" panose="020B0604020202020204" pitchFamily="34" charset="0"/>
              </a:rPr>
              <a:t>The Effect of </a:t>
            </a:r>
            <a:r>
              <a:rPr lang="en-US" sz="1351" dirty="0" err="1">
                <a:latin typeface="Arial" panose="020B0604020202020204" pitchFamily="34" charset="0"/>
                <a:cs typeface="Arial" panose="020B0604020202020204" pitchFamily="34" charset="0"/>
              </a:rPr>
              <a:t>Ursodeoxycholic</a:t>
            </a:r>
            <a:r>
              <a:rPr lang="en-US" sz="1351" dirty="0">
                <a:latin typeface="Arial" panose="020B0604020202020204" pitchFamily="34" charset="0"/>
                <a:cs typeface="Arial" panose="020B0604020202020204" pitchFamily="34" charset="0"/>
              </a:rPr>
              <a:t> Acid Therapy on Liver Fibrosis</a:t>
            </a:r>
          </a:p>
          <a:p>
            <a:r>
              <a:rPr lang="en-US" sz="1351" dirty="0">
                <a:latin typeface="Arial" panose="020B0604020202020204" pitchFamily="34" charset="0"/>
                <a:cs typeface="Arial" panose="020B0604020202020204" pitchFamily="34" charset="0"/>
              </a:rPr>
              <a:t>Progression in Primary Biliary Cirrhosis</a:t>
            </a:r>
          </a:p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HRISTOPHE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ORPECHOT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ABRICE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ARRAT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NNE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ARIE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ONNAND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ENEE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UGENIE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OUPON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6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AOUL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751" dirty="0">
                <a:latin typeface="Arial" panose="020B0604020202020204" pitchFamily="34" charset="0"/>
                <a:cs typeface="Arial" panose="020B0604020202020204" pitchFamily="34" charset="0"/>
              </a:rPr>
              <a:t>OUPON</a:t>
            </a:r>
            <a:endParaRPr lang="it-IT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63B913B-0D6A-D94A-1A56-FE7F6B0061C5}"/>
              </a:ext>
            </a:extLst>
          </p:cNvPr>
          <p:cNvSpPr/>
          <p:nvPr/>
        </p:nvSpPr>
        <p:spPr>
          <a:xfrm>
            <a:off x="5023727" y="4832500"/>
            <a:ext cx="3308420" cy="1062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051" dirty="0">
                <a:latin typeface="Arial" panose="020B0604020202020204" pitchFamily="34" charset="0"/>
                <a:cs typeface="Arial" panose="020B0604020202020204" pitchFamily="34" charset="0"/>
              </a:rPr>
              <a:t>UDCA therapy was associated with a 5-fold lower progression rate from early histologic stage toward extensive fibrosis or cirrhosis. Indeed, the rate of stage progression was 7% per year in UDCA-treated patients, as compared with 34% per year in placebo-treated patients</a:t>
            </a:r>
            <a:endParaRPr lang="it-IT" sz="10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A83429-A21B-7956-E4AD-EB5B0A11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73" y="3808418"/>
            <a:ext cx="3807209" cy="279555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0282DDF-B24A-5E51-BA43-F6EF59A13309}"/>
              </a:ext>
            </a:extLst>
          </p:cNvPr>
          <p:cNvSpPr/>
          <p:nvPr/>
        </p:nvSpPr>
        <p:spPr>
          <a:xfrm rot="16200000">
            <a:off x="-1223788" y="4901382"/>
            <a:ext cx="3184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Probability of remaining free of extensive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fibrosis or cirrhosis 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D8FFC7C-C11D-3670-89BC-729F096F72CA}"/>
              </a:ext>
            </a:extLst>
          </p:cNvPr>
          <p:cNvSpPr/>
          <p:nvPr/>
        </p:nvSpPr>
        <p:spPr>
          <a:xfrm>
            <a:off x="6359923" y="6468635"/>
            <a:ext cx="2177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HEPATOLOGY Vol. 32, No. 6, 2000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8680C0-5B9C-0E4E-A109-D5257773D348}"/>
              </a:ext>
            </a:extLst>
          </p:cNvPr>
          <p:cNvSpPr txBox="1"/>
          <p:nvPr/>
        </p:nvSpPr>
        <p:spPr>
          <a:xfrm>
            <a:off x="391426" y="1258735"/>
            <a:ext cx="705725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choleretic and anti-cholestatic effects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cytoprotection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against toxic effects of BAs and cytokine-induced injury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immunomodulation and anti-inflammatory effects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of the hydrophilicity of the circulating endogenous BA pool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42DBC-8531-4146-E2FE-730B63C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51" y="133411"/>
            <a:ext cx="7966903" cy="900247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Different mechanisms of action are involved in UDCA’s beneficial effect</a:t>
            </a:r>
          </a:p>
        </p:txBody>
      </p:sp>
    </p:spTree>
    <p:extLst>
      <p:ext uri="{BB962C8B-B14F-4D97-AF65-F5344CB8AC3E}">
        <p14:creationId xmlns:p14="http://schemas.microsoft.com/office/powerpoint/2010/main" val="280161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51500" y="173039"/>
            <a:ext cx="8229600" cy="850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it-IT" sz="36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Primary Biliary Cholangitis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07953" y="1773242"/>
            <a:ext cx="5256213" cy="1000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latin typeface="Arial" charset="0"/>
              </a:rPr>
              <a:t>A </a:t>
            </a:r>
            <a:r>
              <a:rPr lang="en-US" sz="1800" b="1" i="1" u="sng" dirty="0">
                <a:latin typeface="Arial" charset="0"/>
              </a:rPr>
              <a:t>chronic cholestatic disease</a:t>
            </a:r>
            <a:r>
              <a:rPr lang="en-US" sz="1800" dirty="0">
                <a:latin typeface="Arial" charset="0"/>
              </a:rPr>
              <a:t> due to a non-suppurative destructive cholangitis of intrahepatic bile ducts, </a:t>
            </a:r>
            <a:r>
              <a:rPr lang="en-US" sz="1800" b="1" u="sng" dirty="0">
                <a:latin typeface="Arial" charset="0"/>
              </a:rPr>
              <a:t>immune mediated</a:t>
            </a:r>
          </a:p>
          <a:p>
            <a:pPr algn="just"/>
            <a:endParaRPr lang="en-US" sz="1800" dirty="0">
              <a:latin typeface="Calibri" charset="0"/>
              <a:ea typeface="MS PGothic" charset="0"/>
            </a:endParaRPr>
          </a:p>
        </p:txBody>
      </p:sp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4" y="1816103"/>
            <a:ext cx="328136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50827" y="1557339"/>
            <a:ext cx="8642351" cy="0"/>
          </a:xfrm>
          <a:prstGeom prst="line">
            <a:avLst/>
          </a:prstGeom>
          <a:ln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LIVER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78" y="4373231"/>
            <a:ext cx="3129499" cy="2347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5" name="Immagine 18464">
            <a:extLst>
              <a:ext uri="{FF2B5EF4-FFF2-40B4-BE49-F238E27FC236}">
                <a16:creationId xmlns:a16="http://schemas.microsoft.com/office/drawing/2014/main" id="{BA3F591F-A6C4-4F91-542C-1DDEC404D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3" y="3233532"/>
            <a:ext cx="4511673" cy="30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5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B5F2FF5-7198-3DAE-561F-C05F4F3476B2}"/>
              </a:ext>
            </a:extLst>
          </p:cNvPr>
          <p:cNvSpPr/>
          <p:nvPr/>
        </p:nvSpPr>
        <p:spPr>
          <a:xfrm>
            <a:off x="272251" y="3429003"/>
            <a:ext cx="85995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783">
              <a:defRPr/>
            </a:pPr>
            <a:r>
              <a: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introduction of UDCA as the first-line therapy for PBC drastically changed the natural history of the disease, lowering the mortality of PBC patients, </a:t>
            </a:r>
            <a:r>
              <a:rPr lang="en-US" sz="12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when administered at </a:t>
            </a:r>
            <a:r>
              <a:rPr lang="en-US" sz="1200" b="1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stages</a:t>
            </a:r>
            <a:r>
              <a: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demonstrated in many studies; the survival rate of patients with </a:t>
            </a:r>
            <a:r>
              <a:rPr lang="en-US" sz="1200" u="sng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 or 2 treated with UDCA long-term was similar to that of general population </a:t>
            </a:r>
            <a:r>
              <a: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(1-3).</a:t>
            </a:r>
            <a:endParaRPr lang="it-IT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0C1BCD-D517-36B3-BB1D-FA862109D520}"/>
              </a:ext>
            </a:extLst>
          </p:cNvPr>
          <p:cNvSpPr/>
          <p:nvPr/>
        </p:nvSpPr>
        <p:spPr>
          <a:xfrm>
            <a:off x="91934" y="5557707"/>
            <a:ext cx="822143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Corpechot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et al. The effect of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ursodeoxycholic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 therapy on the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cirrhosis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2005;128:297–303.</a:t>
            </a:r>
          </a:p>
          <a:p>
            <a:pPr defTabSz="685783">
              <a:defRPr/>
            </a:pP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et al. 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long-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cirrhosis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ursodeoxycholic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2006;130:715–20.</a:t>
            </a:r>
          </a:p>
          <a:p>
            <a:pPr defTabSz="685783">
              <a:defRPr/>
            </a:pP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Borg PC et al.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ofursodeoxycholic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acid-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biliary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cirrhosis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Results of a 10-yr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study.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it-IT" sz="825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</a:t>
            </a:r>
            <a:r>
              <a:rPr lang="it-IT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2006;101:2044–50.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EA04C51-FB74-7EE6-2EBA-A9C92EA231B0}"/>
              </a:ext>
            </a:extLst>
          </p:cNvPr>
          <p:cNvSpPr/>
          <p:nvPr/>
        </p:nvSpPr>
        <p:spPr>
          <a:xfrm>
            <a:off x="272252" y="4265042"/>
            <a:ext cx="85995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It was widely demonstrated that UDCA improves blood markers of cholestasis and consistently reduces IgM levels in blood and AMA </a:t>
            </a:r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titres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; moreover, UDCA improves the histological features of PBC patients and decreases the risk of development of </a:t>
            </a:r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oesophageal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 varices (4-7).</a:t>
            </a:r>
            <a:endParaRPr lang="it-IT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6A931-277B-3D88-94F8-71850065D7F9}"/>
              </a:ext>
            </a:extLst>
          </p:cNvPr>
          <p:cNvSpPr/>
          <p:nvPr/>
        </p:nvSpPr>
        <p:spPr>
          <a:xfrm>
            <a:off x="91936" y="5950129"/>
            <a:ext cx="5919107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Papatheodoridis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GV et al. 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Gastroenterol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2002;97:2063–70.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Parés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A et al. UDCA-Cooperative Group from the Spanish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for the Study of the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2000;32:561–6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Corpechot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C et al. </a:t>
            </a:r>
            <a:r>
              <a:rPr lang="it-IT" sz="825" dirty="0" err="1">
                <a:latin typeface="Arial" panose="020B0604020202020204" pitchFamily="34" charset="0"/>
                <a:cs typeface="Arial" panose="020B0604020202020204" pitchFamily="34" charset="0"/>
              </a:rPr>
              <a:t>Hepatology</a:t>
            </a:r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 2000;32:1196–9.</a:t>
            </a:r>
          </a:p>
          <a:p>
            <a:r>
              <a:rPr lang="it-IT" sz="825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Lee YM, Kaplan MM. </a:t>
            </a:r>
            <a:r>
              <a:rPr lang="en-US" sz="825" dirty="0" err="1">
                <a:latin typeface="Arial" panose="020B0604020202020204" pitchFamily="34" charset="0"/>
                <a:cs typeface="Arial" panose="020B0604020202020204" pitchFamily="34" charset="0"/>
              </a:rPr>
              <a:t>Semin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 Liver Dis2005;25:321–6.</a:t>
            </a:r>
            <a:endParaRPr lang="it-IT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134111-8C78-0AE5-BC07-8D21F2E3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4" y="194382"/>
            <a:ext cx="8145559" cy="27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113C6E-605A-0D0F-4188-8ECF23827811}"/>
              </a:ext>
            </a:extLst>
          </p:cNvPr>
          <p:cNvSpPr txBox="1"/>
          <p:nvPr/>
        </p:nvSpPr>
        <p:spPr>
          <a:xfrm>
            <a:off x="402624" y="231305"/>
            <a:ext cx="8338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Despite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PBC treatment with UDCA, a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considerable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endParaRPr lang="it-IT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 to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treatment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7D97D9-D94A-6932-D65E-C05B857F2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00" y="1861617"/>
            <a:ext cx="6555255" cy="28430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7608E19-45BD-5E16-D9BC-7DDBDED44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4" y="5996763"/>
            <a:ext cx="2585095" cy="6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" y="197600"/>
            <a:ext cx="8509000" cy="129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 err="1"/>
              <a:t>Simplification</a:t>
            </a:r>
            <a:r>
              <a:rPr lang="it-IT" sz="2400" dirty="0"/>
              <a:t> and </a:t>
            </a:r>
            <a:r>
              <a:rPr lang="it-IT" sz="2400" dirty="0" err="1"/>
              <a:t>maintenance</a:t>
            </a:r>
            <a:r>
              <a:rPr lang="it-IT" sz="2400" dirty="0"/>
              <a:t> of </a:t>
            </a:r>
            <a:r>
              <a:rPr lang="it-IT" sz="2400" dirty="0" err="1"/>
              <a:t>SoC</a:t>
            </a:r>
            <a:r>
              <a:rPr lang="it-IT" sz="2400" dirty="0"/>
              <a:t> in </a:t>
            </a:r>
            <a:r>
              <a:rPr lang="it-IT" sz="2400" dirty="0" err="1"/>
              <a:t>patients</a:t>
            </a:r>
            <a:r>
              <a:rPr lang="it-IT" sz="2400" dirty="0"/>
              <a:t> with PBC in </a:t>
            </a:r>
            <a:r>
              <a:rPr lang="it-IT" sz="2400" dirty="0" err="1"/>
              <a:t>Sicily</a:t>
            </a:r>
            <a:r>
              <a:rPr lang="it-IT" sz="2400" dirty="0"/>
              <a:t> (PDTA PBC)</a:t>
            </a:r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r>
              <a:rPr lang="it-IT" sz="2400" dirty="0"/>
              <a:t>Management of side </a:t>
            </a:r>
            <a:r>
              <a:rPr lang="it-IT" sz="2400" dirty="0" err="1"/>
              <a:t>effects</a:t>
            </a:r>
            <a:r>
              <a:rPr lang="it-IT" sz="2400" dirty="0"/>
              <a:t> and </a:t>
            </a:r>
            <a:r>
              <a:rPr lang="it-IT" sz="2400" dirty="0" err="1"/>
              <a:t>improvement</a:t>
            </a:r>
            <a:r>
              <a:rPr lang="it-IT" sz="2400" dirty="0"/>
              <a:t> of </a:t>
            </a:r>
            <a:r>
              <a:rPr lang="it-IT" sz="2400" dirty="0" err="1"/>
              <a:t>compliance</a:t>
            </a:r>
            <a:endParaRPr lang="it-IT" sz="2400" dirty="0"/>
          </a:p>
          <a:p>
            <a:pPr marL="0" indent="0" algn="ctr">
              <a:buNone/>
            </a:pPr>
            <a:r>
              <a:rPr lang="it-IT" sz="2400" dirty="0"/>
              <a:t> 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9" y="1943102"/>
            <a:ext cx="8509000" cy="4000500"/>
          </a:xfrm>
          <a:prstGeom prst="rect">
            <a:avLst/>
          </a:prstGeom>
        </p:spPr>
      </p:pic>
      <p:sp>
        <p:nvSpPr>
          <p:cNvPr id="7" name="Rettangolo con angoli arrotondati 4">
            <a:extLst>
              <a:ext uri="{FF2B5EF4-FFF2-40B4-BE49-F238E27FC236}">
                <a16:creationId xmlns:a16="http://schemas.microsoft.com/office/drawing/2014/main" id="{D09829FB-569C-4A24-8681-728D767A3C7D}"/>
              </a:ext>
            </a:extLst>
          </p:cNvPr>
          <p:cNvSpPr/>
          <p:nvPr/>
        </p:nvSpPr>
        <p:spPr>
          <a:xfrm>
            <a:off x="1303719" y="3275694"/>
            <a:ext cx="5180039" cy="89494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DC5DFC-CD42-BF0B-E702-A79DF6C7BD31}"/>
              </a:ext>
            </a:extLst>
          </p:cNvPr>
          <p:cNvSpPr txBox="1"/>
          <p:nvPr/>
        </p:nvSpPr>
        <p:spPr>
          <a:xfrm>
            <a:off x="6913124" y="5528105"/>
            <a:ext cx="137098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tx2"/>
                </a:solidFill>
              </a:rPr>
              <a:t> 439</a:t>
            </a:r>
          </a:p>
        </p:txBody>
      </p:sp>
    </p:spTree>
    <p:extLst>
      <p:ext uri="{BB962C8B-B14F-4D97-AF65-F5344CB8AC3E}">
        <p14:creationId xmlns:p14="http://schemas.microsoft.com/office/powerpoint/2010/main" val="34253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99074" y="15295"/>
            <a:ext cx="6993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C0504D"/>
                </a:solidFill>
              </a:rPr>
              <a:t>UDCA THERAPY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/>
        </p:nvGraphicFramePr>
        <p:xfrm>
          <a:off x="76201" y="2435438"/>
          <a:ext cx="4718051" cy="284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5030220" y="3522030"/>
            <a:ext cx="3707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Non </a:t>
            </a:r>
            <a:r>
              <a:rPr lang="it-IT" dirty="0" err="1"/>
              <a:t>responder</a:t>
            </a:r>
            <a:r>
              <a:rPr lang="it-IT" dirty="0"/>
              <a:t> to UDCA (30%)</a:t>
            </a:r>
          </a:p>
          <a:p>
            <a:pPr algn="ctr"/>
            <a:r>
              <a:rPr lang="it-IT" dirty="0"/>
              <a:t>(132 </a:t>
            </a:r>
            <a:r>
              <a:rPr lang="it-IT" dirty="0" err="1"/>
              <a:t>pts</a:t>
            </a:r>
            <a:r>
              <a:rPr lang="it-IT" dirty="0"/>
              <a:t>)</a:t>
            </a:r>
          </a:p>
        </p:txBody>
      </p:sp>
      <p:graphicFrame>
        <p:nvGraphicFramePr>
          <p:cNvPr id="7" name="Grafico 6"/>
          <p:cNvGraphicFramePr>
            <a:graphicFrameLocks/>
          </p:cNvGraphicFramePr>
          <p:nvPr/>
        </p:nvGraphicFramePr>
        <p:xfrm>
          <a:off x="4191000" y="4168359"/>
          <a:ext cx="4953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543509" y="1781631"/>
            <a:ext cx="181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All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patients</a:t>
            </a:r>
            <a:r>
              <a:rPr lang="it-IT" b="1" dirty="0">
                <a:solidFill>
                  <a:srgbClr val="C00000"/>
                </a:solidFill>
              </a:rPr>
              <a:t> (439)</a:t>
            </a:r>
          </a:p>
        </p:txBody>
      </p:sp>
      <p:sp>
        <p:nvSpPr>
          <p:cNvPr id="8" name="Rettangolo 7"/>
          <p:cNvSpPr/>
          <p:nvPr/>
        </p:nvSpPr>
        <p:spPr>
          <a:xfrm>
            <a:off x="203200" y="666166"/>
            <a:ext cx="876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charset="2"/>
              <a:buChar char="v"/>
            </a:pPr>
            <a:r>
              <a:rPr lang="it-IT" sz="2400" b="1" dirty="0" err="1">
                <a:solidFill>
                  <a:srgbClr val="5BA2BC"/>
                </a:solidFill>
              </a:rPr>
              <a:t>Responder</a:t>
            </a:r>
            <a:r>
              <a:rPr lang="it-IT" sz="2400" dirty="0">
                <a:solidFill>
                  <a:srgbClr val="215D77"/>
                </a:solidFill>
              </a:rPr>
              <a:t> a terapia di prima linea con UDCA (sec. Toronto)</a:t>
            </a:r>
            <a:r>
              <a:rPr lang="it-IT" sz="2400" b="1" dirty="0">
                <a:solidFill>
                  <a:srgbClr val="215D77"/>
                </a:solidFill>
              </a:rPr>
              <a:t>: 70%</a:t>
            </a:r>
          </a:p>
          <a:p>
            <a:pPr marL="285744" indent="-285744">
              <a:buFont typeface="Wingdings" charset="2"/>
              <a:buChar char="v"/>
            </a:pPr>
            <a:r>
              <a:rPr lang="it-IT" sz="2200" b="1" dirty="0">
                <a:solidFill>
                  <a:srgbClr val="215D77"/>
                </a:solidFill>
              </a:rPr>
              <a:t>132/439 non </a:t>
            </a:r>
            <a:r>
              <a:rPr lang="it-IT" sz="2200" b="1" dirty="0" err="1">
                <a:solidFill>
                  <a:srgbClr val="215D77"/>
                </a:solidFill>
              </a:rPr>
              <a:t>responder</a:t>
            </a:r>
            <a:r>
              <a:rPr lang="it-IT" sz="2200" b="1" dirty="0">
                <a:solidFill>
                  <a:srgbClr val="215D77"/>
                </a:solidFill>
              </a:rPr>
              <a:t> (30%)</a:t>
            </a:r>
          </a:p>
        </p:txBody>
      </p:sp>
    </p:spTree>
    <p:extLst>
      <p:ext uri="{BB962C8B-B14F-4D97-AF65-F5344CB8AC3E}">
        <p14:creationId xmlns:p14="http://schemas.microsoft.com/office/powerpoint/2010/main" val="42437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99" y="983676"/>
            <a:ext cx="6773655" cy="900247"/>
          </a:xfrm>
        </p:spPr>
        <p:txBody>
          <a:bodyPr/>
          <a:lstStyle/>
          <a:p>
            <a:pPr algn="l" defTabSz="685783">
              <a:spcBef>
                <a:spcPts val="0"/>
              </a:spcBef>
              <a:defRPr/>
            </a:pPr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Practice Guidelines</a:t>
            </a:r>
            <a:endParaRPr lang="it-IT" sz="3000" dirty="0">
              <a:solidFill>
                <a:srgbClr val="005B6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DC6B14-6FA4-9125-5A95-0EE9BA7A0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82" y="1929837"/>
            <a:ext cx="5031243" cy="37814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5E1849-2D71-F2D5-FC92-8C1F48AB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945" y="1144072"/>
            <a:ext cx="1548000" cy="33775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E35D581-3EE7-7D30-3079-178961A6FB62}"/>
              </a:ext>
            </a:extLst>
          </p:cNvPr>
          <p:cNvSpPr/>
          <p:nvPr/>
        </p:nvSpPr>
        <p:spPr>
          <a:xfrm>
            <a:off x="130075" y="5654501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Hepatology 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783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vol. 67 I 145–172</a:t>
            </a:r>
            <a:endParaRPr lang="it-IT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38246AB-F4AF-711A-057E-FBBCA0F739C3}"/>
              </a:ext>
            </a:extLst>
          </p:cNvPr>
          <p:cNvSpPr/>
          <p:nvPr/>
        </p:nvSpPr>
        <p:spPr>
          <a:xfrm>
            <a:off x="2056382" y="4341856"/>
            <a:ext cx="1548705" cy="107503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/>
          </a:p>
        </p:txBody>
      </p:sp>
    </p:spTree>
    <p:extLst>
      <p:ext uri="{BB962C8B-B14F-4D97-AF65-F5344CB8AC3E}">
        <p14:creationId xmlns:p14="http://schemas.microsoft.com/office/powerpoint/2010/main" val="1418017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99" y="983676"/>
            <a:ext cx="6773655" cy="900247"/>
          </a:xfrm>
        </p:spPr>
        <p:txBody>
          <a:bodyPr/>
          <a:lstStyle/>
          <a:p>
            <a:r>
              <a:rPr lang="it-IT" dirty="0" err="1">
                <a:solidFill>
                  <a:srgbClr val="005B68"/>
                </a:solidFill>
                <a:latin typeface="Arial" panose="020B0604020202020204" pitchFamily="34" charset="0"/>
                <a:ea typeface="GungsuhChe" charset="0"/>
                <a:cs typeface="Arial" panose="020B0604020202020204" pitchFamily="34" charset="0"/>
              </a:rPr>
              <a:t>Obeticholic</a:t>
            </a:r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ea typeface="GungsuhChe" charset="0"/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9DA5ABE-0C72-A8F5-BC4B-91E5C7C5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368" y="2227617"/>
            <a:ext cx="1241427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Bile Acid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Metabolism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AE3C3AC-5357-C20F-6D74-5D32E86E1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994" y="2227617"/>
            <a:ext cx="124248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Lipid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Metabolism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FF2D2F93-8632-D321-265E-C04F5472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045" y="4495759"/>
            <a:ext cx="1353256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Carbohydrate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Metabolism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2DF0AFB6-B65A-C2B6-8F40-AD193C9DE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395" y="2778881"/>
            <a:ext cx="1781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87325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defTabSz="187325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defTabSz="187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defTabSz="187325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defTabSz="187325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defTabSz="187325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defTabSz="187325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defTabSz="187325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defTabSz="187325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Controls bile acid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biosynthesis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,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disposal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and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transport</a:t>
            </a:r>
            <a:endParaRPr lang="it-IT" sz="1200" dirty="0">
              <a:latin typeface="Arial" charset="0"/>
              <a:ea typeface="GungsuhChe" charset="0"/>
              <a:cs typeface="Arial" charset="0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58C5B51F-DE17-727F-44B6-1A0DD6D46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998" y="2811028"/>
            <a:ext cx="1350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Downregulates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hepatic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fatty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acid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biosynthesis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and VLDL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formation</a:t>
            </a:r>
            <a:endParaRPr lang="it-IT" sz="1200" dirty="0">
              <a:latin typeface="Arial" charset="0"/>
              <a:ea typeface="GungsuhChe" charset="0"/>
              <a:cs typeface="Arial" charset="0"/>
            </a:endParaRP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32D60DE6-C63B-FA4E-E751-5E0648EC2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9997" y="5037498"/>
            <a:ext cx="136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Insulin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signaling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&amp;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sensitivity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and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hepatic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gluconeogenesis</a:t>
            </a:r>
            <a:endParaRPr lang="it-IT" sz="1200" dirty="0">
              <a:latin typeface="Symbol" charset="0"/>
              <a:ea typeface="GungsuhChe" charset="0"/>
              <a:cs typeface="Arial" charset="0"/>
            </a:endParaRPr>
          </a:p>
        </p:txBody>
      </p:sp>
      <p:cxnSp>
        <p:nvCxnSpPr>
          <p:cNvPr id="10" name="Straight Arrow Connector 31">
            <a:extLst>
              <a:ext uri="{FF2B5EF4-FFF2-40B4-BE49-F238E27FC236}">
                <a16:creationId xmlns:a16="http://schemas.microsoft.com/office/drawing/2014/main" id="{7FFD44EB-B91B-4F30-6484-0BD5F59ED99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94055" y="3092015"/>
            <a:ext cx="756709" cy="485775"/>
          </a:xfrm>
          <a:prstGeom prst="straightConnector1">
            <a:avLst/>
          </a:prstGeom>
          <a:noFill/>
          <a:ln w="38100">
            <a:solidFill>
              <a:srgbClr val="005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32">
            <a:extLst>
              <a:ext uri="{FF2B5EF4-FFF2-40B4-BE49-F238E27FC236}">
                <a16:creationId xmlns:a16="http://schemas.microsoft.com/office/drawing/2014/main" id="{DF94521C-02A2-D481-FAE1-BA45E3947C8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68651" y="4117143"/>
            <a:ext cx="685800" cy="439341"/>
          </a:xfrm>
          <a:prstGeom prst="straightConnector1">
            <a:avLst/>
          </a:prstGeom>
          <a:noFill/>
          <a:ln w="38100">
            <a:solidFill>
              <a:srgbClr val="005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36">
            <a:extLst>
              <a:ext uri="{FF2B5EF4-FFF2-40B4-BE49-F238E27FC236}">
                <a16:creationId xmlns:a16="http://schemas.microsoft.com/office/drawing/2014/main" id="{0A552356-39AF-2893-305E-88BF80DFAD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5292" y="4063563"/>
            <a:ext cx="642408" cy="460772"/>
          </a:xfrm>
          <a:prstGeom prst="straightConnector1">
            <a:avLst/>
          </a:prstGeom>
          <a:noFill/>
          <a:ln w="38100">
            <a:solidFill>
              <a:srgbClr val="005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44">
            <a:extLst>
              <a:ext uri="{FF2B5EF4-FFF2-40B4-BE49-F238E27FC236}">
                <a16:creationId xmlns:a16="http://schemas.microsoft.com/office/drawing/2014/main" id="{508FA440-BB82-3FC8-09D0-1684831D916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6" y="3072964"/>
            <a:ext cx="675217" cy="450056"/>
          </a:xfrm>
          <a:prstGeom prst="straightConnector1">
            <a:avLst/>
          </a:prstGeom>
          <a:noFill/>
          <a:ln w="38100">
            <a:solidFill>
              <a:srgbClr val="005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11067119-13E4-873F-5ED1-0E04CA41E8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8838" y="2470510"/>
          <a:ext cx="142028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3648456" imgH="2116836" progId="">
                  <p:embed/>
                </p:oleObj>
              </mc:Choice>
              <mc:Fallback>
                <p:oleObj name="CS ChemDraw Drawing" r:id="rId3" imgW="3648456" imgH="2116836" progId="">
                  <p:embed/>
                  <p:pic>
                    <p:nvPicPr>
                      <p:cNvPr id="14" name="Object 6">
                        <a:extLst>
                          <a:ext uri="{FF2B5EF4-FFF2-40B4-BE49-F238E27FC236}">
                            <a16:creationId xmlns:a16="http://schemas.microsoft.com/office/drawing/2014/main" id="{11067119-13E4-873F-5ED1-0E04CA41E8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8838" y="2470510"/>
                        <a:ext cx="1420283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5">
            <a:extLst>
              <a:ext uri="{FF2B5EF4-FFF2-40B4-BE49-F238E27FC236}">
                <a16:creationId xmlns:a16="http://schemas.microsoft.com/office/drawing/2014/main" id="{ADF0787E-047F-A92C-98D6-B336DEF8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95" y="4231443"/>
            <a:ext cx="95355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>
            <a:extLst>
              <a:ext uri="{FF2B5EF4-FFF2-40B4-BE49-F238E27FC236}">
                <a16:creationId xmlns:a16="http://schemas.microsoft.com/office/drawing/2014/main" id="{DFE0C071-94A7-539F-92F1-07202B65565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815418" y="4495762"/>
            <a:ext cx="621243" cy="1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9pPr>
          </a:lstStyle>
          <a:p>
            <a:pPr algn="ctr" eaLnBrk="1">
              <a:lnSpc>
                <a:spcPts val="1679"/>
              </a:lnSpc>
              <a:buClr>
                <a:srgbClr val="000000"/>
              </a:buClr>
              <a:buSzPct val="45000"/>
            </a:pPr>
            <a:r>
              <a:rPr lang="en-GB" sz="751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INT-747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0851950E-E8A6-D803-3800-6EC23B81793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440767" y="3573028"/>
            <a:ext cx="381000" cy="407195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RXR</a:t>
            </a: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BEAA5BE4-3E43-1C5A-649A-86C6320BFB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7651" y="3563502"/>
            <a:ext cx="381000" cy="407195"/>
          </a:xfrm>
          <a:prstGeom prst="ellipse">
            <a:avLst/>
          </a:prstGeom>
          <a:gradFill rotWithShape="0">
            <a:gsLst>
              <a:gs pos="0">
                <a:srgbClr val="CC0099"/>
              </a:gs>
              <a:gs pos="100000">
                <a:srgbClr val="CC00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aettenschweiler" charset="0"/>
                <a:ea typeface="GungsuhChe" charset="0"/>
                <a:cs typeface="GungsuhChe" charset="0"/>
              </a:defRPr>
            </a:lvl9pPr>
          </a:lstStyle>
          <a:p>
            <a:pPr algn="ctr"/>
            <a:r>
              <a:rPr lang="en-US" sz="1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FXR</a:t>
            </a:r>
          </a:p>
        </p:txBody>
      </p:sp>
      <p:pic>
        <p:nvPicPr>
          <p:cNvPr id="19" name="Picture 31">
            <a:extLst>
              <a:ext uri="{FF2B5EF4-FFF2-40B4-BE49-F238E27FC236}">
                <a16:creationId xmlns:a16="http://schemas.microsoft.com/office/drawing/2014/main" id="{A0AA8616-5632-73CA-4E8B-969790B2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35764" r="13135" b="-2083"/>
          <a:stretch>
            <a:fillRect/>
          </a:stretch>
        </p:blipFill>
        <p:spPr bwMode="auto">
          <a:xfrm>
            <a:off x="3959229" y="3982603"/>
            <a:ext cx="982133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C236656E-8685-A0AA-D236-101F07982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371" y="4468375"/>
            <a:ext cx="1403351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Inflammation</a:t>
            </a:r>
            <a:r>
              <a:rPr lang="it-IT" altLang="it-IT" sz="1500" i="1" dirty="0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 &amp; </a:t>
            </a:r>
            <a:r>
              <a:rPr lang="it-IT" altLang="it-IT" sz="1500" i="1" dirty="0" err="1">
                <a:solidFill>
                  <a:schemeClr val="bg1"/>
                </a:solidFill>
                <a:latin typeface="Arial" pitchFamily="34" charset="0"/>
                <a:ea typeface="GungsuhChe" pitchFamily="49" charset="-127"/>
                <a:cs typeface="Arial" pitchFamily="34" charset="0"/>
              </a:rPr>
              <a:t>Fibrosis</a:t>
            </a:r>
            <a:endParaRPr lang="it-IT" altLang="it-IT" sz="1500" i="1" dirty="0">
              <a:solidFill>
                <a:schemeClr val="bg1"/>
              </a:solidFill>
              <a:latin typeface="Arial" pitchFamily="34" charset="0"/>
              <a:ea typeface="GungsuhChe" pitchFamily="49" charset="-127"/>
              <a:cs typeface="Arial" pitchFamily="34" charset="0"/>
            </a:endParaRP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05C1363B-DBDC-08E9-EE5C-FACA68C2D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213" y="5062500"/>
            <a:ext cx="17007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Anti-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inflammatory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&amp; anti-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fibrotic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effects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 in the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liver</a:t>
            </a:r>
            <a:r>
              <a:rPr lang="it-IT" sz="1200" dirty="0">
                <a:latin typeface="Arial" charset="0"/>
                <a:ea typeface="GungsuhChe" charset="0"/>
                <a:cs typeface="Arial" charset="0"/>
              </a:rPr>
              <a:t>, intestine and </a:t>
            </a:r>
            <a:r>
              <a:rPr lang="it-IT" sz="1200" dirty="0" err="1">
                <a:latin typeface="Arial" charset="0"/>
                <a:ea typeface="GungsuhChe" charset="0"/>
                <a:cs typeface="Arial" charset="0"/>
              </a:rPr>
              <a:t>kidney</a:t>
            </a:r>
            <a:endParaRPr lang="it-IT" sz="1200" dirty="0">
              <a:latin typeface="Arial" charset="0"/>
              <a:ea typeface="GungsuhCh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46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0" y="1592083"/>
            <a:ext cx="4638347" cy="8184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it-IT" dirty="0">
                <a:solidFill>
                  <a:schemeClr val="accent5">
                    <a:lumMod val="50000"/>
                  </a:schemeClr>
                </a:solidFill>
              </a:rPr>
              <a:t>Significant Reductions in ALP </a:t>
            </a:r>
            <a:br>
              <a:rPr lang="en-US" altLang="it-IT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it-IT" dirty="0">
                <a:solidFill>
                  <a:schemeClr val="accent5">
                    <a:lumMod val="50000"/>
                  </a:schemeClr>
                </a:solidFill>
              </a:rPr>
              <a:t>Within 2 Weeks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AB768D0-A65A-2EB3-84DA-B29B8186ED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846130"/>
              </p:ext>
            </p:extLst>
          </p:nvPr>
        </p:nvGraphicFramePr>
        <p:xfrm>
          <a:off x="211511" y="2506425"/>
          <a:ext cx="4825977" cy="2969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8287443" imgH="4009955" progId="Prism6.Document">
                  <p:embed/>
                </p:oleObj>
              </mc:Choice>
              <mc:Fallback>
                <p:oleObj name="Prism 6" r:id="rId3" imgW="8287443" imgH="4009955" progId="Prism6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AB768D0-A65A-2EB3-84DA-B29B8186ED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11" y="2506425"/>
                        <a:ext cx="4825977" cy="2969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E909ED9-AFDA-AD08-1A69-0FB6ED3B7371}"/>
              </a:ext>
            </a:extLst>
          </p:cNvPr>
          <p:cNvSpPr txBox="1">
            <a:spLocks/>
          </p:cNvSpPr>
          <p:nvPr/>
        </p:nvSpPr>
        <p:spPr>
          <a:xfrm>
            <a:off x="1513095" y="1500422"/>
            <a:ext cx="6172200" cy="507207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>
                <a:solidFill>
                  <a:srgbClr val="005B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it-IT" sz="15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0636E08-E354-80CA-35EA-D5A29C428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51" y="120543"/>
            <a:ext cx="3247151" cy="13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sultati immagini per new engl j med">
            <a:extLst>
              <a:ext uri="{FF2B5EF4-FFF2-40B4-BE49-F238E27FC236}">
                <a16:creationId xmlns:a16="http://schemas.microsoft.com/office/drawing/2014/main" id="{B56495B8-C793-82C4-DC8B-A90D1E5D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1" y="120547"/>
            <a:ext cx="959909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515C03C-F32B-2CC0-5542-C6F685BB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74" y="6510340"/>
            <a:ext cx="284091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BAC14A-0476-AC00-97A0-7787C603914D}"/>
              </a:ext>
            </a:extLst>
          </p:cNvPr>
          <p:cNvSpPr txBox="1"/>
          <p:nvPr/>
        </p:nvSpPr>
        <p:spPr>
          <a:xfrm>
            <a:off x="6314038" y="282127"/>
            <a:ext cx="14975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200" b="1" dirty="0">
                <a:solidFill>
                  <a:srgbClr val="C00000"/>
                </a:solidFill>
              </a:rPr>
              <a:t>POISE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69D2250-6B32-EAF2-F7BE-75BFE40981B1}"/>
              </a:ext>
            </a:extLst>
          </p:cNvPr>
          <p:cNvSpPr txBox="1">
            <a:spLocks/>
          </p:cNvSpPr>
          <p:nvPr/>
        </p:nvSpPr>
        <p:spPr>
          <a:xfrm>
            <a:off x="5538088" y="1458723"/>
            <a:ext cx="3247151" cy="900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it-IT" dirty="0">
                <a:solidFill>
                  <a:srgbClr val="005B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 Treatment Significantly Reduced GGT</a:t>
            </a:r>
          </a:p>
        </p:txBody>
      </p:sp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85E5C522-B484-6B3D-82B5-D428298A3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351624"/>
              </p:ext>
            </p:extLst>
          </p:nvPr>
        </p:nvGraphicFramePr>
        <p:xfrm>
          <a:off x="4776369" y="2206836"/>
          <a:ext cx="4367632" cy="3269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8" imgW="5808629" imgH="4360385" progId="Prism6.Document">
                  <p:embed/>
                </p:oleObj>
              </mc:Choice>
              <mc:Fallback>
                <p:oleObj name="Prism 6" r:id="rId8" imgW="5808629" imgH="4360385" progId="Prism6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16545B3-DD1B-85D2-0DD2-92553FB743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369" y="2206836"/>
                        <a:ext cx="4367632" cy="3269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42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DFEDDB-A584-AC8B-C6C9-0523745C3401}"/>
              </a:ext>
            </a:extLst>
          </p:cNvPr>
          <p:cNvGraphicFramePr>
            <a:graphicFrameLocks noGrp="1"/>
          </p:cNvGraphicFramePr>
          <p:nvPr/>
        </p:nvGraphicFramePr>
        <p:xfrm>
          <a:off x="209415" y="1543051"/>
          <a:ext cx="3939117" cy="429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069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Placebo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(n=73)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Titration OCA</a:t>
                      </a:r>
                      <a:r>
                        <a:rPr lang="en-US" sz="900" baseline="0" dirty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chemeClr val="accent3"/>
                          </a:solidFill>
                        </a:rPr>
                        <a:t>(n=70)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chemeClr val="accent1"/>
                          </a:solidFill>
                        </a:rPr>
                        <a:t>10 mg OCA</a:t>
                      </a:r>
                      <a:r>
                        <a:rPr lang="en-US" sz="900" baseline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chemeClr val="accent1"/>
                          </a:solidFill>
                        </a:rPr>
                        <a:t>(n=73)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 (%)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 (%)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 (%)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Pruritus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(38%)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 (56%)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(68%)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Fatigue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(14%)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(16%)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(23%)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Nasopharyngitis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13 (18%)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17 (24%)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13 (18%)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Nausea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(12%)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Diarrhoea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(3%)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Arthralgia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(4%)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(10%)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13 (18%)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(17%)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(8%)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Oropharyngeal pain</a:t>
                      </a:r>
                    </a:p>
                  </a:txBody>
                  <a:tcPr marL="7143" marR="68575" marT="71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(8%)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Cough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 (7%)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 (6%)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 (8%)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Constipation</a:t>
                      </a:r>
                    </a:p>
                  </a:txBody>
                  <a:tcPr marL="7143" marR="68575" marT="71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Oedema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peripheral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 (3%)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 (3%)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 (7%)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Influenza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Abdominal pain upper</a:t>
                      </a:r>
                    </a:p>
                  </a:txBody>
                  <a:tcPr marL="7143" marR="68575" marT="714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(7%)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Back pain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306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Upper respiratory tract infection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Urinary tract infection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(11%)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(6%)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(5%)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Rash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 (4%)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 (4%)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 (5%)</a:t>
                      </a:r>
                    </a:p>
                  </a:txBody>
                  <a:tcPr marL="68575" marR="68575" marT="34295" marB="342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6586AF4D-8349-8700-8E87-670D8CF533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5551" y="2383305"/>
          <a:ext cx="4249268" cy="3371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6188212" imgH="4903137" progId="Prism6.Document">
                  <p:embed/>
                </p:oleObj>
              </mc:Choice>
              <mc:Fallback>
                <p:oleObj name="Prism 6" r:id="rId2" imgW="6188212" imgH="4903137" progId="Prism6.Document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6586AF4D-8349-8700-8E87-670D8CF533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551" y="2383305"/>
                        <a:ext cx="4249268" cy="3371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6BAC43-4252-65EF-C885-A55FD0124F1B}"/>
              </a:ext>
            </a:extLst>
          </p:cNvPr>
          <p:cNvSpPr txBox="1"/>
          <p:nvPr/>
        </p:nvSpPr>
        <p:spPr>
          <a:xfrm>
            <a:off x="209414" y="285935"/>
            <a:ext cx="8834227" cy="346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it-IT" sz="1651" dirty="0">
                <a:latin typeface="Arial" panose="020B0604020202020204" pitchFamily="34" charset="0"/>
                <a:cs typeface="Arial" panose="020B0604020202020204" pitchFamily="34" charset="0"/>
              </a:rPr>
              <a:t>At End of Study Pruritus Experience Was Similar for All Subjects Using a Visual Analog Score</a:t>
            </a:r>
            <a:endParaRPr lang="it-IT" sz="16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98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35" y="180788"/>
            <a:ext cx="7484303" cy="900247"/>
          </a:xfrm>
        </p:spPr>
        <p:txBody>
          <a:bodyPr/>
          <a:lstStyle/>
          <a:p>
            <a:r>
              <a:rPr lang="it-IT" dirty="0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</a:t>
            </a:r>
            <a:r>
              <a:rPr lang="it-IT" dirty="0" err="1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it-IT" dirty="0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dirty="0" err="1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obeticholic</a:t>
            </a:r>
            <a:r>
              <a:rPr lang="it-IT" dirty="0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 in </a:t>
            </a:r>
            <a:r>
              <a:rPr lang="it-IT" dirty="0" err="1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solidFill>
                  <a:srgbClr val="016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PBC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44F83EF2-FDDD-5918-661D-6C49A35BC77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2598" y="1349301"/>
            <a:ext cx="8004939" cy="4750419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C17E3C-B88B-FC99-BF0C-A123E45CD1C1}"/>
              </a:ext>
            </a:extLst>
          </p:cNvPr>
          <p:cNvSpPr txBox="1"/>
          <p:nvPr/>
        </p:nvSpPr>
        <p:spPr>
          <a:xfrm>
            <a:off x="6629006" y="6561796"/>
            <a:ext cx="2188391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D’Amato D. et al.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JHep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Reports 2021</a:t>
            </a:r>
          </a:p>
        </p:txBody>
      </p:sp>
    </p:spTree>
    <p:extLst>
      <p:ext uri="{BB962C8B-B14F-4D97-AF65-F5344CB8AC3E}">
        <p14:creationId xmlns:p14="http://schemas.microsoft.com/office/powerpoint/2010/main" val="2260498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FDD625-120F-B167-459A-5B451CBD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89" y="122680"/>
            <a:ext cx="8797021" cy="624155"/>
          </a:xfrm>
        </p:spPr>
        <p:txBody>
          <a:bodyPr>
            <a:noAutofit/>
          </a:bodyPr>
          <a:lstStyle/>
          <a:p>
            <a:r>
              <a:rPr lang="it-IT" sz="2325" dirty="0">
                <a:solidFill>
                  <a:srgbClr val="C00000"/>
                </a:solidFill>
              </a:rPr>
              <a:t>Extension of </a:t>
            </a:r>
            <a:r>
              <a:rPr lang="it-IT" sz="2325" dirty="0" err="1">
                <a:solidFill>
                  <a:srgbClr val="C00000"/>
                </a:solidFill>
              </a:rPr>
              <a:t>real</a:t>
            </a:r>
            <a:r>
              <a:rPr lang="it-IT" sz="2325" dirty="0">
                <a:solidFill>
                  <a:srgbClr val="C00000"/>
                </a:solidFill>
              </a:rPr>
              <a:t>-world OCA in </a:t>
            </a:r>
            <a:r>
              <a:rPr lang="it-IT" sz="2325" dirty="0" err="1">
                <a:solidFill>
                  <a:srgbClr val="C00000"/>
                </a:solidFill>
              </a:rPr>
              <a:t>Italy</a:t>
            </a:r>
            <a:r>
              <a:rPr lang="it-IT" sz="2325" dirty="0">
                <a:solidFill>
                  <a:srgbClr val="C00000"/>
                </a:solidFill>
              </a:rPr>
              <a:t>: RECAPITULATE STUDY</a:t>
            </a:r>
            <a:endParaRPr lang="en-GB" sz="2325" dirty="0">
              <a:solidFill>
                <a:srgbClr val="C00000"/>
              </a:solidFill>
            </a:endParaRPr>
          </a:p>
        </p:txBody>
      </p:sp>
      <p:pic>
        <p:nvPicPr>
          <p:cNvPr id="37" name="Immagine 36" descr="Immagine che contiene mappa&#10;&#10;Descrizione generata automaticamente">
            <a:extLst>
              <a:ext uri="{FF2B5EF4-FFF2-40B4-BE49-F238E27FC236}">
                <a16:creationId xmlns:a16="http://schemas.microsoft.com/office/drawing/2014/main" id="{C98CEE6C-8F35-BE46-AA1C-F755358D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547" y="2336567"/>
            <a:ext cx="2899800" cy="3169751"/>
          </a:xfrm>
          <a:prstGeom prst="rect">
            <a:avLst/>
          </a:prstGeom>
        </p:spPr>
      </p:pic>
      <p:grpSp>
        <p:nvGrpSpPr>
          <p:cNvPr id="38" name="Gruppo 77">
            <a:extLst>
              <a:ext uri="{FF2B5EF4-FFF2-40B4-BE49-F238E27FC236}">
                <a16:creationId xmlns:a16="http://schemas.microsoft.com/office/drawing/2014/main" id="{30763874-A47F-1342-B1B3-F6AD46D47122}"/>
              </a:ext>
            </a:extLst>
          </p:cNvPr>
          <p:cNvGrpSpPr>
            <a:grpSpLocks/>
          </p:cNvGrpSpPr>
          <p:nvPr/>
        </p:nvGrpSpPr>
        <p:grpSpPr bwMode="auto">
          <a:xfrm>
            <a:off x="5491446" y="1689277"/>
            <a:ext cx="3378825" cy="3888582"/>
            <a:chOff x="7597248" y="453242"/>
            <a:chExt cx="4505526" cy="5184183"/>
          </a:xfrm>
        </p:grpSpPr>
        <p:sp>
          <p:nvSpPr>
            <p:cNvPr id="39" name="CasellaDiTesto 6">
              <a:extLst>
                <a:ext uri="{FF2B5EF4-FFF2-40B4-BE49-F238E27FC236}">
                  <a16:creationId xmlns:a16="http://schemas.microsoft.com/office/drawing/2014/main" id="{88789526-643A-B240-9DFD-86AAD0264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4523" y="453242"/>
              <a:ext cx="923173" cy="1230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Milano (4)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Monza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Brescia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Val Trompia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Rho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Pavia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Sondrio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Lecco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Como (1)</a:t>
              </a:r>
            </a:p>
          </p:txBody>
        </p:sp>
        <p:sp>
          <p:nvSpPr>
            <p:cNvPr id="40" name="CasellaDiTesto 7">
              <a:extLst>
                <a:ext uri="{FF2B5EF4-FFF2-40B4-BE49-F238E27FC236}">
                  <a16:creationId xmlns:a16="http://schemas.microsoft.com/office/drawing/2014/main" id="{D8D8ECEE-D163-AB46-9378-312A50724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7248" y="1915899"/>
              <a:ext cx="704932" cy="615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Torino (2)</a:t>
              </a:r>
              <a:br>
                <a:rPr lang="it-IT" altLang="it-IT" sz="600" dirty="0">
                  <a:solidFill>
                    <a:prstClr val="black"/>
                  </a:solidFill>
                </a:rPr>
              </a:br>
              <a:r>
                <a:rPr lang="it-IT" altLang="it-IT" sz="600" dirty="0">
                  <a:solidFill>
                    <a:prstClr val="black"/>
                  </a:solidFill>
                </a:rPr>
                <a:t>Biella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Asti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Novara (1)</a:t>
              </a:r>
            </a:p>
          </p:txBody>
        </p:sp>
        <p:sp>
          <p:nvSpPr>
            <p:cNvPr id="41" name="CasellaDiTesto 8">
              <a:extLst>
                <a:ext uri="{FF2B5EF4-FFF2-40B4-BE49-F238E27FC236}">
                  <a16:creationId xmlns:a16="http://schemas.microsoft.com/office/drawing/2014/main" id="{8BD585DC-6CE4-374B-A0D9-4B35A230A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3594" y="2738473"/>
              <a:ext cx="827314" cy="24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Genova (1) </a:t>
              </a:r>
            </a:p>
          </p:txBody>
        </p:sp>
        <p:sp>
          <p:nvSpPr>
            <p:cNvPr id="42" name="CasellaDiTesto 9">
              <a:extLst>
                <a:ext uri="{FF2B5EF4-FFF2-40B4-BE49-F238E27FC236}">
                  <a16:creationId xmlns:a16="http://schemas.microsoft.com/office/drawing/2014/main" id="{FF6AE0B0-6903-4D4E-9672-8F855568F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4972" y="3432629"/>
              <a:ext cx="914398" cy="49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Roma (7)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Civitavecchia (1)</a:t>
              </a:r>
            </a:p>
          </p:txBody>
        </p:sp>
        <p:sp>
          <p:nvSpPr>
            <p:cNvPr id="43" name="CasellaDiTesto 10">
              <a:extLst>
                <a:ext uri="{FF2B5EF4-FFF2-40B4-BE49-F238E27FC236}">
                  <a16:creationId xmlns:a16="http://schemas.microsoft.com/office/drawing/2014/main" id="{A9434F21-2268-3A42-AA64-1ADF93EB5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0" y="3033481"/>
              <a:ext cx="682171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Pescara (1)</a:t>
              </a:r>
            </a:p>
          </p:txBody>
        </p:sp>
        <p:sp>
          <p:nvSpPr>
            <p:cNvPr id="44" name="CasellaDiTesto 11">
              <a:extLst>
                <a:ext uri="{FF2B5EF4-FFF2-40B4-BE49-F238E27FC236}">
                  <a16:creationId xmlns:a16="http://schemas.microsoft.com/office/drawing/2014/main" id="{25F96B29-0EC5-724B-B168-CA1B2B01D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182" y="3925151"/>
              <a:ext cx="675445" cy="24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Napoli (1)</a:t>
              </a:r>
            </a:p>
          </p:txBody>
        </p:sp>
        <p:sp>
          <p:nvSpPr>
            <p:cNvPr id="45" name="CasellaDiTesto 12">
              <a:extLst>
                <a:ext uri="{FF2B5EF4-FFF2-40B4-BE49-F238E27FC236}">
                  <a16:creationId xmlns:a16="http://schemas.microsoft.com/office/drawing/2014/main" id="{E053FDDE-9CC3-A246-A515-192EE7661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2562" y="2689142"/>
              <a:ext cx="770243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Firenze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Pisa (1)</a:t>
              </a:r>
            </a:p>
          </p:txBody>
        </p:sp>
        <p:sp>
          <p:nvSpPr>
            <p:cNvPr id="46" name="CasellaDiTesto 13">
              <a:extLst>
                <a:ext uri="{FF2B5EF4-FFF2-40B4-BE49-F238E27FC236}">
                  <a16:creationId xmlns:a16="http://schemas.microsoft.com/office/drawing/2014/main" id="{BD47B1DE-59A6-4141-A43B-6281782FF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6914" y="2198073"/>
              <a:ext cx="827314" cy="49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Ferrara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Bologna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Ravenna (1)</a:t>
              </a:r>
            </a:p>
          </p:txBody>
        </p:sp>
        <p:sp>
          <p:nvSpPr>
            <p:cNvPr id="47" name="CasellaDiTesto 14">
              <a:extLst>
                <a:ext uri="{FF2B5EF4-FFF2-40B4-BE49-F238E27FC236}">
                  <a16:creationId xmlns:a16="http://schemas.microsoft.com/office/drawing/2014/main" id="{37A76386-930C-CD4E-885F-0B8949743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3484" y="2668506"/>
              <a:ext cx="827316" cy="24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Ancona (1)</a:t>
              </a:r>
            </a:p>
          </p:txBody>
        </p:sp>
        <p:sp>
          <p:nvSpPr>
            <p:cNvPr id="48" name="CasellaDiTesto 15">
              <a:extLst>
                <a:ext uri="{FF2B5EF4-FFF2-40B4-BE49-F238E27FC236}">
                  <a16:creationId xmlns:a16="http://schemas.microsoft.com/office/drawing/2014/main" id="{7A05D7E2-34BB-0F47-96BA-6B7F63DD7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973" y="4185259"/>
              <a:ext cx="727690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Cagliari (2)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Sassari (1)</a:t>
              </a:r>
            </a:p>
          </p:txBody>
        </p:sp>
        <p:sp>
          <p:nvSpPr>
            <p:cNvPr id="49" name="CasellaDiTesto 16">
              <a:extLst>
                <a:ext uri="{FF2B5EF4-FFF2-40B4-BE49-F238E27FC236}">
                  <a16:creationId xmlns:a16="http://schemas.microsoft.com/office/drawing/2014/main" id="{F700E062-BADA-3C4A-99AA-107FBEC10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7699" y="5021942"/>
              <a:ext cx="781626" cy="615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Messina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Palermo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Siracusa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Catania (2)</a:t>
              </a:r>
            </a:p>
          </p:txBody>
        </p:sp>
        <p:sp>
          <p:nvSpPr>
            <p:cNvPr id="50" name="CasellaDiTesto 17">
              <a:extLst>
                <a:ext uri="{FF2B5EF4-FFF2-40B4-BE49-F238E27FC236}">
                  <a16:creationId xmlns:a16="http://schemas.microsoft.com/office/drawing/2014/main" id="{73BCD01E-03B8-E14B-BE5E-B1D3C62A7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7444" y="3342046"/>
              <a:ext cx="715330" cy="49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Barletta (1)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Bari (2)</a:t>
              </a:r>
            </a:p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Foggia (2)</a:t>
              </a:r>
            </a:p>
          </p:txBody>
        </p:sp>
        <p:sp>
          <p:nvSpPr>
            <p:cNvPr id="51" name="CasellaDiTesto 18">
              <a:extLst>
                <a:ext uri="{FF2B5EF4-FFF2-40B4-BE49-F238E27FC236}">
                  <a16:creationId xmlns:a16="http://schemas.microsoft.com/office/drawing/2014/main" id="{95A10317-8EEB-934C-AE41-25B4C2862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3431" y="3101044"/>
              <a:ext cx="641589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Perugia (1)</a:t>
              </a:r>
            </a:p>
          </p:txBody>
        </p:sp>
        <p:sp>
          <p:nvSpPr>
            <p:cNvPr id="52" name="CasellaDiTesto 19">
              <a:extLst>
                <a:ext uri="{FF2B5EF4-FFF2-40B4-BE49-F238E27FC236}">
                  <a16:creationId xmlns:a16="http://schemas.microsoft.com/office/drawing/2014/main" id="{7034F43E-B9D5-1044-A129-F1BDA9A7B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3355" y="4440739"/>
              <a:ext cx="783771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>
                  <a:solidFill>
                    <a:prstClr val="black"/>
                  </a:solidFill>
                </a:rPr>
                <a:t>Catanzaro (1)</a:t>
              </a:r>
            </a:p>
          </p:txBody>
        </p:sp>
        <p:sp>
          <p:nvSpPr>
            <p:cNvPr id="53" name="CasellaDiTesto 20">
              <a:extLst>
                <a:ext uri="{FF2B5EF4-FFF2-40B4-BE49-F238E27FC236}">
                  <a16:creationId xmlns:a16="http://schemas.microsoft.com/office/drawing/2014/main" id="{E66491FC-48C6-B241-8CF1-BAC439DF0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6512" y="1963575"/>
              <a:ext cx="725715" cy="24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600" dirty="0">
                  <a:solidFill>
                    <a:prstClr val="black"/>
                  </a:solidFill>
                </a:rPr>
                <a:t>Padova (1)</a:t>
              </a:r>
            </a:p>
          </p:txBody>
        </p: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C35C1D8B-AA3A-C640-A591-B16E0887A3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8561" y="1166889"/>
              <a:ext cx="403638" cy="6976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2E333F6E-7ABC-BE4D-BC15-720E022BC7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9857" y="3503521"/>
              <a:ext cx="466769" cy="206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86FAA112-AFAB-424D-9217-D9C7AD9B7E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6662" y="2227317"/>
              <a:ext cx="6556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8CB3AD04-AFF1-4D46-A4D3-4BE0006C9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8789" y="2532082"/>
              <a:ext cx="357221" cy="266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C7EE5FDE-C9E1-0B47-8D4B-3305C945DF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1026" y="2833673"/>
              <a:ext cx="450892" cy="79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0A21E954-46FA-CE44-8EEE-71788E221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0056" y="3008278"/>
              <a:ext cx="817639" cy="1857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EC42F17C-248E-5846-AD7E-FB8642D43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6173" y="3781301"/>
              <a:ext cx="336582" cy="1952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046965C5-4B8C-0745-9B58-2843C28EF149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73" y="2070852"/>
              <a:ext cx="839866" cy="4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32EA3457-BE91-8343-B28F-1D33648E3356}"/>
                </a:ext>
              </a:extLst>
            </p:cNvPr>
            <p:cNvCxnSpPr>
              <a:cxnSpLocks/>
            </p:cNvCxnSpPr>
            <p:nvPr/>
          </p:nvCxnSpPr>
          <p:spPr>
            <a:xfrm>
              <a:off x="9613340" y="2428906"/>
              <a:ext cx="6588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3120CA28-D4AC-DF49-B9CE-D4CC13BCB7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5952" y="4440039"/>
              <a:ext cx="500109" cy="1095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2BFFCDD5-2141-CF42-B797-182C2824947A}"/>
                </a:ext>
              </a:extLst>
            </p:cNvPr>
            <p:cNvCxnSpPr>
              <a:cxnSpLocks/>
            </p:cNvCxnSpPr>
            <p:nvPr/>
          </p:nvCxnSpPr>
          <p:spPr>
            <a:xfrm>
              <a:off x="10068996" y="2811450"/>
              <a:ext cx="58425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FC8DB25B-BE48-C64A-8DEB-68AD3967234A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10326195" y="3141613"/>
              <a:ext cx="341804" cy="765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05FC4796-5393-1A4A-9733-E973DE75C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69171" y="3571775"/>
              <a:ext cx="481057" cy="142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69B09CDC-C2C2-F44E-AB02-D24E43F20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4048" y="4284482"/>
              <a:ext cx="4096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D559887F-6B0E-8848-8B31-C128F37BB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3693" y="5235285"/>
              <a:ext cx="8112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F73FA8-E839-CE1F-C663-A535B911AB23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49B555D9-1276-AD4B-46CB-6DD6A3E10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839134"/>
              </p:ext>
            </p:extLst>
          </p:nvPr>
        </p:nvGraphicFramePr>
        <p:xfrm>
          <a:off x="207214" y="1002657"/>
          <a:ext cx="5099472" cy="51708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96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noProof="1">
                          <a:effectLst/>
                        </a:rPr>
                        <a:t>Characteristics</a:t>
                      </a:r>
                      <a:endParaRPr lang="it-IT" sz="12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noProof="1">
                          <a:effectLst/>
                        </a:rPr>
                        <a:t>N 441</a:t>
                      </a:r>
                      <a:endParaRPr lang="it-IT" sz="12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>
                    <a:solidFill>
                      <a:srgbClr val="195B67">
                        <a:alpha val="7137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solidFill>
                            <a:srgbClr val="9ECC54"/>
                          </a:solidFill>
                          <a:effectLst/>
                        </a:rPr>
                        <a:t>Socio-demographics and comorbidities</a:t>
                      </a:r>
                      <a:endParaRPr lang="it-IT" sz="8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Sex, female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390 (88%)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Age at OCA start,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57.8 (10.9)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Age at PBC diagnosis,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49.4 (10.8)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Duration of disease before OCA start,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 (3-12)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Body Mass Index, Kg/m</a:t>
                      </a:r>
                      <a:r>
                        <a:rPr lang="en-GB" sz="800" baseline="30000" noProof="1">
                          <a:effectLst/>
                        </a:rPr>
                        <a:t>2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24.6 (4.3)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Diabetes mellitus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30 (7%)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kern="1200" noProof="1">
                          <a:solidFill>
                            <a:srgbClr val="9ECC54"/>
                          </a:solidFill>
                          <a:effectLst/>
                        </a:rPr>
                        <a:t>Liver disease characterization</a:t>
                      </a:r>
                      <a:endParaRPr lang="it-IT" sz="800" b="1" kern="12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AMA positivity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377 (85%)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ANA positivity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228 (52%)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PBC-AIH overlap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59 (13%)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GLOBE score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0.2 (0.9)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VCTE LSM, kPa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7.9 (6.1-11.9)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not available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134 (30%)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kern="1200" noProof="1">
                          <a:solidFill>
                            <a:srgbClr val="9ECC54"/>
                          </a:solidFill>
                          <a:effectLst/>
                        </a:rPr>
                        <a:t>Cirrhosis</a:t>
                      </a:r>
                      <a:endParaRPr lang="it-IT" sz="800" b="1" kern="12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152 (34%)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23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Diagnosis of cirrhosis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Clinical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Histological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Elastographic</a:t>
                      </a:r>
                      <a:r>
                        <a:rPr lang="en-GB" sz="800" baseline="30000" noProof="1">
                          <a:effectLst/>
                        </a:rPr>
                        <a:t>$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103 (67%)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37 (24%)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14 (9%)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23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Child-Pugh class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B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148 (97%)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 (3%)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0 (0%)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5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MELD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7.1 (6.4-8.5)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Ascites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controlled with diuretics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present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 (3%)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 (1%)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Esophageal varices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presence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gastroscopy not performed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42 (28%)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6 (4%)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0D11DE-6F4A-83C9-D6DB-2C6F1FC8E95C}"/>
              </a:ext>
            </a:extLst>
          </p:cNvPr>
          <p:cNvSpPr txBox="1"/>
          <p:nvPr/>
        </p:nvSpPr>
        <p:spPr>
          <a:xfrm>
            <a:off x="8101598" y="5800823"/>
            <a:ext cx="9546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06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009" y="570094"/>
            <a:ext cx="8226720" cy="443137"/>
          </a:xfrm>
        </p:spPr>
        <p:txBody>
          <a:bodyPr>
            <a:noAutofit/>
          </a:bodyPr>
          <a:lstStyle/>
          <a:p>
            <a:r>
              <a:rPr lang="it-IT" sz="3400" b="1" dirty="0">
                <a:solidFill>
                  <a:srgbClr val="C0504D"/>
                </a:solidFill>
              </a:rPr>
              <a:t>SINTESI HEPATOLOGY</a:t>
            </a:r>
            <a:br>
              <a:rPr lang="it-IT" sz="3400" b="1" dirty="0">
                <a:solidFill>
                  <a:srgbClr val="C0504D"/>
                </a:solidFill>
              </a:rPr>
            </a:br>
            <a:r>
              <a:rPr lang="it-IT" sz="3400" b="1" dirty="0">
                <a:solidFill>
                  <a:srgbClr val="C0504D"/>
                </a:solidFill>
              </a:rPr>
              <a:t>CBP SICILIA – Web network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7D063F-0C71-8374-20DA-E48B5EB5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464"/>
            <a:ext cx="9144000" cy="33470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4AEF77-B530-2E00-EE1A-C770E73689FE}"/>
              </a:ext>
            </a:extLst>
          </p:cNvPr>
          <p:cNvSpPr txBox="1"/>
          <p:nvPr/>
        </p:nvSpPr>
        <p:spPr>
          <a:xfrm>
            <a:off x="1404534" y="5404400"/>
            <a:ext cx="6920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C00000"/>
                </a:solidFill>
              </a:rPr>
              <a:t>Survey centri: novembre 2019</a:t>
            </a:r>
          </a:p>
          <a:p>
            <a:pPr algn="ctr"/>
            <a:endParaRPr lang="it-IT" sz="2200" b="1" dirty="0">
              <a:solidFill>
                <a:srgbClr val="C00000"/>
              </a:solidFill>
            </a:endParaRPr>
          </a:p>
          <a:p>
            <a:pPr algn="ctr"/>
            <a:r>
              <a:rPr lang="it-IT" sz="2200" b="1" dirty="0">
                <a:solidFill>
                  <a:srgbClr val="C00000"/>
                </a:solidFill>
              </a:rPr>
              <a:t>Piattaforma CINECA attiva da gennaio 2021</a:t>
            </a:r>
          </a:p>
        </p:txBody>
      </p:sp>
    </p:spTree>
    <p:extLst>
      <p:ext uri="{BB962C8B-B14F-4D97-AF65-F5344CB8AC3E}">
        <p14:creationId xmlns:p14="http://schemas.microsoft.com/office/powerpoint/2010/main" val="4201762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19CA7968-D765-8D49-AECB-B320B364E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1" y="1791145"/>
            <a:ext cx="5435267" cy="2295153"/>
          </a:xfrm>
        </p:spPr>
        <p:txBody>
          <a:bodyPr/>
          <a:lstStyle/>
          <a:p>
            <a:r>
              <a:rPr lang="en-US" sz="1500" b="1" dirty="0"/>
              <a:t>Databases </a:t>
            </a:r>
            <a:r>
              <a:rPr lang="en-US" sz="1500" b="1" dirty="0" err="1"/>
              <a:t>analysed</a:t>
            </a:r>
            <a:r>
              <a:rPr lang="en-US" sz="1500" b="1" dirty="0"/>
              <a:t>: N 51</a:t>
            </a:r>
          </a:p>
          <a:p>
            <a:endParaRPr lang="en-US" sz="1500" b="1" dirty="0"/>
          </a:p>
          <a:p>
            <a:r>
              <a:rPr lang="en-US" sz="1500" b="1" dirty="0"/>
              <a:t>Total Population: N 487</a:t>
            </a:r>
            <a:endParaRPr lang="it-IT" sz="1500" dirty="0"/>
          </a:p>
          <a:p>
            <a:r>
              <a:rPr lang="en-US" sz="1500" dirty="0"/>
              <a:t>excluded 10 subjects with unavailable ALP values at baseline</a:t>
            </a:r>
            <a:endParaRPr lang="it-IT" sz="1500" dirty="0"/>
          </a:p>
          <a:p>
            <a:r>
              <a:rPr lang="en-US" sz="1500" dirty="0"/>
              <a:t>excluded 36 subjects without at least 12m of </a:t>
            </a:r>
            <a:r>
              <a:rPr lang="it-IT" sz="1500" dirty="0"/>
              <a:t>follow-up</a:t>
            </a:r>
          </a:p>
          <a:p>
            <a:endParaRPr lang="en-US" sz="1500" b="1" dirty="0"/>
          </a:p>
          <a:p>
            <a:r>
              <a:rPr lang="en-US" sz="1500" b="1" dirty="0"/>
              <a:t>Sample for the analyses: N 441</a:t>
            </a:r>
            <a:endParaRPr lang="it-IT" sz="1500" dirty="0"/>
          </a:p>
          <a:p>
            <a:endParaRPr 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3F7F80A5-E73C-5D44-B905-DBE3CC3B0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13030"/>
              </p:ext>
            </p:extLst>
          </p:nvPr>
        </p:nvGraphicFramePr>
        <p:xfrm>
          <a:off x="2593514" y="228600"/>
          <a:ext cx="5318587" cy="556274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16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Characteristics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N 441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>
                    <a:solidFill>
                      <a:srgbClr val="195B67">
                        <a:alpha val="7137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solidFill>
                            <a:srgbClr val="9ECC54"/>
                          </a:solidFill>
                          <a:effectLst/>
                        </a:rPr>
                        <a:t>Socio-demographics and comorbidities</a:t>
                      </a:r>
                      <a:endParaRPr lang="it-IT" sz="8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Sex, female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390 (88%)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Age at OCA start,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57.8 (10.9)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Age at PBC diagnosis,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49.4 (10.8)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Duration of disease before OCA start, years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 (3-12)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Body Mass Index, Kg/m</a:t>
                      </a:r>
                      <a:r>
                        <a:rPr lang="en-GB" sz="800" baseline="30000" noProof="1">
                          <a:effectLst/>
                        </a:rPr>
                        <a:t>2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24.6 (4.3)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Diabetes mellitus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30 (7%)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kern="1200" noProof="1">
                          <a:solidFill>
                            <a:srgbClr val="9ECC54"/>
                          </a:solidFill>
                          <a:effectLst/>
                        </a:rPr>
                        <a:t>Liver disease characterization</a:t>
                      </a:r>
                      <a:endParaRPr lang="it-IT" sz="800" b="1" kern="12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AMA positivity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377 (85%)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ANA positivity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228 (52%)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PBC-AIH overlap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59 (13%)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GLOBE score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0.2 (0.9)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VCTE LSM, kPa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7.9 (6.1-11.9)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not available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134 (30%)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 kern="1200" noProof="1">
                          <a:solidFill>
                            <a:srgbClr val="9ECC54"/>
                          </a:solidFill>
                          <a:effectLst/>
                        </a:rPr>
                        <a:t>Cirrhosis</a:t>
                      </a:r>
                      <a:endParaRPr lang="it-IT" sz="800" b="1" kern="1200" noProof="1">
                        <a:solidFill>
                          <a:srgbClr val="9ECC5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1" noProof="1">
                          <a:effectLst/>
                        </a:rPr>
                        <a:t>152 (34%)</a:t>
                      </a:r>
                      <a:endParaRPr lang="it-IT" sz="800" b="1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4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Diagnosis of cirrhosis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Clinical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Histological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Elastographic</a:t>
                      </a:r>
                      <a:r>
                        <a:rPr lang="en-GB" sz="800" baseline="30000" noProof="1">
                          <a:effectLst/>
                        </a:rPr>
                        <a:t>$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103 (67%)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37 (24%)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14 (9%)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74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Child-Pugh class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A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B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148 (97%)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 (3%)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0 (0%)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MELD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7.1 (6.4-8.5)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5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Ascites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controlled with diuretics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present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 (3%)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2 (1%)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05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               Esophageal varices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presence</a:t>
                      </a:r>
                      <a:endParaRPr lang="it-IT" sz="800" noProof="1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gastroscopy not performed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>
                    <a:solidFill>
                      <a:srgbClr val="195B67">
                        <a:alpha val="7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 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42 (28%)</a:t>
                      </a:r>
                      <a:endParaRPr lang="it-IT" sz="800" noProof="1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noProof="1">
                          <a:effectLst/>
                        </a:rPr>
                        <a:t>6 (4%)</a:t>
                      </a:r>
                      <a:endParaRPr lang="it-IT" sz="800" noProof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1" name="Titolo 1">
            <a:extLst>
              <a:ext uri="{FF2B5EF4-FFF2-40B4-BE49-F238E27FC236}">
                <a16:creationId xmlns:a16="http://schemas.microsoft.com/office/drawing/2014/main" id="{CE63346B-4F13-694B-8FC3-D8979748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113" y="312515"/>
            <a:ext cx="7886700" cy="994172"/>
          </a:xfrm>
        </p:spPr>
        <p:txBody>
          <a:bodyPr/>
          <a:lstStyle/>
          <a:p>
            <a:r>
              <a:rPr lang="it-IT" sz="2400" dirty="0"/>
              <a:t>RECAPITULATE </a:t>
            </a:r>
            <a:r>
              <a:rPr lang="it-IT" sz="2400" dirty="0" err="1"/>
              <a:t>Study</a:t>
            </a:r>
            <a:br>
              <a:rPr lang="it-IT" sz="2700" dirty="0"/>
            </a:br>
            <a:r>
              <a:rPr lang="it-IT" sz="2100" b="0" dirty="0" err="1"/>
              <a:t>Study</a:t>
            </a:r>
            <a:r>
              <a:rPr lang="it-IT" sz="2100" b="0" dirty="0"/>
              <a:t> </a:t>
            </a:r>
            <a:r>
              <a:rPr lang="it-IT" sz="2100" b="0" dirty="0" err="1"/>
              <a:t>population</a:t>
            </a:r>
            <a:r>
              <a:rPr lang="it-IT" sz="2100" b="0" dirty="0"/>
              <a:t> (1)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40DBF2-CD01-68CA-E9D2-FFE287193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" t="76987" r="2666" b="11111"/>
          <a:stretch/>
        </p:blipFill>
        <p:spPr>
          <a:xfrm>
            <a:off x="175261" y="4611347"/>
            <a:ext cx="8724900" cy="6121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A33777-97F4-831E-A717-983A8BFCAFED}"/>
              </a:ext>
            </a:extLst>
          </p:cNvPr>
          <p:cNvSpPr txBox="1"/>
          <p:nvPr/>
        </p:nvSpPr>
        <p:spPr>
          <a:xfrm>
            <a:off x="5341620" y="4591051"/>
            <a:ext cx="2724464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351" b="1" i="1" dirty="0" err="1">
                <a:solidFill>
                  <a:srgbClr val="00B050"/>
                </a:solidFill>
              </a:rPr>
              <a:t>Oral</a:t>
            </a:r>
            <a:r>
              <a:rPr lang="it-IT" sz="1351" b="1" i="1" dirty="0">
                <a:solidFill>
                  <a:srgbClr val="00B050"/>
                </a:solidFill>
              </a:rPr>
              <a:t> </a:t>
            </a:r>
            <a:r>
              <a:rPr lang="it-IT" sz="1351" b="1" i="1" dirty="0" err="1">
                <a:solidFill>
                  <a:srgbClr val="00B050"/>
                </a:solidFill>
              </a:rPr>
              <a:t>presentation</a:t>
            </a:r>
            <a:r>
              <a:rPr lang="it-IT" sz="1351" b="1" i="1" dirty="0">
                <a:solidFill>
                  <a:srgbClr val="00B050"/>
                </a:solidFill>
              </a:rPr>
              <a:t>, EASL 2023, Wien</a:t>
            </a:r>
          </a:p>
        </p:txBody>
      </p:sp>
    </p:spTree>
    <p:extLst>
      <p:ext uri="{BB962C8B-B14F-4D97-AF65-F5344CB8AC3E}">
        <p14:creationId xmlns:p14="http://schemas.microsoft.com/office/powerpoint/2010/main" val="12725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C78E0D-4153-FD49-9548-3E131FC1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301"/>
            <a:ext cx="7886700" cy="994172"/>
          </a:xfrm>
        </p:spPr>
        <p:txBody>
          <a:bodyPr/>
          <a:lstStyle/>
          <a:p>
            <a:r>
              <a:rPr lang="it-IT" sz="2400" b="1" dirty="0">
                <a:solidFill>
                  <a:srgbClr val="C00000"/>
                </a:solidFill>
              </a:rPr>
              <a:t>RECAPITULATE </a:t>
            </a:r>
            <a:r>
              <a:rPr lang="it-IT" sz="2400" b="1" dirty="0" err="1">
                <a:solidFill>
                  <a:srgbClr val="C00000"/>
                </a:solidFill>
              </a:rPr>
              <a:t>Study</a:t>
            </a:r>
            <a:br>
              <a:rPr lang="it-IT" sz="2700" b="1" dirty="0">
                <a:solidFill>
                  <a:srgbClr val="C00000"/>
                </a:solidFill>
              </a:rPr>
            </a:br>
            <a:r>
              <a:rPr lang="it-IT" sz="2100" b="1" dirty="0" err="1">
                <a:solidFill>
                  <a:srgbClr val="C00000"/>
                </a:solidFill>
              </a:rPr>
              <a:t>Liver</a:t>
            </a:r>
            <a:r>
              <a:rPr lang="it-IT" sz="2100" b="1" dirty="0">
                <a:solidFill>
                  <a:srgbClr val="C00000"/>
                </a:solidFill>
              </a:rPr>
              <a:t> </a:t>
            </a:r>
            <a:r>
              <a:rPr lang="it-IT" sz="2100" b="1" dirty="0" err="1">
                <a:solidFill>
                  <a:srgbClr val="C00000"/>
                </a:solidFill>
              </a:rPr>
              <a:t>enzymes</a:t>
            </a:r>
            <a:r>
              <a:rPr lang="it-IT" sz="2100" b="1" dirty="0">
                <a:solidFill>
                  <a:srgbClr val="C00000"/>
                </a:solidFill>
              </a:rPr>
              <a:t> and </a:t>
            </a:r>
            <a:r>
              <a:rPr lang="it-IT" sz="2100" b="1" dirty="0" err="1">
                <a:solidFill>
                  <a:srgbClr val="C00000"/>
                </a:solidFill>
              </a:rPr>
              <a:t>bilirubin</a:t>
            </a:r>
            <a:r>
              <a:rPr lang="it-IT" sz="2100" b="1" dirty="0">
                <a:solidFill>
                  <a:srgbClr val="C00000"/>
                </a:solidFill>
              </a:rPr>
              <a:t> over time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9C15EF-B929-C44A-A633-149BCF10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666"/>
            <a:ext cx="8737415" cy="47560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EA2EDA-C068-7F04-5245-EB575199FF56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384D3C-3BC8-1C91-15F5-AD927F4B1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" t="76987" r="2666" b="11111"/>
          <a:stretch/>
        </p:blipFill>
        <p:spPr>
          <a:xfrm>
            <a:off x="297320" y="5912509"/>
            <a:ext cx="8724900" cy="6121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404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5351F-9E16-604E-8717-3FEB97AD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2507"/>
            <a:ext cx="7886700" cy="994172"/>
          </a:xfrm>
        </p:spPr>
        <p:txBody>
          <a:bodyPr>
            <a:normAutofit/>
          </a:bodyPr>
          <a:lstStyle/>
          <a:p>
            <a:r>
              <a:rPr lang="it-IT" sz="2700" b="1" noProof="1"/>
              <a:t>RECAPITULATE Study</a:t>
            </a:r>
            <a:br>
              <a:rPr lang="it-IT" sz="3000" noProof="1"/>
            </a:br>
            <a:r>
              <a:rPr lang="it-IT" sz="2100" noProof="1"/>
              <a:t>Primary and Secondary endpoints (Overall population)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4898F8-BEC8-9F40-B1DD-A65C671E5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76950" y="1737126"/>
            <a:ext cx="4590099" cy="402526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CA1CE-6D1D-C39B-8198-809653ACB76F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589880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C6B63-6E87-EF40-8743-413ED823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8118"/>
            <a:ext cx="7886700" cy="994172"/>
          </a:xfrm>
        </p:spPr>
        <p:txBody>
          <a:bodyPr>
            <a:normAutofit/>
          </a:bodyPr>
          <a:lstStyle/>
          <a:p>
            <a:r>
              <a:rPr lang="it-IT" sz="2700" b="1" noProof="1"/>
              <a:t>RECAPITULATE Study </a:t>
            </a:r>
            <a:br>
              <a:rPr lang="it-IT" b="1" noProof="1"/>
            </a:br>
            <a:r>
              <a:rPr lang="it-IT" sz="2325" noProof="1"/>
              <a:t>Primary and Secondary endpoints (Non-Cirrhotics </a:t>
            </a:r>
            <a:r>
              <a:rPr lang="it-IT" sz="2325" i="1" noProof="1"/>
              <a:t>Vs</a:t>
            </a:r>
            <a:r>
              <a:rPr lang="it-IT" sz="2325" noProof="1"/>
              <a:t> Cirrhotics)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C3EE50-A387-734F-A8D1-795958C014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4467" y="2230163"/>
            <a:ext cx="6531293" cy="35552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1A1EB8-AEFD-114B-9AD3-097482D8F6B4}"/>
              </a:ext>
            </a:extLst>
          </p:cNvPr>
          <p:cNvSpPr txBox="1"/>
          <p:nvPr/>
        </p:nvSpPr>
        <p:spPr>
          <a:xfrm>
            <a:off x="1259060" y="1923972"/>
            <a:ext cx="6531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p&lt;0.01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8D38FD-A79B-8C10-768F-91230D8009F2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568546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7BA12FED-7CEF-5D49-8E01-2F9214AF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3" y="870943"/>
            <a:ext cx="8263103" cy="994172"/>
          </a:xfrm>
        </p:spPr>
        <p:txBody>
          <a:bodyPr>
            <a:normAutofit fontScale="90000"/>
          </a:bodyPr>
          <a:lstStyle/>
          <a:p>
            <a:r>
              <a:rPr lang="it-IT" sz="2700" b="1" noProof="1"/>
              <a:t>RECAPITULATE Study </a:t>
            </a:r>
            <a:br>
              <a:rPr lang="it-IT" b="1" noProof="1"/>
            </a:br>
            <a:r>
              <a:rPr lang="it-IT" b="0" noProof="1"/>
              <a:t>Primary and Secondary endpoints («Pure» PBC </a:t>
            </a:r>
            <a:r>
              <a:rPr lang="it-IT" b="0" i="1" noProof="1"/>
              <a:t>Vs </a:t>
            </a:r>
            <a:r>
              <a:rPr lang="it-IT" b="0" noProof="1"/>
              <a:t>Overlap PBC/AIH)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DEB28F5-2B20-8C46-A516-5DBED1F9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46" y="2106552"/>
            <a:ext cx="6335337" cy="344854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5DF857F-86CB-9D4B-932D-822D9693C25C}"/>
              </a:ext>
            </a:extLst>
          </p:cNvPr>
          <p:cNvSpPr/>
          <p:nvPr/>
        </p:nvSpPr>
        <p:spPr>
          <a:xfrm>
            <a:off x="3610501" y="2719430"/>
            <a:ext cx="418171" cy="23752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1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A77CEB-8917-1144-B37F-397C21AD9785}"/>
              </a:ext>
            </a:extLst>
          </p:cNvPr>
          <p:cNvSpPr txBox="1"/>
          <p:nvPr/>
        </p:nvSpPr>
        <p:spPr>
          <a:xfrm>
            <a:off x="4123191" y="3162527"/>
            <a:ext cx="76335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1" b="1" dirty="0"/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10803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ACBF0A5-F8E9-D047-84F7-94DA826F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06" y="717411"/>
            <a:ext cx="7315987" cy="123467"/>
          </a:xfrm>
        </p:spPr>
        <p:txBody>
          <a:bodyPr>
            <a:noAutofit/>
          </a:bodyPr>
          <a:lstStyle/>
          <a:p>
            <a:r>
              <a:rPr lang="it-IT" sz="2400" b="1" noProof="1"/>
              <a:t>RECAPITULATE Study </a:t>
            </a:r>
            <a:br>
              <a:rPr lang="it-IT" sz="2400" b="1" noProof="1"/>
            </a:br>
            <a:r>
              <a:rPr lang="it-IT" sz="2400" b="0" noProof="1"/>
              <a:t>Primary and Secondary endpoints («Pure» PBC </a:t>
            </a:r>
            <a:r>
              <a:rPr lang="it-IT" sz="2400" b="0" i="1" noProof="1"/>
              <a:t>Vs </a:t>
            </a:r>
            <a:r>
              <a:rPr lang="it-IT" sz="2400" b="0" noProof="1"/>
              <a:t>Overlap PBC/AIH)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25BB2E-BC30-A34E-A8F6-48DEDEC61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1578" y="2137883"/>
            <a:ext cx="7600843" cy="42391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EF59FE-21F4-7A4C-BC4D-0EBB9AB51F1C}"/>
              </a:ext>
            </a:extLst>
          </p:cNvPr>
          <p:cNvSpPr txBox="1"/>
          <p:nvPr/>
        </p:nvSpPr>
        <p:spPr>
          <a:xfrm>
            <a:off x="1217203" y="1860884"/>
            <a:ext cx="680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p=0.2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5C87DD-B17F-2DAC-3957-472770AF3E54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637D4C-B9BD-0128-DE80-BD94C6A7A045}"/>
              </a:ext>
            </a:extLst>
          </p:cNvPr>
          <p:cNvSpPr txBox="1"/>
          <p:nvPr/>
        </p:nvSpPr>
        <p:spPr>
          <a:xfrm>
            <a:off x="8208075" y="5381149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3076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23E21F0-9539-B642-E10E-74BD77C76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" y="1622754"/>
            <a:ext cx="8995810" cy="38747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970160-B351-EB68-24C7-8D1FE0BB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5" y="5492931"/>
            <a:ext cx="3797300" cy="8001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6142CA-F954-41A8-C8C6-6914B7D76541}"/>
              </a:ext>
            </a:extLst>
          </p:cNvPr>
          <p:cNvSpPr txBox="1"/>
          <p:nvPr/>
        </p:nvSpPr>
        <p:spPr>
          <a:xfrm>
            <a:off x="8208075" y="5381149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AA2AAC-EAAD-A8D0-8224-B348F1A05E40}"/>
              </a:ext>
            </a:extLst>
          </p:cNvPr>
          <p:cNvSpPr txBox="1"/>
          <p:nvPr/>
        </p:nvSpPr>
        <p:spPr>
          <a:xfrm>
            <a:off x="5401745" y="6581001"/>
            <a:ext cx="3742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Murillo Perez CF, Fisher H et al. </a:t>
            </a:r>
            <a:r>
              <a:rPr lang="it-IT" sz="1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Gastroen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terology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it-IT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544183D-D133-F093-48A4-915DAB80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5" y="112668"/>
            <a:ext cx="60833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4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7D94FB8-BCFD-6947-9337-5B61DF7D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0"/>
            <a:ext cx="7886700" cy="1246909"/>
          </a:xfrm>
        </p:spPr>
        <p:txBody>
          <a:bodyPr>
            <a:normAutofit/>
          </a:bodyPr>
          <a:lstStyle/>
          <a:p>
            <a:r>
              <a:rPr lang="it-IT" sz="2700" b="1" noProof="1">
                <a:solidFill>
                  <a:srgbClr val="C00000"/>
                </a:solidFill>
              </a:rPr>
              <a:t>RECAPITULATE </a:t>
            </a:r>
            <a:r>
              <a:rPr lang="it-IT" sz="2700" b="1" i="1" noProof="1">
                <a:solidFill>
                  <a:srgbClr val="C00000"/>
                </a:solidFill>
              </a:rPr>
              <a:t>Vs</a:t>
            </a:r>
            <a:r>
              <a:rPr lang="it-IT" sz="2700" b="1" noProof="1">
                <a:solidFill>
                  <a:srgbClr val="C00000"/>
                </a:solidFill>
              </a:rPr>
              <a:t> GLOBAL PBC</a:t>
            </a:r>
            <a:br>
              <a:rPr lang="it-IT" sz="2700" b="1" noProof="1">
                <a:solidFill>
                  <a:srgbClr val="C00000"/>
                </a:solidFill>
              </a:rPr>
            </a:br>
            <a:endParaRPr lang="it-IT" sz="2100" i="1" noProof="1">
              <a:solidFill>
                <a:srgbClr val="C00000"/>
              </a:solidFill>
            </a:endParaRPr>
          </a:p>
        </p:txBody>
      </p:sp>
      <p:pic>
        <p:nvPicPr>
          <p:cNvPr id="5" name="Picture 5" descr="A picture containing text, screenshot, display, number&#10;&#10;Description automatically generated">
            <a:extLst>
              <a:ext uri="{FF2B5EF4-FFF2-40B4-BE49-F238E27FC236}">
                <a16:creationId xmlns:a16="http://schemas.microsoft.com/office/drawing/2014/main" id="{442D174E-84CE-1D4E-9C93-73BFBC7F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>
          <a:xfrm>
            <a:off x="116379" y="2021868"/>
            <a:ext cx="4387041" cy="2995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2176A3A7-0EBD-4790-93CA-232AF03AFEBE}"/>
              </a:ext>
            </a:extLst>
          </p:cNvPr>
          <p:cNvSpPr txBox="1"/>
          <p:nvPr/>
        </p:nvSpPr>
        <p:spPr>
          <a:xfrm>
            <a:off x="2050613" y="3797742"/>
            <a:ext cx="8788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0000"/>
                </a:solidFill>
                <a:latin typeface="Arial" panose="020B0604020202020204" pitchFamily="34" charset="0"/>
              </a:rPr>
              <a:t>P &lt;.0001</a:t>
            </a:r>
            <a:endParaRPr lang="en-CA" sz="135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98BB88-4EA0-224D-2168-35FDBE11263E}"/>
              </a:ext>
            </a:extLst>
          </p:cNvPr>
          <p:cNvSpPr txBox="1"/>
          <p:nvPr/>
        </p:nvSpPr>
        <p:spPr>
          <a:xfrm>
            <a:off x="1414426" y="3081188"/>
            <a:ext cx="2640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350" b="1" dirty="0"/>
              <a:t>HR 0.318 [95%CI: 0.153-0.660]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447600-508F-7650-8E21-00676ACD11B6}"/>
              </a:ext>
            </a:extLst>
          </p:cNvPr>
          <p:cNvSpPr txBox="1"/>
          <p:nvPr/>
        </p:nvSpPr>
        <p:spPr>
          <a:xfrm>
            <a:off x="731519" y="1320010"/>
            <a:ext cx="292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noProof="1">
                <a:solidFill>
                  <a:schemeClr val="accent5">
                    <a:lumMod val="50000"/>
                  </a:schemeClr>
                </a:solidFill>
              </a:rPr>
              <a:t>Liver transplant free survival</a:t>
            </a:r>
            <a:endParaRPr lang="it-IT" sz="1600" b="1" i="1" noProof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392298-CF5D-2380-C0D2-0EE67FC7F7A6}"/>
              </a:ext>
            </a:extLst>
          </p:cNvPr>
          <p:cNvSpPr txBox="1"/>
          <p:nvPr/>
        </p:nvSpPr>
        <p:spPr>
          <a:xfrm>
            <a:off x="6126481" y="1377457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noProof="1">
                <a:solidFill>
                  <a:schemeClr val="accent5">
                    <a:lumMod val="50000"/>
                  </a:schemeClr>
                </a:solidFill>
              </a:rPr>
              <a:t>Event free survival</a:t>
            </a:r>
            <a:endParaRPr lang="it-I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15" descr="A picture containing text, screenshot, display, plot&#10;&#10;Description automatically generated">
            <a:extLst>
              <a:ext uri="{FF2B5EF4-FFF2-40B4-BE49-F238E27FC236}">
                <a16:creationId xmlns:a16="http://schemas.microsoft.com/office/drawing/2014/main" id="{3C000AB8-5148-D311-896F-7B1A96685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4"/>
          <a:stretch/>
        </p:blipFill>
        <p:spPr>
          <a:xfrm>
            <a:off x="4686417" y="2021867"/>
            <a:ext cx="4393758" cy="2995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ACA8A69B-95B8-A7F4-933C-B8DFC056D793}"/>
              </a:ext>
            </a:extLst>
          </p:cNvPr>
          <p:cNvSpPr txBox="1"/>
          <p:nvPr/>
        </p:nvSpPr>
        <p:spPr>
          <a:xfrm>
            <a:off x="6596389" y="3894255"/>
            <a:ext cx="8788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0000"/>
                </a:solidFill>
                <a:latin typeface="Arial" panose="020B0604020202020204" pitchFamily="34" charset="0"/>
              </a:rPr>
              <a:t>P &lt;.0001</a:t>
            </a:r>
            <a:endParaRPr lang="en-CA" sz="13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CA7F21-7445-9535-0B8C-B4DF9023AE95}"/>
              </a:ext>
            </a:extLst>
          </p:cNvPr>
          <p:cNvSpPr txBox="1"/>
          <p:nvPr/>
        </p:nvSpPr>
        <p:spPr>
          <a:xfrm>
            <a:off x="5839680" y="3278959"/>
            <a:ext cx="2640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350" b="1" dirty="0"/>
              <a:t>HR 0.327 [95%CI: 0.196-0.543]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DD9AFC-AF86-9DD1-C051-F46BDB43D3D9}"/>
              </a:ext>
            </a:extLst>
          </p:cNvPr>
          <p:cNvSpPr txBox="1"/>
          <p:nvPr/>
        </p:nvSpPr>
        <p:spPr>
          <a:xfrm>
            <a:off x="87770" y="656143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noProof="1">
                <a:solidFill>
                  <a:srgbClr val="195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courtesy of Umberto Vespasiani Gentilucci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895798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E5B949-F56B-9646-7426-C2A1D788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"/>
            <a:ext cx="9105435" cy="685842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8B83B92-66A8-2D85-62B3-2923D65930C2}"/>
              </a:ext>
            </a:extLst>
          </p:cNvPr>
          <p:cNvSpPr/>
          <p:nvPr/>
        </p:nvSpPr>
        <p:spPr>
          <a:xfrm>
            <a:off x="2088726" y="97535"/>
            <a:ext cx="4758123" cy="850320"/>
          </a:xfrm>
          <a:prstGeom prst="rect">
            <a:avLst/>
          </a:prstGeom>
          <a:solidFill>
            <a:srgbClr val="D93E0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PPAR - </a:t>
            </a:r>
            <a:r>
              <a:rPr lang="it-IT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Fibrates</a:t>
            </a:r>
            <a:endParaRPr lang="it-IT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73" y="109381"/>
            <a:ext cx="6507218" cy="788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2800" b="1" dirty="0" err="1">
                <a:solidFill>
                  <a:srgbClr val="C00000"/>
                </a:solidFill>
                <a:latin typeface="Calibri" panose="020F0502020204030204" pitchFamily="34" charset="0"/>
                <a:ea typeface="GungsuhChe" pitchFamily="49" charset="-127"/>
                <a:cs typeface="Calibri" panose="020F0502020204030204" pitchFamily="34" charset="0"/>
              </a:rPr>
              <a:t>Bezurso</a:t>
            </a:r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  <a:ea typeface="GungsuhChe" pitchFamily="49" charset="-127"/>
                <a:cs typeface="Calibri" panose="020F0502020204030204" pitchFamily="34" charset="0"/>
              </a:rPr>
              <a:t> trial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6210BF-6BCE-F43E-7004-CA1F436E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53" y="1101844"/>
            <a:ext cx="6310638" cy="5203387"/>
          </a:xfrm>
          <a:prstGeom prst="rect">
            <a:avLst/>
          </a:prstGeom>
        </p:spPr>
      </p:pic>
      <p:sp>
        <p:nvSpPr>
          <p:cNvPr id="6" name="CasellaDiTesto 2">
            <a:extLst>
              <a:ext uri="{FF2B5EF4-FFF2-40B4-BE49-F238E27FC236}">
                <a16:creationId xmlns:a16="http://schemas.microsoft.com/office/drawing/2014/main" id="{6712B802-2C7E-8705-2DB5-4FDFFD309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812" y="6509613"/>
            <a:ext cx="16658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it-IT" sz="900" b="1" dirty="0" err="1">
                <a:latin typeface="Arial" charset="0"/>
                <a:ea typeface="GungsuhChe" charset="0"/>
                <a:cs typeface="Arial" charset="0"/>
              </a:rPr>
              <a:t>Corpechot</a:t>
            </a:r>
            <a:r>
              <a:rPr lang="it-IT" sz="900" b="1" dirty="0">
                <a:latin typeface="Arial" charset="0"/>
                <a:ea typeface="GungsuhChe" charset="0"/>
                <a:cs typeface="Arial" charset="0"/>
              </a:rPr>
              <a:t> et al NEJM 2018</a:t>
            </a:r>
          </a:p>
        </p:txBody>
      </p:sp>
    </p:spTree>
    <p:extLst>
      <p:ext uri="{BB962C8B-B14F-4D97-AF65-F5344CB8AC3E}">
        <p14:creationId xmlns:p14="http://schemas.microsoft.com/office/powerpoint/2010/main" val="98794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077F21-C101-237D-F4F0-1CE62109E37F}"/>
              </a:ext>
            </a:extLst>
          </p:cNvPr>
          <p:cNvSpPr txBox="1"/>
          <p:nvPr/>
        </p:nvSpPr>
        <p:spPr>
          <a:xfrm>
            <a:off x="120651" y="368304"/>
            <a:ext cx="8902700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</a:rPr>
              <a:t> 1°Database lock (15.01.2023)</a:t>
            </a:r>
          </a:p>
          <a:p>
            <a:pPr algn="ctr"/>
            <a:endParaRPr lang="it-IT" sz="32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400" dirty="0">
                <a:solidFill>
                  <a:schemeClr val="tx2"/>
                </a:solidFill>
              </a:rPr>
              <a:t>Completamento dati di definizione diagnostica di tutti i 477 pazienti (32 </a:t>
            </a:r>
            <a:r>
              <a:rPr lang="it-IT" sz="2400" dirty="0" err="1">
                <a:solidFill>
                  <a:schemeClr val="tx2"/>
                </a:solidFill>
              </a:rPr>
              <a:t>missing</a:t>
            </a:r>
            <a:r>
              <a:rPr lang="it-IT" sz="2400" dirty="0">
                <a:solidFill>
                  <a:schemeClr val="tx2"/>
                </a:solidFill>
              </a:rPr>
              <a:t>) </a:t>
            </a:r>
          </a:p>
          <a:p>
            <a:endParaRPr lang="it-IT" sz="2400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400" dirty="0">
                <a:solidFill>
                  <a:schemeClr val="tx2"/>
                </a:solidFill>
              </a:rPr>
              <a:t>Inserimento di almeno un FU per paziente (77 </a:t>
            </a:r>
            <a:r>
              <a:rPr lang="it-IT" sz="2400" dirty="0" err="1">
                <a:solidFill>
                  <a:schemeClr val="tx2"/>
                </a:solidFill>
              </a:rPr>
              <a:t>missing</a:t>
            </a:r>
            <a:r>
              <a:rPr lang="it-IT" sz="2400" dirty="0">
                <a:solidFill>
                  <a:schemeClr val="tx2"/>
                </a:solidFill>
              </a:rPr>
              <a:t>)</a:t>
            </a:r>
            <a:r>
              <a:rPr lang="it-IT" sz="2400" b="1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DCEA25-3E94-6018-8C8A-155FB0734056}"/>
              </a:ext>
            </a:extLst>
          </p:cNvPr>
          <p:cNvSpPr txBox="1"/>
          <p:nvPr/>
        </p:nvSpPr>
        <p:spPr>
          <a:xfrm>
            <a:off x="120651" y="3375016"/>
            <a:ext cx="8902700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3400" b="1" dirty="0">
                <a:solidFill>
                  <a:schemeClr val="tx2"/>
                </a:solidFill>
              </a:rPr>
              <a:t>2° Database lock (31.05.2023) </a:t>
            </a:r>
          </a:p>
          <a:p>
            <a:pPr algn="ctr"/>
            <a:endParaRPr lang="it-IT" sz="24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800" b="1" dirty="0">
                <a:solidFill>
                  <a:schemeClr val="tx2"/>
                </a:solidFill>
              </a:rPr>
              <a:t>Inserimento di tutti i pazienti presi in carico (520-530?)</a:t>
            </a:r>
          </a:p>
          <a:p>
            <a:pPr marL="457189" indent="-457189">
              <a:buFontTx/>
              <a:buChar char="-"/>
            </a:pPr>
            <a:endParaRPr lang="it-IT" sz="24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5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8D36-5948-457C-9B35-39E91F8F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9EFF5-BDF2-4579-92DB-2ED10C25F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Soret P et al. APT 2021</a:t>
            </a:r>
          </a:p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0E900B-CACB-425D-9B35-D4AB1664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3" y="3000376"/>
            <a:ext cx="4472024" cy="20252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989B09-A87D-4C8C-97B2-93CB795B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19" y="3000378"/>
            <a:ext cx="4373620" cy="20157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B721EA-A5B3-4589-9D95-E15DD853A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0" y="41512"/>
            <a:ext cx="752292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4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52526" y="295728"/>
            <a:ext cx="7903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</a:rPr>
              <a:t>Terapia di seconda linea: dati preliminari rete CBP Sicilia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66603" y="151335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n. of </a:t>
            </a:r>
            <a:r>
              <a:rPr lang="it-IT" dirty="0" err="1"/>
              <a:t>patients</a:t>
            </a:r>
            <a:r>
              <a:rPr lang="it-IT" dirty="0"/>
              <a:t> </a:t>
            </a:r>
          </a:p>
        </p:txBody>
      </p:sp>
      <p:graphicFrame>
        <p:nvGraphicFramePr>
          <p:cNvPr id="2" name="Grafico 1"/>
          <p:cNvGraphicFramePr/>
          <p:nvPr/>
        </p:nvGraphicFramePr>
        <p:xfrm>
          <a:off x="863600" y="2116234"/>
          <a:ext cx="7792720" cy="444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212786" y="1067481"/>
            <a:ext cx="367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+UDCA: assunto in media da 61 mesi </a:t>
            </a:r>
          </a:p>
        </p:txBody>
      </p:sp>
    </p:spTree>
    <p:extLst>
      <p:ext uri="{BB962C8B-B14F-4D97-AF65-F5344CB8AC3E}">
        <p14:creationId xmlns:p14="http://schemas.microsoft.com/office/powerpoint/2010/main" val="2952652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7802" y="67126"/>
            <a:ext cx="88772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C0504D"/>
                </a:solidFill>
              </a:rPr>
              <a:t>OBETICOLIC ACID THERAPY (65 </a:t>
            </a:r>
            <a:r>
              <a:rPr lang="it-IT" sz="3000" b="1" dirty="0" err="1">
                <a:solidFill>
                  <a:srgbClr val="C0504D"/>
                </a:solidFill>
              </a:rPr>
              <a:t>patients</a:t>
            </a:r>
            <a:r>
              <a:rPr lang="it-IT" sz="3000" b="1" dirty="0">
                <a:solidFill>
                  <a:srgbClr val="C0504D"/>
                </a:solidFill>
              </a:rPr>
              <a:t> with FU data) </a:t>
            </a:r>
          </a:p>
        </p:txBody>
      </p:sp>
      <p:graphicFrame>
        <p:nvGraphicFramePr>
          <p:cNvPr id="9" name="Grafico 8"/>
          <p:cNvGraphicFramePr>
            <a:graphicFrameLocks/>
          </p:cNvGraphicFramePr>
          <p:nvPr/>
        </p:nvGraphicFramePr>
        <p:xfrm>
          <a:off x="759805" y="1645544"/>
          <a:ext cx="7617652" cy="420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8275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D3895C-18DC-6AA5-2427-3FCD51DC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93" y="833322"/>
            <a:ext cx="2557199" cy="18571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0768EF-60D3-DD2B-A633-DBCD5957AE36}"/>
              </a:ext>
            </a:extLst>
          </p:cNvPr>
          <p:cNvSpPr txBox="1"/>
          <p:nvPr/>
        </p:nvSpPr>
        <p:spPr>
          <a:xfrm>
            <a:off x="76200" y="437757"/>
            <a:ext cx="491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Seladelpar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selective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PPAR𝛅- </a:t>
            </a:r>
            <a:r>
              <a:rPr lang="it-IT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5322366-D316-CD2A-9E02-0BB2F701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07" y="2058"/>
            <a:ext cx="6677185" cy="415632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PPAR - </a:t>
            </a:r>
            <a:r>
              <a:rPr lang="it-IT" b="1" dirty="0" err="1">
                <a:solidFill>
                  <a:srgbClr val="C00000"/>
                </a:solidFill>
              </a:rPr>
              <a:t>Potential</a:t>
            </a:r>
            <a:r>
              <a:rPr lang="it-IT" b="1" dirty="0">
                <a:solidFill>
                  <a:srgbClr val="C00000"/>
                </a:solidFill>
              </a:rPr>
              <a:t> treatment </a:t>
            </a:r>
            <a:r>
              <a:rPr lang="it-IT" b="1" dirty="0" err="1">
                <a:solidFill>
                  <a:srgbClr val="C00000"/>
                </a:solidFill>
              </a:rPr>
              <a:t>drugs</a:t>
            </a:r>
            <a:r>
              <a:rPr lang="it-IT" b="1" dirty="0">
                <a:solidFill>
                  <a:srgbClr val="C00000"/>
                </a:solidFill>
              </a:rPr>
              <a:t> of PBC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FDAA34-39D7-F6B3-BF79-0375D04B3C2C}"/>
              </a:ext>
            </a:extLst>
          </p:cNvPr>
          <p:cNvSpPr txBox="1"/>
          <p:nvPr/>
        </p:nvSpPr>
        <p:spPr>
          <a:xfrm>
            <a:off x="5368623" y="1906267"/>
            <a:ext cx="350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Elafibranor</a:t>
            </a:r>
            <a:r>
              <a:rPr lang="it-IT" b="1" dirty="0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Dual PPAR 𝛂/𝛅 </a:t>
            </a:r>
            <a:r>
              <a:rPr lang="it-IT" b="1" dirty="0" err="1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</a:t>
            </a:r>
            <a:endParaRPr lang="it-IT" dirty="0">
              <a:solidFill>
                <a:srgbClr val="0167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690CF6-2C53-F4AD-88B9-701705F5D2FA}"/>
              </a:ext>
            </a:extLst>
          </p:cNvPr>
          <p:cNvSpPr txBox="1"/>
          <p:nvPr/>
        </p:nvSpPr>
        <p:spPr>
          <a:xfrm>
            <a:off x="563866" y="3940648"/>
            <a:ext cx="36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Saroglitazar</a:t>
            </a:r>
            <a:r>
              <a:rPr lang="it-IT" b="1" dirty="0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Dual PPAR (𝛂/𝛄)</a:t>
            </a:r>
            <a:r>
              <a:rPr lang="it-IT" b="1" dirty="0" err="1">
                <a:solidFill>
                  <a:srgbClr val="0167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</a:t>
            </a:r>
            <a:endParaRPr lang="it-IT" dirty="0">
              <a:solidFill>
                <a:srgbClr val="01676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2B7C15-5374-F44C-F359-D6F13AF8D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2236693"/>
            <a:ext cx="2980266" cy="26094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DA8C2B-6AF3-4E54-1CFA-7FC279203F6B}"/>
              </a:ext>
            </a:extLst>
          </p:cNvPr>
          <p:cNvSpPr txBox="1"/>
          <p:nvPr/>
        </p:nvSpPr>
        <p:spPr>
          <a:xfrm>
            <a:off x="6125641" y="4846164"/>
            <a:ext cx="23955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Schattenberg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M et al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Hepatology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, 2021 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086676-607B-C9CB-7822-F03C9BAB9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09" y="4274793"/>
            <a:ext cx="3352223" cy="25832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A55961-7BC6-6348-139C-5CAF54755CC5}"/>
              </a:ext>
            </a:extLst>
          </p:cNvPr>
          <p:cNvSpPr txBox="1"/>
          <p:nvPr/>
        </p:nvSpPr>
        <p:spPr>
          <a:xfrm>
            <a:off x="3871432" y="6520386"/>
            <a:ext cx="23955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Vuppalanchi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.  et al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Hepatology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, 2021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7701565-B903-4D84-CCA9-2E64573A69FA}"/>
              </a:ext>
            </a:extLst>
          </p:cNvPr>
          <p:cNvSpPr txBox="1"/>
          <p:nvPr/>
        </p:nvSpPr>
        <p:spPr>
          <a:xfrm>
            <a:off x="577669" y="2801480"/>
            <a:ext cx="361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Jones DE et al The Lancet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Gastroenterology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Hepatology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, 2017  </a:t>
            </a:r>
          </a:p>
        </p:txBody>
      </p:sp>
    </p:spTree>
    <p:extLst>
      <p:ext uri="{BB962C8B-B14F-4D97-AF65-F5344CB8AC3E}">
        <p14:creationId xmlns:p14="http://schemas.microsoft.com/office/powerpoint/2010/main" val="42652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D8519A-E1B9-4F35-A49B-C958AA0C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075"/>
            <a:ext cx="4927599" cy="208799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78ACB81-C55A-4350-89C7-31A96516239A}"/>
              </a:ext>
            </a:extLst>
          </p:cNvPr>
          <p:cNvSpPr/>
          <p:nvPr/>
        </p:nvSpPr>
        <p:spPr>
          <a:xfrm>
            <a:off x="36132" y="6245214"/>
            <a:ext cx="6934201" cy="55399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RESULTS:  We have identified a unique type of DUOX2</a:t>
            </a:r>
            <a:r>
              <a:rPr lang="en-US" sz="1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+/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ACE2</a:t>
            </a:r>
            <a:r>
              <a:rPr lang="en-US" sz="1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 cholangiocytes in human and mouse livers, whose selective decrease was associated with the development and progression of PBC. </a:t>
            </a:r>
          </a:p>
          <a:p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 of DUOX2+ACE2+ small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cholangiocytes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prognostic marker and  target of treatment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3CD9D7-0B17-4B58-9CE7-5AD9F8F9231D}"/>
              </a:ext>
            </a:extLst>
          </p:cNvPr>
          <p:cNvSpPr txBox="1"/>
          <p:nvPr/>
        </p:nvSpPr>
        <p:spPr>
          <a:xfrm>
            <a:off x="5095486" y="9076"/>
            <a:ext cx="404851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it-IT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DUOX2= dual oxydase 2</a:t>
            </a:r>
          </a:p>
          <a:p>
            <a:pPr marL="214308" indent="-214308" defTabSz="685783">
              <a:buFontTx/>
              <a:buChar char="-"/>
              <a:defRPr/>
            </a:pP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Regulated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production of ROS; </a:t>
            </a:r>
          </a:p>
          <a:p>
            <a:pPr marL="214308" indent="-214308" defTabSz="685783">
              <a:buFontTx/>
              <a:buChar char="-"/>
              <a:defRPr/>
            </a:pP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NOX/DUOX derived ROS play a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hypertension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, innate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immunity</a:t>
            </a:r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783">
              <a:defRPr/>
            </a:pP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-   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thyroid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biosynthesis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generates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  <a:hlinkClick r:id="rId4" tooltip="Hydrogen perox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it-IT" sz="1000" baseline="-25000" dirty="0">
                <a:latin typeface="Calibri" panose="020F0502020204030204" pitchFamily="34" charset="0"/>
                <a:cs typeface="Calibri" panose="020F0502020204030204" pitchFamily="34" charset="0"/>
                <a:hlinkClick r:id="rId4" tooltip="Hydrogen perox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  <a:hlinkClick r:id="rId4" tooltip="Hydrogen perox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it-IT" sz="1000" baseline="-25000" dirty="0">
                <a:latin typeface="Calibri" panose="020F0502020204030204" pitchFamily="34" charset="0"/>
                <a:cs typeface="Calibri" panose="020F0502020204030204" pitchFamily="34" charset="0"/>
                <a:hlinkClick r:id="rId4" tooltip="Hydrogen perox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 utilized by TPO for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biosynthesis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of 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  <a:hlinkClick r:id="rId5" tooltip="Thyroid horm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thyroid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  <a:hlinkClick r:id="rId5" tooltip="Thyroid horm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  <a:hlinkClick r:id="rId5" tooltip="Thyroid horm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hormones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</a:p>
          <a:p>
            <a:pPr defTabSz="685783">
              <a:defRPr/>
            </a:pP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congenital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hypothyroidism resultant from an inactivating mutation in the </a:t>
            </a:r>
            <a:r>
              <a:rPr lang="it-IT" sz="1000" i="1" dirty="0">
                <a:latin typeface="Calibri" panose="020F0502020204030204" pitchFamily="34" charset="0"/>
                <a:cs typeface="Calibri" panose="020F0502020204030204" pitchFamily="34" charset="0"/>
              </a:rPr>
              <a:t>DUOX2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 gene)</a:t>
            </a:r>
          </a:p>
          <a:p>
            <a:pPr defTabSz="685783">
              <a:defRPr/>
            </a:pPr>
            <a:endParaRPr lang="it-IT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783">
              <a:defRPr/>
            </a:pPr>
            <a:r>
              <a:rPr lang="it-IT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ACE2 = Angiotensin-converting enzyme 2 </a:t>
            </a:r>
            <a:r>
              <a:rPr lang="it-IT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Negative regulator of the renin-angiotensin system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Stabilizer of neutral amino acid transporters. 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Protective role in cardiovascular diseases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Loss of ACE2: functional deterioration of the heart and progression of cardiac, renal, and vascular pathologies. 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Recombinant soluble human ACE2 protein beneficial effects in various animal models of cardiovascular diseases. </a:t>
            </a:r>
          </a:p>
          <a:p>
            <a:pPr marL="214308" indent="-214308">
              <a:buFontTx/>
              <a:buChar char="-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ACE2 has been implicated in the pathology of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Hartnup's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disease (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pellagra-like </a:t>
            </a:r>
            <a:r>
              <a:rPr lang="it-IT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dermatosis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)..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amino acid transport,</a:t>
            </a:r>
          </a:p>
          <a:p>
            <a:pPr marL="214308" indent="-214308">
              <a:buFontTx/>
              <a:buChar char="-"/>
            </a:pP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Recently….ACE2 controls intestinal inflammation and diarrhea, thus regulating the gut microbiome. </a:t>
            </a:r>
          </a:p>
          <a:p>
            <a:pPr marL="214308" indent="-214308">
              <a:buFontTx/>
              <a:buChar char="-"/>
            </a:pPr>
            <a:r>
              <a:rPr lang="it-IT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 for SARS-CoV-2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0EE98B-E142-75E6-0DAE-B7B15B9F9D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42111" y="6477000"/>
            <a:ext cx="1717223" cy="279400"/>
          </a:xfrm>
          <a:solidFill>
            <a:schemeClr val="bg1"/>
          </a:solidFill>
        </p:spPr>
        <p:txBody>
          <a:bodyPr/>
          <a:lstStyle/>
          <a:p>
            <a:r>
              <a:rPr lang="it-IT" dirty="0" err="1"/>
              <a:t>Xi</a:t>
            </a:r>
            <a:r>
              <a:rPr lang="it-IT" dirty="0"/>
              <a:t> Li et al.; </a:t>
            </a:r>
            <a:r>
              <a:rPr lang="it-IT" dirty="0" err="1"/>
              <a:t>Nat</a:t>
            </a:r>
            <a:r>
              <a:rPr lang="it-IT" dirty="0"/>
              <a:t> </a:t>
            </a:r>
            <a:r>
              <a:rPr lang="it-IT" dirty="0" err="1"/>
              <a:t>Commun</a:t>
            </a:r>
            <a:r>
              <a:rPr lang="it-IT" dirty="0"/>
              <a:t>.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F3345E-06A1-6D02-5051-80848417F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4" y="2207625"/>
            <a:ext cx="3477678" cy="25641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BA11C5-38C3-7237-4FD0-D5D02219970C}"/>
              </a:ext>
            </a:extLst>
          </p:cNvPr>
          <p:cNvSpPr txBox="1"/>
          <p:nvPr/>
        </p:nvSpPr>
        <p:spPr>
          <a:xfrm>
            <a:off x="8085667" y="5840866"/>
            <a:ext cx="897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D72AB40-2C47-8458-1CC7-25A4658DF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232" y="3895848"/>
            <a:ext cx="5336365" cy="217225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0A32889-569B-1A9D-2629-E5DD45AFFA0E}"/>
              </a:ext>
            </a:extLst>
          </p:cNvPr>
          <p:cNvSpPr/>
          <p:nvPr/>
        </p:nvSpPr>
        <p:spPr>
          <a:xfrm>
            <a:off x="3506055" y="4938890"/>
            <a:ext cx="4591879" cy="126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37" y="1040496"/>
            <a:ext cx="5748092" cy="50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807507" y="3429000"/>
            <a:ext cx="1847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defTabSz="685783">
              <a:defRPr/>
            </a:pPr>
            <a:endParaRPr lang="it-IT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9E82C34-66D6-420C-894E-B74BE057D1CE}"/>
              </a:ext>
            </a:extLst>
          </p:cNvPr>
          <p:cNvSpPr/>
          <p:nvPr/>
        </p:nvSpPr>
        <p:spPr>
          <a:xfrm>
            <a:off x="5114574" y="7129821"/>
            <a:ext cx="4572000" cy="5078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685783">
              <a:defRPr/>
            </a:pP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</a:p>
          <a:p>
            <a:pPr defTabSz="685783">
              <a:defRPr/>
            </a:pP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cholestasis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some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severe COVID-19 patients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Nayagam, J. S. et al. Patterns and prediction of liver injury with persistent cholestasis in survivors of severe SARS-CoV-2 infection. J. Infect. 82, e11–e13 (2021)."/>
              </a:rPr>
              <a:t>20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Roth, N. C. et al. Post-COVID-19 cholangiopathy: a novel entity. Am. J. Gastroenterol. 116, 1077–1082 (2021)."/>
              </a:rPr>
              <a:t>21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damage DUOX2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ACE2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small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cholangiocytes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685783">
              <a:defRPr/>
            </a:pP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pathogenic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PBC, supporting the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lang="it-IT" sz="135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PBC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Bartoli, A., Gitto, S., Sighinolfi, P., Cursaro, C. &amp; Andreone, P. Primary biliary cholangitis associated with SARS-CoV-2 infection. J. Hepatol. 74, 1245–1246 (2021)."/>
              </a:rPr>
              <a:t>22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more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 to </a:t>
            </a:r>
          </a:p>
          <a:p>
            <a:pPr defTabSz="685783">
              <a:defRPr/>
            </a:pP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PBC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nterestingly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ACE2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receptor of severe acute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distress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coronavirus-2 (SARS-CoV-2)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Li, M. Y., Li, L., Zhang, Y. &amp; Wang, X. S. Expression of the SARS-CoV-2 cell receptor gene ACE2 in a wide variety of human tissues. Infect. Dis. Poverty 9, 45 (2020)."/>
              </a:rPr>
              <a:t>19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cause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cholestasis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some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severe COVID-19 patients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Nayagam, J. S. et al. Patterns and prediction of liver injury with persistent cholestasis in survivors of severe SARS-CoV-2 infection. J. Infect. 82, e11–e13 (2021)."/>
              </a:rPr>
              <a:t>20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Roth, N. C. et al. Post-COVID-19 cholangiopathy: a novel entity. Am. J. Gastroenterol. 116, 1077–1082 (2021)."/>
              </a:rPr>
              <a:t>21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783">
              <a:defRPr/>
            </a:pP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damage DUOX2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ACE2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small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cholangiocytes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pathogenic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PBC, supporting the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PBC</a:t>
            </a:r>
            <a:r>
              <a:rPr lang="it-IT" sz="135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Bartoli, A., Gitto, S., Sighinolfi, P., Cursaro, C. &amp; Andreone, P. Primary biliary cholangitis associated with SARS-CoV-2 infection. J. Hepatol. 74, 1245–1246 (2021)."/>
              </a:rPr>
              <a:t>22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685783">
              <a:defRPr/>
            </a:pP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more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 to investigate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PBC </a:t>
            </a:r>
            <a:r>
              <a:rPr lang="it-IT" sz="135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it-IT" sz="135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C3F9AA6-B0CB-5EF4-3C08-6421DFE1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34" y="276234"/>
            <a:ext cx="7886699" cy="624155"/>
          </a:xfrm>
        </p:spPr>
        <p:txBody>
          <a:bodyPr>
            <a:normAutofit/>
          </a:bodyPr>
          <a:lstStyle/>
          <a:p>
            <a:r>
              <a:rPr lang="it-IT" dirty="0"/>
              <a:t>PBC </a:t>
            </a:r>
            <a:r>
              <a:rPr lang="it-IT" dirty="0" err="1"/>
              <a:t>Pathogenesis</a:t>
            </a:r>
            <a:r>
              <a:rPr lang="it-IT" dirty="0"/>
              <a:t>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D93554A-FCC9-6292-0E70-2DC3392D7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31" y="6409659"/>
            <a:ext cx="3771900" cy="209551"/>
          </a:xfrm>
        </p:spPr>
        <p:txBody>
          <a:bodyPr anchor="b"/>
          <a:lstStyle/>
          <a:p>
            <a:r>
              <a:rPr lang="it-IT" dirty="0" err="1"/>
              <a:t>Xi</a:t>
            </a:r>
            <a:r>
              <a:rPr lang="it-IT" dirty="0"/>
              <a:t> Li et al.; </a:t>
            </a:r>
            <a:r>
              <a:rPr lang="it-IT" dirty="0" err="1"/>
              <a:t>Nat</a:t>
            </a:r>
            <a:r>
              <a:rPr lang="it-IT" dirty="0"/>
              <a:t> </a:t>
            </a:r>
            <a:r>
              <a:rPr lang="it-IT" dirty="0" err="1"/>
              <a:t>Commun</a:t>
            </a:r>
            <a:r>
              <a:rPr lang="it-IT" dirty="0"/>
              <a:t>. 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AA9C5D-7679-78A2-173D-817CC5B174E6}"/>
              </a:ext>
            </a:extLst>
          </p:cNvPr>
          <p:cNvSpPr txBox="1"/>
          <p:nvPr/>
        </p:nvSpPr>
        <p:spPr>
          <a:xfrm>
            <a:off x="3472010" y="416341"/>
            <a:ext cx="5280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dvOT70e1938e"/>
              </a:rPr>
              <a:t>A </a:t>
            </a:r>
            <a:r>
              <a:rPr lang="it-IT" dirty="0" err="1">
                <a:latin typeface="AdvOT70e1938e"/>
              </a:rPr>
              <a:t>unique</a:t>
            </a:r>
            <a:r>
              <a:rPr lang="it-IT" dirty="0">
                <a:latin typeface="AdvOT70e1938e"/>
              </a:rPr>
              <a:t> </a:t>
            </a:r>
            <a:r>
              <a:rPr lang="it-IT" dirty="0" err="1">
                <a:latin typeface="AdvOT70e1938e"/>
              </a:rPr>
              <a:t>type</a:t>
            </a:r>
            <a:r>
              <a:rPr lang="it-IT" dirty="0">
                <a:latin typeface="AdvOT70e1938e"/>
              </a:rPr>
              <a:t> of DUOX2</a:t>
            </a:r>
            <a:r>
              <a:rPr lang="it-IT" sz="800" dirty="0">
                <a:latin typeface="AdvTTab7e17fd"/>
              </a:rPr>
              <a:t>+</a:t>
            </a:r>
            <a:r>
              <a:rPr lang="it-IT" dirty="0">
                <a:latin typeface="AdvOT70e1938e"/>
              </a:rPr>
              <a:t>ACE2</a:t>
            </a:r>
            <a:r>
              <a:rPr lang="it-IT" sz="800" dirty="0">
                <a:latin typeface="AdvTTab7e17fd"/>
              </a:rPr>
              <a:t>+ </a:t>
            </a:r>
            <a:r>
              <a:rPr lang="it-IT" dirty="0">
                <a:latin typeface="AdvOT70e1938e"/>
              </a:rPr>
              <a:t>small </a:t>
            </a:r>
            <a:r>
              <a:rPr lang="it-IT" dirty="0" err="1">
                <a:latin typeface="AdvOT70e1938e"/>
              </a:rPr>
              <a:t>cholangiocytes</a:t>
            </a:r>
            <a:r>
              <a:rPr lang="it-IT" dirty="0">
                <a:latin typeface="AdvOT70e1938e"/>
              </a:rPr>
              <a:t> are </a:t>
            </a:r>
            <a:r>
              <a:rPr lang="it-IT" dirty="0" err="1">
                <a:latin typeface="AdvOT70e1938e"/>
              </a:rPr>
              <a:t>iden</a:t>
            </a:r>
            <a:r>
              <a:rPr lang="it-IT" dirty="0">
                <a:latin typeface="AdvOT70e1938e"/>
              </a:rPr>
              <a:t>- </a:t>
            </a:r>
            <a:r>
              <a:rPr lang="it-IT" dirty="0" err="1">
                <a:latin typeface="AdvOT70e1938e"/>
              </a:rPr>
              <a:t>ti</a:t>
            </a:r>
            <a:r>
              <a:rPr lang="it-IT" dirty="0" err="1">
                <a:latin typeface="AdvOT70e1938e+fb"/>
              </a:rPr>
              <a:t>fi</a:t>
            </a:r>
            <a:r>
              <a:rPr lang="it-IT" dirty="0" err="1">
                <a:latin typeface="AdvOT70e1938e"/>
              </a:rPr>
              <a:t>ed</a:t>
            </a:r>
            <a:r>
              <a:rPr lang="it-IT" dirty="0">
                <a:latin typeface="AdvOT70e1938e"/>
              </a:rPr>
              <a:t> in human and mouse </a:t>
            </a:r>
            <a:r>
              <a:rPr lang="it-IT" dirty="0" err="1">
                <a:latin typeface="AdvOT70e1938e"/>
              </a:rPr>
              <a:t>livers</a:t>
            </a:r>
            <a:br>
              <a:rPr lang="it-IT" dirty="0">
                <a:latin typeface="AdvOT70e1938e"/>
              </a:rPr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10502" y="3613666"/>
            <a:ext cx="7279107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it-IT" sz="1200" b="1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PATHOGENETIC and CLINICO/</a:t>
            </a:r>
            <a:r>
              <a:rPr lang="it-IT" sz="1200" b="1" u="sng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it-IT" sz="1200" b="1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IMPLICATIONS: </a:t>
            </a:r>
          </a:p>
          <a:p>
            <a:pPr defTabSz="685783">
              <a:defRPr/>
            </a:pPr>
            <a:endParaRPr lang="it-IT" sz="12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Tx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bile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 selective target in PBC !!!! 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bile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68" indent="-257168" defTabSz="685783">
              <a:buFontTx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histologic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MARKERS of PBC  AMA +/- </a:t>
            </a:r>
          </a:p>
          <a:p>
            <a:pPr defTabSz="685783"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DUOX2</a:t>
            </a:r>
            <a:r>
              <a:rPr lang="it-IT" sz="12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ACE2</a:t>
            </a:r>
            <a:r>
              <a:rPr lang="it-IT" sz="12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small cholangiocytes </a:t>
            </a:r>
          </a:p>
          <a:p>
            <a:pPr defTabSz="685783"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serum anti-pIgR autoantibody levels </a:t>
            </a:r>
          </a:p>
          <a:p>
            <a:pPr defTabSz="685783"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Preservation of DUOX2</a:t>
            </a:r>
            <a:r>
              <a:rPr lang="it-IT" sz="12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ACE2</a:t>
            </a:r>
            <a:r>
              <a:rPr lang="it-IT" sz="12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small cholangiocytes: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prognostic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marker a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target of treatment </a:t>
            </a:r>
          </a:p>
          <a:p>
            <a:pPr defTabSz="685783"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Targeting anti-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pIgR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be valuable strategies for future therapeutic interventions for PBC.</a:t>
            </a:r>
          </a:p>
          <a:p>
            <a:pPr defTabSz="685783"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 (SARS-Covid2) and PBC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pathogenesis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 </a:t>
            </a:r>
          </a:p>
          <a:p>
            <a:pPr defTabSz="685783">
              <a:defRPr/>
            </a:pP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GUT-LIVE AXIS, GUT MICROBIOTA and PBC ??</a:t>
            </a:r>
          </a:p>
          <a:p>
            <a:pPr defTabSz="685783">
              <a:defRPr/>
            </a:pPr>
            <a:endParaRPr 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72" y="479306"/>
            <a:ext cx="6773655" cy="9002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2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Challenges in PBC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BC07654-A690-9A74-C428-932DCA9D0D2C}"/>
              </a:ext>
            </a:extLst>
          </p:cNvPr>
          <p:cNvSpPr txBox="1">
            <a:spLocks/>
          </p:cNvSpPr>
          <p:nvPr/>
        </p:nvSpPr>
        <p:spPr>
          <a:xfrm>
            <a:off x="1513095" y="1571787"/>
            <a:ext cx="2777464" cy="415527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>
                <a:solidFill>
                  <a:srgbClr val="005B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sz="1500" dirty="0">
              <a:solidFill>
                <a:srgbClr val="01676C"/>
              </a:solidFill>
              <a:ea typeface="ＭＳ Ｐゴシック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84DB2C5-FC0C-4D2D-B637-738634B763D2}"/>
              </a:ext>
            </a:extLst>
          </p:cNvPr>
          <p:cNvSpPr txBox="1">
            <a:spLocks/>
          </p:cNvSpPr>
          <p:nvPr/>
        </p:nvSpPr>
        <p:spPr>
          <a:xfrm>
            <a:off x="457200" y="1779550"/>
            <a:ext cx="8229600" cy="3589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5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Identification</a:t>
            </a:r>
            <a:r>
              <a:rPr lang="it-IT" sz="15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and treatment in high-risk </a:t>
            </a:r>
            <a:r>
              <a:rPr lang="it-IT" sz="15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patients</a:t>
            </a:r>
            <a:r>
              <a:rPr lang="it-IT" sz="15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(</a:t>
            </a:r>
            <a:r>
              <a:rPr lang="it-IT" sz="15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beyond</a:t>
            </a:r>
            <a:r>
              <a:rPr lang="it-IT" sz="15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UDCA)</a:t>
            </a:r>
          </a:p>
          <a:p>
            <a:pPr marL="0" indent="0"/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PRESENT: non-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responder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 UDCA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1</a:t>
            </a:r>
            <a:r>
              <a:rPr lang="it-IT" sz="1500" baseline="300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 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line therapy</a:t>
            </a:r>
          </a:p>
          <a:p>
            <a:pPr marL="0" indent="0"/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FUTURE: more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proactive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,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don’t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waste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liver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&amp; bile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duct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time,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aim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at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LFTs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normalisation</a:t>
            </a:r>
            <a:endParaRPr lang="it-IT" sz="15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indent="0"/>
            <a:endParaRPr lang="it-IT" sz="1500" b="1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5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Optimize</a:t>
            </a:r>
            <a:r>
              <a:rPr lang="it-IT" sz="15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treatment (in non-</a:t>
            </a:r>
            <a:r>
              <a:rPr lang="it-IT" sz="1500" b="1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responders</a:t>
            </a:r>
            <a:r>
              <a:rPr lang="it-IT" sz="15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)</a:t>
            </a:r>
          </a:p>
          <a:p>
            <a:pPr marL="0" indent="0"/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Now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several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therapeutic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stategies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will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be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available</a:t>
            </a:r>
            <a:endParaRPr lang="it-IT" sz="15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indent="0"/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Opportunities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for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combination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(FXR + PPAR?)</a:t>
            </a:r>
          </a:p>
          <a:p>
            <a:pPr marL="0" indent="0"/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How to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bring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all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of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this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into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clinical reality by </a:t>
            </a:r>
            <a:r>
              <a:rPr lang="it-IT" sz="15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efficient</a:t>
            </a:r>
            <a:r>
              <a:rPr lang="it-IT" sz="15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trial strategy</a:t>
            </a:r>
          </a:p>
          <a:p>
            <a:pPr marL="0" indent="0">
              <a:buNone/>
            </a:pPr>
            <a:endParaRPr lang="it-IT" sz="1651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74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1" y="1161868"/>
            <a:ext cx="4163937" cy="5369563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919840" y="2402121"/>
            <a:ext cx="4826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616200" y="2095500"/>
            <a:ext cx="5334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501901" y="2286001"/>
            <a:ext cx="749300" cy="127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45191" y="2795822"/>
            <a:ext cx="749300" cy="127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919841" y="2960921"/>
            <a:ext cx="10033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45191" y="2640246"/>
            <a:ext cx="5334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93BE71-0FAC-6326-391A-23D7A0A418F5}"/>
              </a:ext>
            </a:extLst>
          </p:cNvPr>
          <p:cNvSpPr txBox="1"/>
          <p:nvPr/>
        </p:nvSpPr>
        <p:spPr>
          <a:xfrm>
            <a:off x="322703" y="183764"/>
            <a:ext cx="3758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Piano terapeutico 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</a:rPr>
              <a:t>Acido </a:t>
            </a:r>
            <a:r>
              <a:rPr lang="it-IT" sz="2800" b="1" dirty="0" err="1">
                <a:solidFill>
                  <a:srgbClr val="C00000"/>
                </a:solidFill>
              </a:rPr>
              <a:t>Obeticolico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70FAB6-6B9C-C768-0D8F-6114DF7E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65" y="2286001"/>
            <a:ext cx="4698745" cy="29525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B82274-A334-4AC1-F76B-EFD056E2F36B}"/>
              </a:ext>
            </a:extLst>
          </p:cNvPr>
          <p:cNvSpPr txBox="1"/>
          <p:nvPr/>
        </p:nvSpPr>
        <p:spPr>
          <a:xfrm>
            <a:off x="5089841" y="368428"/>
            <a:ext cx="3493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</a:rPr>
              <a:t>Relazione ambulatoriale </a:t>
            </a:r>
          </a:p>
        </p:txBody>
      </p:sp>
    </p:spTree>
    <p:extLst>
      <p:ext uri="{BB962C8B-B14F-4D97-AF65-F5344CB8AC3E}">
        <p14:creationId xmlns:p14="http://schemas.microsoft.com/office/powerpoint/2010/main" val="3220594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077F21-C101-237D-F4F0-1CE62109E37F}"/>
              </a:ext>
            </a:extLst>
          </p:cNvPr>
          <p:cNvSpPr txBox="1"/>
          <p:nvPr/>
        </p:nvSpPr>
        <p:spPr>
          <a:xfrm>
            <a:off x="147638" y="133076"/>
            <a:ext cx="8794751" cy="2154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</a:rPr>
              <a:t> 1°Database lock (15.01.2023)</a:t>
            </a:r>
          </a:p>
          <a:p>
            <a:pPr algn="ctr"/>
            <a:endParaRPr lang="it-IT" sz="22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200" dirty="0">
                <a:solidFill>
                  <a:schemeClr val="tx2"/>
                </a:solidFill>
              </a:rPr>
              <a:t>Completamento dati di definizione diagnostica di tutti i 477 pazienti (32 </a:t>
            </a:r>
            <a:r>
              <a:rPr lang="it-IT" sz="2200" dirty="0" err="1">
                <a:solidFill>
                  <a:schemeClr val="tx2"/>
                </a:solidFill>
              </a:rPr>
              <a:t>missing</a:t>
            </a:r>
            <a:r>
              <a:rPr lang="it-IT" sz="2200" dirty="0">
                <a:solidFill>
                  <a:schemeClr val="tx2"/>
                </a:solidFill>
              </a:rPr>
              <a:t>) </a:t>
            </a:r>
          </a:p>
          <a:p>
            <a:endParaRPr lang="it-IT" sz="2200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200" dirty="0">
                <a:solidFill>
                  <a:schemeClr val="tx2"/>
                </a:solidFill>
              </a:rPr>
              <a:t>Inserimento di almeno un FU per paziente (77 </a:t>
            </a:r>
            <a:r>
              <a:rPr lang="it-IT" sz="2200" dirty="0" err="1">
                <a:solidFill>
                  <a:schemeClr val="tx2"/>
                </a:solidFill>
              </a:rPr>
              <a:t>missing</a:t>
            </a:r>
            <a:r>
              <a:rPr lang="it-IT" sz="2200" dirty="0">
                <a:solidFill>
                  <a:schemeClr val="tx2"/>
                </a:solidFill>
              </a:rPr>
              <a:t>)</a:t>
            </a:r>
            <a:r>
              <a:rPr lang="it-IT" sz="2200" b="1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DCEA25-3E94-6018-8C8A-155FB0734056}"/>
              </a:ext>
            </a:extLst>
          </p:cNvPr>
          <p:cNvSpPr txBox="1"/>
          <p:nvPr/>
        </p:nvSpPr>
        <p:spPr>
          <a:xfrm>
            <a:off x="120649" y="2415241"/>
            <a:ext cx="8848728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</a:rPr>
              <a:t>2° Database lock (31.05.2023) </a:t>
            </a:r>
          </a:p>
          <a:p>
            <a:pPr algn="ctr"/>
            <a:endParaRPr lang="it-IT" sz="24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Inserimento di tutti i pazienti presi in carico (520-530?)</a:t>
            </a:r>
          </a:p>
          <a:p>
            <a:pPr marL="457189" indent="-457189">
              <a:buFontTx/>
              <a:buChar char="-"/>
            </a:pP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F25F39-DA0F-115F-DC72-2FAE0B2AEB7D}"/>
              </a:ext>
            </a:extLst>
          </p:cNvPr>
          <p:cNvSpPr txBox="1"/>
          <p:nvPr/>
        </p:nvSpPr>
        <p:spPr>
          <a:xfrm>
            <a:off x="6821064" y="697829"/>
            <a:ext cx="1720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400" b="1" dirty="0">
                <a:solidFill>
                  <a:srgbClr val="C00000"/>
                </a:solidFill>
              </a:rPr>
              <a:t>OK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F19616-89F6-33A8-9A44-5801612B700D}"/>
              </a:ext>
            </a:extLst>
          </p:cNvPr>
          <p:cNvSpPr txBox="1"/>
          <p:nvPr/>
        </p:nvSpPr>
        <p:spPr>
          <a:xfrm>
            <a:off x="6329042" y="2852265"/>
            <a:ext cx="1720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400" b="1" dirty="0">
                <a:solidFill>
                  <a:srgbClr val="C00000"/>
                </a:solidFill>
              </a:rPr>
              <a:t>OK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B3C0FE-81BB-1FE2-E343-30AE65850E63}"/>
              </a:ext>
            </a:extLst>
          </p:cNvPr>
          <p:cNvSpPr txBox="1"/>
          <p:nvPr/>
        </p:nvSpPr>
        <p:spPr>
          <a:xfrm>
            <a:off x="120649" y="4128674"/>
            <a:ext cx="8848728" cy="2646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3400" b="1" dirty="0">
                <a:solidFill>
                  <a:schemeClr val="tx2"/>
                </a:solidFill>
              </a:rPr>
              <a:t>3° Database lock (31.07.2023) </a:t>
            </a:r>
            <a:endParaRPr lang="it-IT" sz="2800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endParaRPr lang="it-IT" sz="2400" b="1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dirty="0">
                <a:solidFill>
                  <a:schemeClr val="tx2"/>
                </a:solidFill>
              </a:rPr>
              <a:t>Completamento dell’inserimento dei dati:</a:t>
            </a:r>
          </a:p>
          <a:p>
            <a:pPr marL="457189" indent="-457189">
              <a:buFontTx/>
              <a:buChar char="-"/>
            </a:pPr>
            <a:endParaRPr lang="it-IT" sz="2400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000" dirty="0">
                <a:solidFill>
                  <a:schemeClr val="tx2"/>
                </a:solidFill>
              </a:rPr>
              <a:t> della definizione diagnostica (30 </a:t>
            </a:r>
            <a:r>
              <a:rPr lang="it-IT" sz="2000" dirty="0" err="1">
                <a:solidFill>
                  <a:schemeClr val="tx2"/>
                </a:solidFill>
              </a:rPr>
              <a:t>missing</a:t>
            </a:r>
            <a:r>
              <a:rPr lang="it-IT" sz="2000" dirty="0">
                <a:solidFill>
                  <a:schemeClr val="tx2"/>
                </a:solidFill>
              </a:rPr>
              <a:t>) </a:t>
            </a:r>
          </a:p>
          <a:p>
            <a:pPr marL="457189" indent="-457189">
              <a:buFontTx/>
              <a:buChar char="-"/>
            </a:pPr>
            <a:endParaRPr lang="it-IT" sz="2000" dirty="0">
              <a:solidFill>
                <a:schemeClr val="tx2"/>
              </a:solidFill>
            </a:endParaRPr>
          </a:p>
          <a:p>
            <a:pPr marL="457189" indent="-457189">
              <a:buFontTx/>
              <a:buChar char="-"/>
            </a:pPr>
            <a:r>
              <a:rPr lang="it-IT" sz="2000" dirty="0">
                <a:solidFill>
                  <a:schemeClr val="tx2"/>
                </a:solidFill>
              </a:rPr>
              <a:t> del follow-up (92 </a:t>
            </a:r>
            <a:r>
              <a:rPr lang="it-IT" sz="2000" dirty="0" err="1">
                <a:solidFill>
                  <a:schemeClr val="tx2"/>
                </a:solidFill>
              </a:rPr>
              <a:t>missing</a:t>
            </a:r>
            <a:r>
              <a:rPr lang="it-IT" sz="2000" dirty="0">
                <a:solidFill>
                  <a:schemeClr val="tx2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150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320520-ADE7-4F70-1525-C5291079A692}"/>
              </a:ext>
            </a:extLst>
          </p:cNvPr>
          <p:cNvSpPr txBox="1"/>
          <p:nvPr/>
        </p:nvSpPr>
        <p:spPr>
          <a:xfrm>
            <a:off x="76198" y="3718681"/>
            <a:ext cx="9067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Analisi e </a:t>
            </a:r>
            <a:r>
              <a:rPr lang="it-IT" dirty="0" err="1"/>
              <a:t>predittori</a:t>
            </a:r>
            <a:r>
              <a:rPr lang="it-IT" dirty="0"/>
              <a:t> di eventi epatici – paper GGT, </a:t>
            </a:r>
            <a:r>
              <a:rPr lang="it-IT" dirty="0" err="1"/>
              <a:t>submission</a:t>
            </a:r>
            <a:r>
              <a:rPr lang="it-IT" b="1" dirty="0">
                <a:solidFill>
                  <a:srgbClr val="C00000"/>
                </a:solidFill>
              </a:rPr>
              <a:t> entro 10.06.2023</a:t>
            </a:r>
          </a:p>
          <a:p>
            <a:endParaRPr lang="it-IT" dirty="0"/>
          </a:p>
          <a:p>
            <a:r>
              <a:rPr lang="it-IT" dirty="0"/>
              <a:t>Valutazione del rischio cardiovascolare e della steatosi (CAP). </a:t>
            </a:r>
          </a:p>
          <a:p>
            <a:endParaRPr lang="it-IT" dirty="0"/>
          </a:p>
          <a:p>
            <a:r>
              <a:rPr lang="it-IT" dirty="0"/>
              <a:t>Valutazione anti-</a:t>
            </a:r>
            <a:r>
              <a:rPr lang="it-IT" dirty="0" err="1"/>
              <a:t>HBc</a:t>
            </a:r>
            <a:r>
              <a:rPr lang="it-IT" dirty="0"/>
              <a:t> positività e progressione della malattia. </a:t>
            </a:r>
            <a:endParaRPr lang="it-IT" b="1" dirty="0">
              <a:solidFill>
                <a:srgbClr val="C00000"/>
              </a:solidFill>
            </a:endParaRPr>
          </a:p>
          <a:p>
            <a:endParaRPr lang="it-IT" dirty="0"/>
          </a:p>
          <a:p>
            <a:r>
              <a:rPr lang="it-IT" dirty="0"/>
              <a:t>Validazione </a:t>
            </a:r>
            <a:r>
              <a:rPr lang="it-IT" dirty="0" err="1"/>
              <a:t>Stiffness</a:t>
            </a:r>
            <a:r>
              <a:rPr lang="it-IT" dirty="0"/>
              <a:t> Dual </a:t>
            </a:r>
            <a:r>
              <a:rPr lang="it-IT" dirty="0" err="1"/>
              <a:t>cut</a:t>
            </a:r>
            <a:r>
              <a:rPr lang="it-IT" dirty="0"/>
              <a:t>-off </a:t>
            </a:r>
            <a:r>
              <a:rPr lang="it-IT" dirty="0" err="1"/>
              <a:t>approach</a:t>
            </a:r>
            <a:r>
              <a:rPr lang="it-IT" dirty="0"/>
              <a:t> (</a:t>
            </a:r>
            <a:r>
              <a:rPr lang="it-IT" dirty="0" err="1"/>
              <a:t>Corpechot</a:t>
            </a:r>
            <a:r>
              <a:rPr lang="it-IT" dirty="0"/>
              <a:t>. et al.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Hep</a:t>
            </a:r>
            <a:r>
              <a:rPr lang="it-IT" dirty="0"/>
              <a:t> 2022) </a:t>
            </a:r>
          </a:p>
          <a:p>
            <a:endParaRPr lang="it-IT" dirty="0"/>
          </a:p>
          <a:p>
            <a:r>
              <a:rPr lang="it-IT" dirty="0"/>
              <a:t>Valutazione non invasiva dell’ipertensione portale – </a:t>
            </a:r>
            <a:r>
              <a:rPr lang="it-IT" b="1" dirty="0">
                <a:solidFill>
                  <a:srgbClr val="C00000"/>
                </a:solidFill>
              </a:rPr>
              <a:t>Progetto condiviso con Registro nazionale</a:t>
            </a:r>
          </a:p>
          <a:p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>
                <a:solidFill>
                  <a:srgbClr val="C00000"/>
                </a:solidFill>
              </a:rPr>
              <a:t> In </a:t>
            </a:r>
            <a:r>
              <a:rPr lang="it-IT" b="1" dirty="0" err="1">
                <a:solidFill>
                  <a:srgbClr val="C00000"/>
                </a:solidFill>
              </a:rPr>
              <a:t>submission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C03511C-34D3-9523-1489-423AF33E5DD3}"/>
              </a:ext>
            </a:extLst>
          </p:cNvPr>
          <p:cNvSpPr txBox="1">
            <a:spLocks/>
          </p:cNvSpPr>
          <p:nvPr/>
        </p:nvSpPr>
        <p:spPr>
          <a:xfrm>
            <a:off x="76202" y="4257"/>
            <a:ext cx="8610601" cy="85725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Main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clinical and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objectives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of PBC-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Sicily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Web-network 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64688F5F-3D90-FEFC-2654-C115DA46A4F1}"/>
              </a:ext>
            </a:extLst>
          </p:cNvPr>
          <p:cNvGraphicFramePr>
            <a:graphicFrameLocks/>
          </p:cNvGraphicFramePr>
          <p:nvPr/>
        </p:nvGraphicFramePr>
        <p:xfrm>
          <a:off x="355603" y="709831"/>
          <a:ext cx="8229599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540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32C8D5-05AE-70A8-5EEC-31560B0B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08" y="2"/>
            <a:ext cx="8226720" cy="70941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CBP- pazienti registrati in rete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70D528-4557-4587-68F3-5FB83CA7B5F7}"/>
              </a:ext>
            </a:extLst>
          </p:cNvPr>
          <p:cNvSpPr txBox="1"/>
          <p:nvPr/>
        </p:nvSpPr>
        <p:spPr>
          <a:xfrm>
            <a:off x="1036321" y="814485"/>
            <a:ext cx="7765908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tx2"/>
                </a:solidFill>
              </a:rPr>
              <a:t>  477                                              531</a:t>
            </a:r>
          </a:p>
          <a:p>
            <a:r>
              <a:rPr lang="it-IT" sz="2400" b="1" dirty="0">
                <a:solidFill>
                  <a:schemeClr val="tx2"/>
                </a:solidFill>
              </a:rPr>
              <a:t>(12/2022)                                                         (27/05/2023)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0D35A7-2069-87D6-FED5-89DD2D41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3" y="1935222"/>
            <a:ext cx="9061959" cy="4922779"/>
          </a:xfrm>
          <a:prstGeom prst="rect">
            <a:avLst/>
          </a:prstGeom>
        </p:spPr>
      </p:pic>
      <p:sp>
        <p:nvSpPr>
          <p:cNvPr id="4" name="Freccia destra 3">
            <a:extLst>
              <a:ext uri="{FF2B5EF4-FFF2-40B4-BE49-F238E27FC236}">
                <a16:creationId xmlns:a16="http://schemas.microsoft.com/office/drawing/2014/main" id="{9B328BDA-95B7-1B16-51E2-8F4656C058F8}"/>
              </a:ext>
            </a:extLst>
          </p:cNvPr>
          <p:cNvSpPr/>
          <p:nvPr/>
        </p:nvSpPr>
        <p:spPr>
          <a:xfrm>
            <a:off x="2621280" y="1108955"/>
            <a:ext cx="3550920" cy="426720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363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69913" y="35428238"/>
            <a:ext cx="31284862" cy="65556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latin typeface="+mj-lt"/>
              </a:rPr>
              <a:t> (*) PARTECIPANTS TO RECIST-HCV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PALERMO</a:t>
            </a:r>
            <a:r>
              <a:rPr lang="it-IT" sz="2800" dirty="0">
                <a:latin typeface="+mj-lt"/>
              </a:rPr>
              <a:t> A.O.U.P. Paolo Giaccone, Palermo: U.O.C. di Gastroenterologia e Epatologia ( A. </a:t>
            </a:r>
            <a:r>
              <a:rPr lang="it-IT" sz="2800" dirty="0" err="1">
                <a:latin typeface="+mj-lt"/>
              </a:rPr>
              <a:t>Craxì</a:t>
            </a:r>
            <a:r>
              <a:rPr lang="it-IT" sz="2800" dirty="0">
                <a:latin typeface="+mj-lt"/>
              </a:rPr>
              <a:t>, V. Di Marco, P. </a:t>
            </a:r>
            <a:r>
              <a:rPr lang="it-IT" sz="2800" dirty="0" err="1">
                <a:latin typeface="+mj-lt"/>
              </a:rPr>
              <a:t>Almasio</a:t>
            </a:r>
            <a:r>
              <a:rPr lang="it-IT" sz="2800" dirty="0">
                <a:latin typeface="+mj-lt"/>
              </a:rPr>
              <a:t>, C. </a:t>
            </a:r>
            <a:r>
              <a:rPr lang="it-IT" sz="2800" dirty="0" err="1">
                <a:latin typeface="+mj-lt"/>
              </a:rPr>
              <a:t>Cammà</a:t>
            </a:r>
            <a:r>
              <a:rPr lang="it-IT" sz="2800" dirty="0">
                <a:latin typeface="+mj-lt"/>
              </a:rPr>
              <a:t>,  V. Calvaruso, S. </a:t>
            </a:r>
            <a:r>
              <a:rPr lang="it-IT" sz="2800" dirty="0" err="1">
                <a:latin typeface="+mj-lt"/>
              </a:rPr>
              <a:t>Petta</a:t>
            </a:r>
            <a:r>
              <a:rPr lang="it-IT" sz="2800" dirty="0">
                <a:latin typeface="+mj-lt"/>
              </a:rPr>
              <a:t>);  U.O.C. di Malattie Infettive ( P. Colletti, G. Mazzola),  U.O.C. di Medicina Interna ( G. Montalto, A. Licata, L. </a:t>
            </a:r>
            <a:r>
              <a:rPr lang="it-IT" sz="2800" dirty="0" err="1">
                <a:latin typeface="+mj-lt"/>
              </a:rPr>
              <a:t>Giannitrapani</a:t>
            </a:r>
            <a:r>
              <a:rPr lang="it-IT" sz="2800" dirty="0">
                <a:latin typeface="+mj-lt"/>
              </a:rPr>
              <a:t>).  ARNAS Civico-Di Cristina-</a:t>
            </a:r>
            <a:r>
              <a:rPr lang="it-IT" sz="2800" dirty="0" err="1">
                <a:latin typeface="+mj-lt"/>
              </a:rPr>
              <a:t>Benefratelli</a:t>
            </a:r>
            <a:r>
              <a:rPr lang="it-IT" sz="2800" dirty="0">
                <a:latin typeface="+mj-lt"/>
              </a:rPr>
              <a:t>, Palermo: U.O.C. di Malattie Infettive (T. </a:t>
            </a:r>
            <a:r>
              <a:rPr lang="it-IT" sz="2800" dirty="0" err="1">
                <a:latin typeface="+mj-lt"/>
              </a:rPr>
              <a:t>Prestileo</a:t>
            </a:r>
            <a:r>
              <a:rPr lang="it-IT" sz="2800" dirty="0">
                <a:latin typeface="+mj-lt"/>
              </a:rPr>
              <a:t>,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Di Lorenzo, </a:t>
            </a:r>
            <a:r>
              <a:rPr lang="it-IT" sz="2800" dirty="0" err="1">
                <a:latin typeface="+mj-lt"/>
              </a:rPr>
              <a:t>R</a:t>
            </a:r>
            <a:r>
              <a:rPr lang="it-IT" sz="2800" dirty="0">
                <a:latin typeface="+mj-lt"/>
              </a:rPr>
              <a:t>. Dalle Nogare, A. </a:t>
            </a:r>
            <a:r>
              <a:rPr lang="it-IT" sz="2800" dirty="0" err="1">
                <a:latin typeface="+mj-lt"/>
              </a:rPr>
              <a:t>Sanfilippo</a:t>
            </a:r>
            <a:r>
              <a:rPr lang="it-IT" sz="2800" dirty="0">
                <a:latin typeface="+mj-lt"/>
              </a:rPr>
              <a:t>, A. </a:t>
            </a:r>
            <a:r>
              <a:rPr lang="it-IT" sz="2800" dirty="0" err="1">
                <a:latin typeface="+mj-lt"/>
              </a:rPr>
              <a:t>Ficalora</a:t>
            </a:r>
            <a:r>
              <a:rPr lang="it-IT" sz="2800" dirty="0">
                <a:latin typeface="+mj-lt"/>
              </a:rPr>
              <a:t>) A.O. Villa Sofia-Cervello, Palermo: U.O.C. di Medicina Interna (S. Madonia) U.O.C. di Gastroenterologia (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Tinè</a:t>
            </a:r>
            <a:r>
              <a:rPr lang="it-IT" sz="2800" dirty="0">
                <a:latin typeface="+mj-lt"/>
              </a:rPr>
              <a:t>, G. Malizia) Ospedale Buccheri La Ferla, Palermo U.O.C. di Medicina Interna (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Cartabellotta</a:t>
            </a:r>
            <a:r>
              <a:rPr lang="it-IT" sz="2800" dirty="0">
                <a:latin typeface="+mj-lt"/>
              </a:rPr>
              <a:t>, </a:t>
            </a:r>
            <a:r>
              <a:rPr lang="it-IT" sz="2800" dirty="0" err="1">
                <a:latin typeface="+mj-lt"/>
              </a:rPr>
              <a:t>R</a:t>
            </a:r>
            <a:r>
              <a:rPr lang="it-IT" sz="2800" dirty="0">
                <a:latin typeface="+mj-lt"/>
              </a:rPr>
              <a:t>. Vassallo)  ISMETT, Palermo: Ambulatorio Trapianti di Fegato (</a:t>
            </a:r>
            <a:r>
              <a:rPr lang="it-IT" sz="2800" dirty="0" err="1">
                <a:latin typeface="+mj-lt"/>
              </a:rPr>
              <a:t>R</a:t>
            </a:r>
            <a:r>
              <a:rPr lang="it-IT" sz="2800" dirty="0">
                <a:latin typeface="+mj-lt"/>
              </a:rPr>
              <a:t>. Volpes)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MESSINA</a:t>
            </a:r>
            <a:r>
              <a:rPr lang="it-IT" sz="2800" dirty="0">
                <a:latin typeface="+mj-lt"/>
              </a:rPr>
              <a:t> A.U.O.P  G Martino, Messina.   U.O.C. di Epatologia Clinica e Biomolecolare  (I. Cacciola; G. Caccamo, S. </a:t>
            </a:r>
            <a:r>
              <a:rPr lang="it-IT" sz="2800" dirty="0" err="1">
                <a:latin typeface="+mj-lt"/>
              </a:rPr>
              <a:t>Maimone</a:t>
            </a:r>
            <a:r>
              <a:rPr lang="it-IT" sz="2800" dirty="0">
                <a:latin typeface="+mj-lt"/>
              </a:rPr>
              <a:t>, C. </a:t>
            </a:r>
            <a:r>
              <a:rPr lang="it-IT" sz="2800" dirty="0" err="1">
                <a:latin typeface="+mj-lt"/>
              </a:rPr>
              <a:t>Saitta</a:t>
            </a:r>
            <a:r>
              <a:rPr lang="it-IT" sz="2800" dirty="0">
                <a:latin typeface="+mj-lt"/>
              </a:rPr>
              <a:t>, G. </a:t>
            </a:r>
            <a:r>
              <a:rPr lang="it-IT" sz="2800" dirty="0" err="1">
                <a:latin typeface="+mj-lt"/>
              </a:rPr>
              <a:t>Squadrito</a:t>
            </a:r>
            <a:r>
              <a:rPr lang="it-IT" sz="2800" dirty="0">
                <a:latin typeface="+mj-lt"/>
              </a:rPr>
              <a:t>, G. Raimondo) A.O. </a:t>
            </a:r>
            <a:r>
              <a:rPr lang="it-IT" sz="2800" dirty="0" err="1">
                <a:latin typeface="+mj-lt"/>
              </a:rPr>
              <a:t>Papardo</a:t>
            </a:r>
            <a:r>
              <a:rPr lang="it-IT" sz="2800" dirty="0">
                <a:latin typeface="+mj-lt"/>
              </a:rPr>
              <a:t> Piemonte, Messina. U.O.C. Malattie Infettive (N. Tripodi, S. D'Andrea)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CATANIA</a:t>
            </a:r>
            <a:r>
              <a:rPr lang="it-IT" sz="2800" dirty="0">
                <a:latin typeface="+mj-lt"/>
              </a:rPr>
              <a:t> A.O.U.P. Vittorio Emanuele, Catania: U.O.C. di Medicina Interna e d’Urgenza (G. Bertino, A.L. Ardiri, Ma </a:t>
            </a:r>
            <a:r>
              <a:rPr lang="it-IT" sz="2800" dirty="0" err="1">
                <a:latin typeface="+mj-lt"/>
              </a:rPr>
              <a:t>Proiti</a:t>
            </a:r>
            <a:r>
              <a:rPr lang="it-IT" sz="2800" dirty="0">
                <a:latin typeface="+mj-lt"/>
              </a:rPr>
              <a:t>, E. </a:t>
            </a:r>
            <a:r>
              <a:rPr lang="it-IT" sz="2800" dirty="0" err="1">
                <a:latin typeface="+mj-lt"/>
              </a:rPr>
              <a:t>Frazzetto</a:t>
            </a:r>
            <a:r>
              <a:rPr lang="it-IT" sz="2800" dirty="0">
                <a:latin typeface="+mj-lt"/>
              </a:rPr>
              <a:t>,  G. Rigano) U.O.C. di Malattie Infettive ( A. </a:t>
            </a:r>
            <a:r>
              <a:rPr lang="it-IT" sz="2800" dirty="0" err="1">
                <a:latin typeface="+mj-lt"/>
              </a:rPr>
              <a:t>Montineri</a:t>
            </a:r>
            <a:r>
              <a:rPr lang="it-IT" sz="2800" dirty="0">
                <a:latin typeface="+mj-lt"/>
              </a:rPr>
              <a:t>, L. N. </a:t>
            </a:r>
            <a:r>
              <a:rPr lang="it-IT" sz="2800" dirty="0" err="1">
                <a:latin typeface="+mj-lt"/>
              </a:rPr>
              <a:t>Larocca</a:t>
            </a:r>
            <a:r>
              <a:rPr lang="it-IT" sz="2800" dirty="0">
                <a:latin typeface="+mj-lt"/>
              </a:rPr>
              <a:t>, C. </a:t>
            </a:r>
            <a:r>
              <a:rPr lang="it-IT" sz="2800" dirty="0" err="1">
                <a:latin typeface="+mj-lt"/>
              </a:rPr>
              <a:t>Iacobello</a:t>
            </a:r>
            <a:r>
              <a:rPr lang="it-IT" sz="2800" dirty="0">
                <a:latin typeface="+mj-lt"/>
              </a:rPr>
              <a:t>) ARNAS Garibaldi-</a:t>
            </a:r>
            <a:r>
              <a:rPr lang="it-IT" sz="2800" dirty="0" err="1">
                <a:latin typeface="+mj-lt"/>
              </a:rPr>
              <a:t>Nesima</a:t>
            </a:r>
            <a:r>
              <a:rPr lang="it-IT" sz="2800" dirty="0">
                <a:latin typeface="+mj-lt"/>
              </a:rPr>
              <a:t>, Catania: U.S.C. di Malattie Infettive ( B. Cacopardo,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Benanti</a:t>
            </a:r>
            <a:r>
              <a:rPr lang="it-IT" sz="2800" dirty="0">
                <a:latin typeface="+mj-lt"/>
              </a:rPr>
              <a:t>), U.S.D. di Epatologia (M. </a:t>
            </a:r>
            <a:r>
              <a:rPr lang="it-IT" sz="2800" dirty="0" err="1">
                <a:latin typeface="+mj-lt"/>
              </a:rPr>
              <a:t>Russello</a:t>
            </a:r>
            <a:r>
              <a:rPr lang="it-IT" sz="2800" dirty="0">
                <a:latin typeface="+mj-lt"/>
              </a:rPr>
              <a:t>, </a:t>
            </a:r>
            <a:r>
              <a:rPr lang="it-IT" sz="2800" dirty="0" err="1">
                <a:latin typeface="+mj-lt"/>
              </a:rPr>
              <a:t>R</a:t>
            </a:r>
            <a:r>
              <a:rPr lang="it-IT" sz="2800" dirty="0">
                <a:latin typeface="+mj-lt"/>
              </a:rPr>
              <a:t>. Benigno) A.O. Cannizzaro, Catania U.O.C. Malattie Infettive (G. Mannino)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RAGUSA</a:t>
            </a:r>
            <a:r>
              <a:rPr lang="it-IT" sz="2800" dirty="0">
                <a:latin typeface="+mj-lt"/>
              </a:rPr>
              <a:t> ASP di Ragusa, U.O.C. di Malattie Infettive  Ospedale di Modica (A. </a:t>
            </a:r>
            <a:r>
              <a:rPr lang="it-IT" sz="2800" dirty="0" err="1">
                <a:latin typeface="+mj-lt"/>
              </a:rPr>
              <a:t>Davì</a:t>
            </a:r>
            <a:r>
              <a:rPr lang="it-IT" sz="2800" dirty="0">
                <a:latin typeface="+mj-lt"/>
              </a:rPr>
              <a:t>, MA Di Rosolini) U.O.C. Medicina Interna Ospedale  di Comiso (A. </a:t>
            </a:r>
            <a:r>
              <a:rPr lang="it-IT" sz="2800" dirty="0" err="1">
                <a:latin typeface="+mj-lt"/>
              </a:rPr>
              <a:t>Digiacomo</a:t>
            </a:r>
            <a:r>
              <a:rPr lang="it-IT" sz="2800" dirty="0">
                <a:latin typeface="+mj-lt"/>
              </a:rPr>
              <a:t>, G. </a:t>
            </a:r>
            <a:r>
              <a:rPr lang="it-IT" sz="2800" dirty="0" err="1">
                <a:latin typeface="+mj-lt"/>
              </a:rPr>
              <a:t>Fuduli</a:t>
            </a:r>
            <a:r>
              <a:rPr lang="it-IT" sz="2800" dirty="0">
                <a:latin typeface="+mj-lt"/>
              </a:rPr>
              <a:t>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SIRACUSA</a:t>
            </a:r>
            <a:r>
              <a:rPr lang="it-IT" sz="2800" dirty="0">
                <a:latin typeface="+mj-lt"/>
              </a:rPr>
              <a:t> ASP di Siracusa, U.O.C. Malattie Infettive Ospedale di Siracusa (G. Scifo, M Di Stefano)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TRAPANI</a:t>
            </a:r>
            <a:r>
              <a:rPr lang="it-IT" sz="2800" dirty="0">
                <a:latin typeface="+mj-lt"/>
              </a:rPr>
              <a:t> ASP di Trapani. U.O.C. Malattie Infettive Ospedale di Trapani (V. Portelli. 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Savalli</a:t>
            </a:r>
            <a:r>
              <a:rPr lang="it-IT" sz="2800" dirty="0">
                <a:latin typeface="+mj-lt"/>
              </a:rPr>
              <a:t>, C. Geraci) U.O.C. Medicina Interna Ospedale di </a:t>
            </a:r>
            <a:r>
              <a:rPr lang="it-IT" sz="2800" dirty="0" err="1">
                <a:latin typeface="+mj-lt"/>
              </a:rPr>
              <a:t>Catelvetrano</a:t>
            </a:r>
            <a:r>
              <a:rPr lang="it-IT" sz="2800" dirty="0">
                <a:latin typeface="+mj-lt"/>
              </a:rPr>
              <a:t> (I. Scalici, G. Gioia)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AGRIGENTO</a:t>
            </a:r>
            <a:r>
              <a:rPr lang="it-IT" sz="2800" dirty="0">
                <a:latin typeface="+mj-lt"/>
              </a:rPr>
              <a:t> ASP di Agrigento. U.O.C. Medicina Interna Ospedale di Agrigento (A. Magro, G. Alaimo)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CALTANISSETTA </a:t>
            </a:r>
            <a:r>
              <a:rPr lang="it-IT" sz="2800" dirty="0">
                <a:latin typeface="+mj-lt"/>
              </a:rPr>
              <a:t>ASP di Caltanissetta, U.O.C. Malattie Infettive  Ospedale di Caltanissetta( A. Salvo, A. Averna,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Lomonaco, U. Quattrocchi).</a:t>
            </a:r>
          </a:p>
          <a:p>
            <a:pPr>
              <a:defRPr/>
            </a:pPr>
            <a:r>
              <a:rPr lang="it-IT" sz="2800" b="1" dirty="0">
                <a:latin typeface="+mj-lt"/>
              </a:rPr>
              <a:t>ENNA </a:t>
            </a:r>
            <a:r>
              <a:rPr lang="it-IT" sz="2800" dirty="0">
                <a:latin typeface="+mj-lt"/>
              </a:rPr>
              <a:t>ASP di Enna; U.O.C. Malattie Infettive  Ospedale di Enna (L. </a:t>
            </a:r>
            <a:r>
              <a:rPr lang="it-IT" sz="2800" dirty="0" err="1">
                <a:latin typeface="+mj-lt"/>
              </a:rPr>
              <a:t>Guarneri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Maffeo,E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Falzone</a:t>
            </a:r>
            <a:r>
              <a:rPr lang="it-IT" sz="2800" dirty="0">
                <a:latin typeface="+mj-lt"/>
              </a:rPr>
              <a:t>, </a:t>
            </a:r>
            <a:r>
              <a:rPr lang="it-IT" sz="2800" dirty="0" err="1">
                <a:latin typeface="+mj-lt"/>
              </a:rPr>
              <a:t>F</a:t>
            </a:r>
            <a:r>
              <a:rPr lang="it-IT" sz="2800" dirty="0">
                <a:latin typeface="+mj-lt"/>
              </a:rPr>
              <a:t>. </a:t>
            </a:r>
            <a:r>
              <a:rPr lang="it-IT" sz="2800" dirty="0" err="1">
                <a:latin typeface="+mj-lt"/>
              </a:rPr>
              <a:t>Pulvirenti</a:t>
            </a:r>
            <a:r>
              <a:rPr lang="it-IT" sz="2800" dirty="0">
                <a:latin typeface="+mj-lt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426722" y="1460500"/>
            <a:ext cx="83820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dirty="0">
                <a:latin typeface="+mj-lt"/>
              </a:rPr>
              <a:t>PARTECIPANTS TO SINTESI-CBP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PALERMO</a:t>
            </a:r>
            <a:r>
              <a:rPr lang="it-IT" sz="1400" dirty="0">
                <a:latin typeface="+mj-lt"/>
              </a:rPr>
              <a:t> A.O.U.P. Paolo Giaccone, Palermo: U.O.C. di Gastroenterologia e Epatologia ( V. Calvaruso, V. Di Marco);  U.O.C. di Medicina Interna (A. Licata, L. </a:t>
            </a:r>
            <a:r>
              <a:rPr lang="it-IT" sz="1400" dirty="0" err="1">
                <a:latin typeface="+mj-lt"/>
              </a:rPr>
              <a:t>Giannitrapani</a:t>
            </a:r>
            <a:r>
              <a:rPr lang="it-IT" sz="1400" dirty="0">
                <a:latin typeface="+mj-lt"/>
              </a:rPr>
              <a:t>). A.O. Villa Sofia-Cervello, Palermo: U.O.C. di Medicina Interna (S. Madonia) U.O.C. di Gastroenterologia (</a:t>
            </a:r>
            <a:r>
              <a:rPr lang="it-IT" sz="1400" dirty="0" err="1">
                <a:latin typeface="+mj-lt"/>
              </a:rPr>
              <a:t>F</a:t>
            </a:r>
            <a:r>
              <a:rPr lang="it-IT" sz="1400" dirty="0">
                <a:latin typeface="+mj-lt"/>
              </a:rPr>
              <a:t>. Bronte, G. Malizia) Ospedale Buccheri La Ferla, Palermo U.O.C. di Medicina Interna (</a:t>
            </a:r>
            <a:r>
              <a:rPr lang="it-IT" sz="1400" dirty="0" err="1">
                <a:latin typeface="+mj-lt"/>
              </a:rPr>
              <a:t>F</a:t>
            </a:r>
            <a:r>
              <a:rPr lang="it-IT" sz="1400" dirty="0">
                <a:latin typeface="+mj-lt"/>
              </a:rPr>
              <a:t>. </a:t>
            </a:r>
            <a:r>
              <a:rPr lang="it-IT" sz="1400" dirty="0" err="1">
                <a:latin typeface="+mj-lt"/>
              </a:rPr>
              <a:t>Cartabellotta</a:t>
            </a:r>
            <a:r>
              <a:rPr lang="it-IT" sz="1400" dirty="0">
                <a:latin typeface="+mj-lt"/>
              </a:rPr>
              <a:t>, MG </a:t>
            </a:r>
            <a:r>
              <a:rPr lang="it-IT" sz="1400" dirty="0" err="1">
                <a:latin typeface="+mj-lt"/>
              </a:rPr>
              <a:t>Minissale</a:t>
            </a:r>
            <a:r>
              <a:rPr lang="it-IT" sz="1400" dirty="0">
                <a:latin typeface="+mj-lt"/>
              </a:rPr>
              <a:t>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MESSINA</a:t>
            </a:r>
            <a:r>
              <a:rPr lang="it-IT" sz="1400" dirty="0">
                <a:latin typeface="+mj-lt"/>
              </a:rPr>
              <a:t> A.U.O.P  G Martino, Messina. U.O.C. di Epatologia Clinica e Biomolecolare  (C. </a:t>
            </a:r>
            <a:r>
              <a:rPr lang="it-IT" sz="1400" dirty="0" err="1">
                <a:latin typeface="+mj-lt"/>
              </a:rPr>
              <a:t>Saitta</a:t>
            </a:r>
            <a:r>
              <a:rPr lang="it-IT" sz="1400" dirty="0">
                <a:latin typeface="+mj-lt"/>
              </a:rPr>
              <a:t>, G. Raimondo) </a:t>
            </a:r>
            <a:r>
              <a:rPr lang="it-IT" sz="1400" b="1" dirty="0">
                <a:latin typeface="+mj-lt"/>
              </a:rPr>
              <a:t>CATANIA</a:t>
            </a:r>
            <a:r>
              <a:rPr lang="it-IT" sz="1400" dirty="0">
                <a:latin typeface="+mj-lt"/>
              </a:rPr>
              <a:t> A.O.U.P. Vittorio Emanuele, Catania: U.O.C. di Medicina Interna e d’Urgenza (G. Bertino)</a:t>
            </a:r>
          </a:p>
          <a:p>
            <a:pPr>
              <a:defRPr/>
            </a:pPr>
            <a:r>
              <a:rPr lang="it-IT" sz="1400" dirty="0">
                <a:latin typeface="+mj-lt"/>
              </a:rPr>
              <a:t>ARNAS Garibaldi-</a:t>
            </a:r>
            <a:r>
              <a:rPr lang="it-IT" sz="1400" dirty="0" err="1">
                <a:latin typeface="+mj-lt"/>
              </a:rPr>
              <a:t>Nesima</a:t>
            </a:r>
            <a:r>
              <a:rPr lang="it-IT" sz="1400" dirty="0">
                <a:latin typeface="+mj-lt"/>
              </a:rPr>
              <a:t>, Catania: U.S.D. di Epatologia (M. </a:t>
            </a:r>
            <a:r>
              <a:rPr lang="it-IT" sz="1400" dirty="0" err="1">
                <a:latin typeface="+mj-lt"/>
              </a:rPr>
              <a:t>Russello</a:t>
            </a:r>
            <a:r>
              <a:rPr lang="it-IT" sz="1400" dirty="0">
                <a:latin typeface="+mj-lt"/>
              </a:rPr>
              <a:t>, MR Cannavò). UOC di Gastroenterologia Ospedale di Acireale (</a:t>
            </a:r>
            <a:r>
              <a:rPr lang="it-IT" sz="1400" dirty="0" err="1">
                <a:latin typeface="+mj-lt"/>
              </a:rPr>
              <a:t>F</a:t>
            </a:r>
            <a:r>
              <a:rPr lang="it-IT" sz="1400" dirty="0">
                <a:latin typeface="+mj-lt"/>
              </a:rPr>
              <a:t>. Salomone)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CALTANISSETTA</a:t>
            </a:r>
            <a:r>
              <a:rPr lang="it-IT" sz="1400" dirty="0">
                <a:latin typeface="+mj-lt"/>
              </a:rPr>
              <a:t> UO di Gastroenterologia </a:t>
            </a:r>
            <a:r>
              <a:rPr lang="it-IT" sz="1400" dirty="0" err="1">
                <a:latin typeface="+mj-lt"/>
              </a:rPr>
              <a:t>Ospesale</a:t>
            </a:r>
            <a:r>
              <a:rPr lang="it-IT" sz="1400" dirty="0">
                <a:latin typeface="+mj-lt"/>
              </a:rPr>
              <a:t> di Caltanissetta (M. Maida)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RAGUSA</a:t>
            </a:r>
            <a:r>
              <a:rPr lang="it-IT" sz="1400" dirty="0">
                <a:latin typeface="+mj-lt"/>
              </a:rPr>
              <a:t> ASP di Ragusa, U.O.C. Medicina Interna Ospedale  di Comiso (A. </a:t>
            </a:r>
            <a:r>
              <a:rPr lang="it-IT" sz="1400" dirty="0" err="1">
                <a:latin typeface="+mj-lt"/>
              </a:rPr>
              <a:t>Digiacomo</a:t>
            </a:r>
            <a:r>
              <a:rPr lang="it-IT" sz="1400" dirty="0">
                <a:latin typeface="+mj-lt"/>
              </a:rPr>
              <a:t>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SIRACUSA</a:t>
            </a:r>
            <a:r>
              <a:rPr lang="it-IT" sz="1400" dirty="0">
                <a:latin typeface="+mj-lt"/>
              </a:rPr>
              <a:t> ASP di Siracusa, U.O.C. Malattie Infettive Ospedale di Siracusa (M Distefano), UOC di Medicina (</a:t>
            </a:r>
            <a:r>
              <a:rPr lang="it-IT" sz="1400" dirty="0" err="1">
                <a:latin typeface="+mj-lt"/>
              </a:rPr>
              <a:t>R</a:t>
            </a:r>
            <a:r>
              <a:rPr lang="it-IT" sz="1400" dirty="0">
                <a:latin typeface="+mj-lt"/>
              </a:rPr>
              <a:t>. Risicato, </a:t>
            </a:r>
            <a:r>
              <a:rPr lang="it-IT" sz="1400" dirty="0" err="1">
                <a:latin typeface="+mj-lt"/>
              </a:rPr>
              <a:t>M.Loreno</a:t>
            </a:r>
            <a:r>
              <a:rPr lang="it-IT" sz="1400" dirty="0">
                <a:latin typeface="+mj-lt"/>
              </a:rPr>
              <a:t>) 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TRAPANI</a:t>
            </a:r>
            <a:r>
              <a:rPr lang="it-IT" sz="1400" dirty="0">
                <a:latin typeface="+mj-lt"/>
              </a:rPr>
              <a:t> ASP di Trapani. U.O.C. Medicina Interna Ospedale di Trapani (I. Scalisi)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AGRIGENTO</a:t>
            </a:r>
            <a:r>
              <a:rPr lang="it-IT" sz="1400" dirty="0">
                <a:latin typeface="+mj-lt"/>
              </a:rPr>
              <a:t> ASP di Agrigento. U.O.C. Medicina Interna Ospedale di Agrigento (G. Alaimo)</a:t>
            </a:r>
          </a:p>
          <a:p>
            <a:pPr>
              <a:defRPr/>
            </a:pPr>
            <a:r>
              <a:rPr lang="it-IT" sz="1400" b="1" dirty="0">
                <a:latin typeface="+mj-lt"/>
              </a:rPr>
              <a:t>ENNA </a:t>
            </a:r>
            <a:r>
              <a:rPr lang="it-IT" sz="1400" dirty="0">
                <a:latin typeface="+mj-lt"/>
              </a:rPr>
              <a:t>ASP di Enna; U.O.C. Medicina Interna Ospedale di Enna (</a:t>
            </a:r>
            <a:r>
              <a:rPr lang="it-IT" sz="1400" dirty="0" err="1">
                <a:latin typeface="+mj-lt"/>
              </a:rPr>
              <a:t>M.Sapienza</a:t>
            </a:r>
            <a:r>
              <a:rPr lang="it-IT" sz="1400" dirty="0">
                <a:latin typeface="+mj-lt"/>
              </a:rPr>
              <a:t>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166FAB-37D3-E240-873D-6D19EEEB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48" y="74939"/>
            <a:ext cx="2549127" cy="10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Risultati immagini per arnas garibaldi"/>
          <p:cNvSpPr>
            <a:spLocks noChangeAspect="1" noChangeArrowheads="1"/>
          </p:cNvSpPr>
          <p:nvPr/>
        </p:nvSpPr>
        <p:spPr bwMode="auto">
          <a:xfrm>
            <a:off x="1259681" y="74891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 descr="Risultati immagini per arnas garibaldi"/>
          <p:cNvSpPr>
            <a:spLocks noChangeAspect="1" noChangeArrowheads="1"/>
          </p:cNvSpPr>
          <p:nvPr/>
        </p:nvSpPr>
        <p:spPr bwMode="auto">
          <a:xfrm>
            <a:off x="1373981" y="86321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9079F9-AF1B-4803-92F1-615577C3FA57}"/>
              </a:ext>
            </a:extLst>
          </p:cNvPr>
          <p:cNvSpPr/>
          <p:nvPr/>
        </p:nvSpPr>
        <p:spPr>
          <a:xfrm>
            <a:off x="176030" y="2299392"/>
            <a:ext cx="8791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“Gamma Glutamyl Transferase as a marker of risk of progression to cirrhosis in patients with Primary Biliary Cholangitis”</a:t>
            </a:r>
            <a:endParaRPr lang="it-IT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71" y="136171"/>
            <a:ext cx="1417320" cy="117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607994" y="6422567"/>
            <a:ext cx="3264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i="1" dirty="0" err="1">
                <a:solidFill>
                  <a:schemeClr val="accent1">
                    <a:lumMod val="75000"/>
                  </a:schemeClr>
                </a:solidFill>
              </a:rPr>
              <a:t>vincenza.calvaruso@unipa.it</a:t>
            </a:r>
            <a:endParaRPr lang="it-IT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899A90-37B3-5B42-B576-97A420AB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9457"/>
            <a:ext cx="3406615" cy="140382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8FF93C-F53D-154F-A778-EF685D48D605}"/>
              </a:ext>
            </a:extLst>
          </p:cNvPr>
          <p:cNvSpPr txBox="1"/>
          <p:nvPr/>
        </p:nvSpPr>
        <p:spPr>
          <a:xfrm>
            <a:off x="176030" y="3218853"/>
            <a:ext cx="8887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u="sng" dirty="0"/>
              <a:t>V. Calvaruso</a:t>
            </a:r>
            <a:r>
              <a:rPr lang="it-IT" sz="1600" b="1" dirty="0"/>
              <a:t>, </a:t>
            </a:r>
            <a:r>
              <a:rPr lang="it-IT" sz="1600" dirty="0"/>
              <a:t>C. </a:t>
            </a:r>
            <a:r>
              <a:rPr lang="it-IT" sz="1600" dirty="0" err="1"/>
              <a:t>Saitta</a:t>
            </a:r>
            <a:r>
              <a:rPr lang="it-IT" sz="1600" dirty="0"/>
              <a:t>, M. </a:t>
            </a:r>
            <a:r>
              <a:rPr lang="it-IT" sz="1600" dirty="0" err="1"/>
              <a:t>Russello</a:t>
            </a:r>
            <a:r>
              <a:rPr lang="it-IT" sz="1600" dirty="0"/>
              <a:t>, A. </a:t>
            </a:r>
            <a:r>
              <a:rPr lang="it-IT" sz="1600" dirty="0" err="1"/>
              <a:t>Fichera</a:t>
            </a:r>
            <a:r>
              <a:rPr lang="it-IT" sz="1600" dirty="0"/>
              <a:t>, G. Bertino, FM. </a:t>
            </a:r>
            <a:r>
              <a:rPr lang="it-IT" sz="1600" dirty="0" err="1"/>
              <a:t>Bueti</a:t>
            </a:r>
            <a:r>
              <a:rPr lang="it-IT" sz="1600" dirty="0"/>
              <a:t>, </a:t>
            </a:r>
            <a:r>
              <a:rPr lang="it-IT" sz="1600" dirty="0" err="1"/>
              <a:t>F</a:t>
            </a:r>
            <a:r>
              <a:rPr lang="it-IT" sz="1600" dirty="0"/>
              <a:t>. Bronte, M. Di Stefano, </a:t>
            </a:r>
          </a:p>
          <a:p>
            <a:pPr algn="ctr"/>
            <a:r>
              <a:rPr lang="it-IT" sz="1600" dirty="0"/>
              <a:t>M. Giacchetto, </a:t>
            </a:r>
            <a:r>
              <a:rPr lang="it-IT" sz="1600" dirty="0" err="1"/>
              <a:t>F</a:t>
            </a:r>
            <a:r>
              <a:rPr lang="it-IT" sz="1600" dirty="0"/>
              <a:t>. Salomone, S. Madonia, L. </a:t>
            </a:r>
            <a:r>
              <a:rPr lang="it-IT" sz="1600" dirty="0" err="1"/>
              <a:t>Cadamuro</a:t>
            </a:r>
            <a:r>
              <a:rPr lang="it-IT" sz="1600" dirty="0"/>
              <a:t>, MS. </a:t>
            </a:r>
            <a:r>
              <a:rPr lang="it-IT" sz="1600" dirty="0" err="1"/>
              <a:t>Franzè</a:t>
            </a:r>
            <a:r>
              <a:rPr lang="it-IT" sz="1600" dirty="0"/>
              <a:t>, A. Licata, G. Alaimo, </a:t>
            </a:r>
          </a:p>
          <a:p>
            <a:pPr algn="ctr"/>
            <a:r>
              <a:rPr lang="it-IT" sz="1600" dirty="0"/>
              <a:t>C. </a:t>
            </a:r>
            <a:r>
              <a:rPr lang="it-IT" sz="1600" dirty="0" err="1"/>
              <a:t>Pitrone</a:t>
            </a:r>
            <a:r>
              <a:rPr lang="it-IT" sz="1600" dirty="0"/>
              <a:t>,  M. </a:t>
            </a:r>
            <a:r>
              <a:rPr lang="it-IT" sz="1600" dirty="0" err="1"/>
              <a:t>Minissale</a:t>
            </a:r>
            <a:r>
              <a:rPr lang="it-IT" sz="1600" dirty="0"/>
              <a:t>, M. Sapienza, MR Cannavò, </a:t>
            </a:r>
            <a:r>
              <a:rPr lang="it-IT" sz="1600" dirty="0" err="1"/>
              <a:t>F</a:t>
            </a:r>
            <a:r>
              <a:rPr lang="it-IT" sz="1600" dirty="0"/>
              <a:t>. </a:t>
            </a:r>
            <a:r>
              <a:rPr lang="it-IT" sz="1600" dirty="0" err="1"/>
              <a:t>Cartabellotta</a:t>
            </a:r>
            <a:r>
              <a:rPr lang="it-IT" sz="1600" dirty="0"/>
              <a:t>. </a:t>
            </a:r>
          </a:p>
          <a:p>
            <a:pPr algn="ctr"/>
            <a:r>
              <a:rPr lang="it-IT" sz="1600" dirty="0"/>
              <a:t>G. Raimondo, C. </a:t>
            </a:r>
            <a:r>
              <a:rPr lang="it-IT" sz="1600" dirty="0" err="1"/>
              <a:t>Cammà</a:t>
            </a:r>
            <a:r>
              <a:rPr lang="it-IT" sz="1600" dirty="0"/>
              <a:t>, A. </a:t>
            </a:r>
            <a:r>
              <a:rPr lang="it-IT" sz="1600" dirty="0" err="1"/>
              <a:t>Craxì</a:t>
            </a:r>
            <a:r>
              <a:rPr lang="it-IT" sz="1600" dirty="0"/>
              <a:t>, V. Di Marco on </a:t>
            </a:r>
            <a:r>
              <a:rPr lang="it-IT" sz="1600" dirty="0" err="1"/>
              <a:t>behalf</a:t>
            </a:r>
            <a:r>
              <a:rPr lang="it-IT" sz="1600" dirty="0"/>
              <a:t> of Rete CBP Sicilia </a:t>
            </a:r>
            <a:r>
              <a:rPr lang="it-IT" sz="1600" dirty="0" err="1"/>
              <a:t>Study</a:t>
            </a:r>
            <a:r>
              <a:rPr lang="it-IT" sz="1600" dirty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1836406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1936061" y="399829"/>
            <a:ext cx="5412292" cy="360293"/>
          </a:xfrm>
          <a:prstGeom prst="rect">
            <a:avLst/>
          </a:prstGeom>
          <a:noFill/>
          <a:ln>
            <a:noFill/>
          </a:ln>
        </p:spPr>
        <p:txBody>
          <a:bodyPr lIns="0" rIns="0" anchor="b"/>
          <a:lstStyle/>
          <a:p>
            <a:pPr algn="ctr">
              <a:lnSpc>
                <a:spcPct val="90000"/>
              </a:lnSpc>
            </a:pPr>
            <a:r>
              <a:rPr lang="it-IT" sz="3200" b="1" spc="-1" dirty="0">
                <a:solidFill>
                  <a:schemeClr val="accent2">
                    <a:lumMod val="75000"/>
                  </a:schemeClr>
                </a:solidFill>
              </a:rPr>
              <a:t>Flow chart of the </a:t>
            </a:r>
            <a:r>
              <a:rPr lang="it-IT" sz="3200" b="1" spc="-1" dirty="0" err="1">
                <a:solidFill>
                  <a:schemeClr val="accent2">
                    <a:lumMod val="75000"/>
                  </a:schemeClr>
                </a:solidFill>
              </a:rPr>
              <a:t>study</a:t>
            </a:r>
            <a:endParaRPr lang="it-IT" sz="3200" b="1" spc="-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046CC98-940B-2848-868C-BCE0D6B4980D}"/>
              </a:ext>
            </a:extLst>
          </p:cNvPr>
          <p:cNvGrpSpPr/>
          <p:nvPr/>
        </p:nvGrpSpPr>
        <p:grpSpPr>
          <a:xfrm>
            <a:off x="2141794" y="2254658"/>
            <a:ext cx="6426199" cy="954107"/>
            <a:chOff x="5067159" y="4713139"/>
            <a:chExt cx="6593179" cy="1030913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3412CCE-13C9-FF45-BE83-F680D707B702}"/>
                </a:ext>
              </a:extLst>
            </p:cNvPr>
            <p:cNvSpPr txBox="1"/>
            <p:nvPr/>
          </p:nvSpPr>
          <p:spPr>
            <a:xfrm>
              <a:off x="7889951" y="4713139"/>
              <a:ext cx="3770387" cy="10309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Excluded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Patients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36  with </a:t>
              </a:r>
              <a:r>
                <a:rPr lang="it-IT" sz="1400" dirty="0" err="1">
                  <a:latin typeface="Calibri" panose="020F0502020204030204" pitchFamily="34" charset="0"/>
                  <a:ea typeface="ＭＳ 明朝"/>
                  <a:cs typeface="Calibri" panose="020F0502020204030204" pitchFamily="34" charset="0"/>
                </a:rPr>
                <a:t>Overlap</a:t>
              </a:r>
              <a:r>
                <a:rPr lang="it-IT" sz="1400" dirty="0">
                  <a:latin typeface="Calibri" panose="020F0502020204030204" pitchFamily="34" charset="0"/>
                  <a:ea typeface="ＭＳ 明朝"/>
                  <a:cs typeface="Calibri" panose="020F0502020204030204" pitchFamily="34" charset="0"/>
                </a:rPr>
                <a:t> </a:t>
              </a:r>
              <a:r>
                <a:rPr lang="it-IT" sz="1400" dirty="0" err="1">
                  <a:latin typeface="Calibri" panose="020F0502020204030204" pitchFamily="34" charset="0"/>
                  <a:ea typeface="ＭＳ 明朝"/>
                  <a:cs typeface="Calibri" panose="020F0502020204030204" pitchFamily="34" charset="0"/>
                </a:rPr>
                <a:t>Syndrome</a:t>
              </a:r>
              <a:endParaRPr lang="it-IT" sz="1400" dirty="0">
                <a:latin typeface="Calibri" panose="020F0502020204030204" pitchFamily="34" charset="0"/>
                <a:ea typeface="ＭＳ 明朝"/>
                <a:cs typeface="Calibri" panose="020F0502020204030204" pitchFamily="34" charset="0"/>
              </a:endParaRP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21 with follow-up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shorter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than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months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9 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without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available</a:t>
              </a:r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follow-up data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D788AFF-E8BF-B348-859A-5D1A11B28954}"/>
                </a:ext>
              </a:extLst>
            </p:cNvPr>
            <p:cNvCxnSpPr>
              <a:cxnSpLocks/>
            </p:cNvCxnSpPr>
            <p:nvPr/>
          </p:nvCxnSpPr>
          <p:spPr>
            <a:xfrm>
              <a:off x="5067159" y="5062083"/>
              <a:ext cx="27799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19ED8BF-42E2-8043-BEAD-8A2A1D7776FF}"/>
              </a:ext>
            </a:extLst>
          </p:cNvPr>
          <p:cNvCxnSpPr>
            <a:cxnSpLocks/>
          </p:cNvCxnSpPr>
          <p:nvPr/>
        </p:nvCxnSpPr>
        <p:spPr>
          <a:xfrm>
            <a:off x="1318624" y="3691467"/>
            <a:ext cx="0" cy="82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AD9400B-46D6-B149-A2DA-BBD25B274BC0}"/>
              </a:ext>
            </a:extLst>
          </p:cNvPr>
          <p:cNvSpPr txBox="1"/>
          <p:nvPr/>
        </p:nvSpPr>
        <p:spPr>
          <a:xfrm>
            <a:off x="2458348" y="4564819"/>
            <a:ext cx="270468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301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bridging</a:t>
            </a:r>
            <a:r>
              <a:rPr lang="it-IT" dirty="0"/>
              <a:t> </a:t>
            </a:r>
            <a:r>
              <a:rPr lang="it-IT" dirty="0" err="1"/>
              <a:t>fibrosis</a:t>
            </a:r>
            <a:r>
              <a:rPr lang="it-IT" dirty="0"/>
              <a:t>/</a:t>
            </a:r>
            <a:r>
              <a:rPr lang="it-IT" dirty="0" err="1"/>
              <a:t>cirrhosis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diagnosis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8E90496-A8EA-42BE-8079-339BC060EA4E}"/>
              </a:ext>
            </a:extLst>
          </p:cNvPr>
          <p:cNvSpPr txBox="1"/>
          <p:nvPr/>
        </p:nvSpPr>
        <p:spPr>
          <a:xfrm>
            <a:off x="382755" y="1515993"/>
            <a:ext cx="3674897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430 </a:t>
            </a:r>
            <a:r>
              <a:rPr lang="it-IT" sz="1400" dirty="0" err="1"/>
              <a:t>patients</a:t>
            </a:r>
            <a:r>
              <a:rPr lang="it-IT" sz="1400" dirty="0"/>
              <a:t> with PBC </a:t>
            </a:r>
            <a:r>
              <a:rPr lang="it-IT" sz="1400" dirty="0" err="1"/>
              <a:t>registered</a:t>
            </a:r>
            <a:r>
              <a:rPr lang="it-IT" sz="1400" dirty="0"/>
              <a:t> in SINTESI-PBC</a:t>
            </a:r>
          </a:p>
          <a:p>
            <a:pPr algn="ctr"/>
            <a:r>
              <a:rPr lang="it-IT" sz="1400" dirty="0" err="1"/>
              <a:t>Year</a:t>
            </a:r>
            <a:r>
              <a:rPr lang="it-IT" sz="1400" dirty="0"/>
              <a:t> of </a:t>
            </a:r>
            <a:r>
              <a:rPr lang="it-IT" sz="1400" dirty="0" err="1"/>
              <a:t>diagnosis</a:t>
            </a:r>
            <a:r>
              <a:rPr lang="it-IT" sz="1400" dirty="0"/>
              <a:t>: &lt;2017 279 (66%)</a:t>
            </a:r>
          </a:p>
          <a:p>
            <a:pPr algn="ctr"/>
            <a:r>
              <a:rPr lang="it-IT" sz="1400" dirty="0"/>
              <a:t>                                 &gt; 2017 151 (34%)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762B99A-455D-4187-8D19-89D84F9DB94A}"/>
              </a:ext>
            </a:extLst>
          </p:cNvPr>
          <p:cNvSpPr txBox="1"/>
          <p:nvPr/>
        </p:nvSpPr>
        <p:spPr>
          <a:xfrm>
            <a:off x="382755" y="3011893"/>
            <a:ext cx="366937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364 </a:t>
            </a:r>
            <a:r>
              <a:rPr lang="it-IT" sz="1400" dirty="0" err="1"/>
              <a:t>patients</a:t>
            </a:r>
            <a:r>
              <a:rPr lang="it-IT" sz="1400" dirty="0"/>
              <a:t> with </a:t>
            </a:r>
            <a:r>
              <a:rPr lang="it-IT" sz="1400" dirty="0" err="1"/>
              <a:t>follow</a:t>
            </a:r>
            <a:r>
              <a:rPr lang="it-IT" sz="1400" dirty="0"/>
              <a:t> up </a:t>
            </a:r>
          </a:p>
          <a:p>
            <a:pPr algn="ctr"/>
            <a:r>
              <a:rPr lang="it-IT" sz="1400" dirty="0" err="1"/>
              <a:t>longer</a:t>
            </a:r>
            <a:r>
              <a:rPr lang="it-IT" sz="1400" dirty="0"/>
              <a:t> </a:t>
            </a:r>
            <a:r>
              <a:rPr lang="it-IT" sz="1400" dirty="0" err="1"/>
              <a:t>than</a:t>
            </a:r>
            <a:r>
              <a:rPr lang="it-IT" sz="1400" dirty="0"/>
              <a:t> 12 </a:t>
            </a:r>
            <a:r>
              <a:rPr lang="it-IT" sz="1400" dirty="0" err="1"/>
              <a:t>months</a:t>
            </a:r>
            <a:r>
              <a:rPr lang="it-IT" sz="1400" dirty="0"/>
              <a:t> 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718DCB8-8335-4661-B6D8-CAED6BEA660F}"/>
              </a:ext>
            </a:extLst>
          </p:cNvPr>
          <p:cNvCxnSpPr>
            <a:cxnSpLocks/>
          </p:cNvCxnSpPr>
          <p:nvPr/>
        </p:nvCxnSpPr>
        <p:spPr>
          <a:xfrm>
            <a:off x="2127190" y="2300824"/>
            <a:ext cx="5523" cy="6580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AC97B4-ADE7-364C-BB85-6E227366708C}"/>
              </a:ext>
            </a:extLst>
          </p:cNvPr>
          <p:cNvSpPr txBox="1"/>
          <p:nvPr/>
        </p:nvSpPr>
        <p:spPr>
          <a:xfrm>
            <a:off x="140542" y="4561994"/>
            <a:ext cx="226605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63 </a:t>
            </a:r>
            <a:r>
              <a:rPr lang="it-IT" sz="1400" dirty="0" err="1"/>
              <a:t>patients</a:t>
            </a:r>
            <a:r>
              <a:rPr lang="it-IT" sz="1400" dirty="0"/>
              <a:t> with </a:t>
            </a:r>
            <a:r>
              <a:rPr lang="it-IT" sz="1400" dirty="0" err="1"/>
              <a:t>cirrhosis</a:t>
            </a:r>
            <a:r>
              <a:rPr lang="it-IT" sz="1400" dirty="0"/>
              <a:t> </a:t>
            </a:r>
          </a:p>
          <a:p>
            <a:pPr algn="ctr"/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diagnosis</a:t>
            </a:r>
            <a:endParaRPr lang="it-IT" sz="1400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A8A340E-C871-8B45-A363-F897EE0049E8}"/>
              </a:ext>
            </a:extLst>
          </p:cNvPr>
          <p:cNvCxnSpPr>
            <a:cxnSpLocks/>
          </p:cNvCxnSpPr>
          <p:nvPr/>
        </p:nvCxnSpPr>
        <p:spPr>
          <a:xfrm>
            <a:off x="3529244" y="3606339"/>
            <a:ext cx="0" cy="9094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85D5F6-DA64-B542-8E8E-5B1BC974F566}"/>
              </a:ext>
            </a:extLst>
          </p:cNvPr>
          <p:cNvSpPr txBox="1"/>
          <p:nvPr/>
        </p:nvSpPr>
        <p:spPr>
          <a:xfrm>
            <a:off x="5333313" y="5853685"/>
            <a:ext cx="3486325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21 </a:t>
            </a:r>
            <a:r>
              <a:rPr lang="it-IT" sz="1400" dirty="0" err="1">
                <a:solidFill>
                  <a:schemeClr val="bg1"/>
                </a:solidFill>
              </a:rPr>
              <a:t>patients</a:t>
            </a:r>
            <a:r>
              <a:rPr lang="it-IT" sz="1400" dirty="0">
                <a:solidFill>
                  <a:schemeClr val="bg1"/>
                </a:solidFill>
              </a:rPr>
              <a:t> (7%) </a:t>
            </a:r>
            <a:r>
              <a:rPr lang="it-IT" sz="1400" dirty="0" err="1">
                <a:solidFill>
                  <a:schemeClr val="bg1"/>
                </a:solidFill>
              </a:rPr>
              <a:t>developed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cirrhosis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sz="1400" dirty="0" err="1">
                <a:solidFill>
                  <a:schemeClr val="bg1"/>
                </a:solidFill>
              </a:rPr>
              <a:t>during</a:t>
            </a:r>
            <a:r>
              <a:rPr lang="it-IT" sz="1400" dirty="0">
                <a:solidFill>
                  <a:schemeClr val="bg1"/>
                </a:solidFill>
              </a:rPr>
              <a:t>  follow-up </a:t>
            </a:r>
          </a:p>
          <a:p>
            <a:pPr algn="ctr"/>
            <a:r>
              <a:rPr lang="it-IT" sz="1400" dirty="0">
                <a:solidFill>
                  <a:schemeClr val="bg1"/>
                </a:solidFill>
              </a:rPr>
              <a:t>(</a:t>
            </a:r>
            <a:r>
              <a:rPr lang="it-IT" sz="1400" dirty="0" err="1">
                <a:solidFill>
                  <a:schemeClr val="bg1"/>
                </a:solidFill>
              </a:rPr>
              <a:t>median</a:t>
            </a:r>
            <a:r>
              <a:rPr lang="it-IT" sz="1400" dirty="0">
                <a:solidFill>
                  <a:schemeClr val="bg1"/>
                </a:solidFill>
              </a:rPr>
              <a:t> 52 </a:t>
            </a:r>
            <a:r>
              <a:rPr lang="it-IT" sz="1400" dirty="0" err="1">
                <a:solidFill>
                  <a:schemeClr val="bg1"/>
                </a:solidFill>
              </a:rPr>
              <a:t>months</a:t>
            </a:r>
            <a:r>
              <a:rPr lang="it-IT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7B83A94-3013-7442-A6E2-20B16C563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9189"/>
            <a:ext cx="1794511" cy="437693"/>
          </a:xfrm>
          <a:prstGeom prst="rect">
            <a:avLst/>
          </a:prstGeom>
        </p:spPr>
      </p:pic>
      <p:pic>
        <p:nvPicPr>
          <p:cNvPr id="32" name="Picture 2" descr="C:\Users\c\Documents\Logos vari\nuovo logo Unipa.PNG">
            <a:extLst>
              <a:ext uri="{FF2B5EF4-FFF2-40B4-BE49-F238E27FC236}">
                <a16:creationId xmlns:a16="http://schemas.microsoft.com/office/drawing/2014/main" id="{E06E5A4F-DF38-564C-8AC8-611BFCFE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991" y="86673"/>
            <a:ext cx="496000" cy="4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C6B9F164-23FA-1E4D-A32E-A68591FE5619}"/>
              </a:ext>
            </a:extLst>
          </p:cNvPr>
          <p:cNvSpPr/>
          <p:nvPr/>
        </p:nvSpPr>
        <p:spPr>
          <a:xfrm rot="5400000">
            <a:off x="3955830" y="5435196"/>
            <a:ext cx="923323" cy="1213599"/>
          </a:xfrm>
          <a:prstGeom prst="bentUpArrow">
            <a:avLst>
              <a:gd name="adj1" fmla="val 1871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5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5A1729-ED07-D645-9F71-443512922DDC}"/>
              </a:ext>
            </a:extLst>
          </p:cNvPr>
          <p:cNvSpPr txBox="1"/>
          <p:nvPr/>
        </p:nvSpPr>
        <p:spPr>
          <a:xfrm>
            <a:off x="190519" y="836798"/>
            <a:ext cx="8808687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it-IT" sz="1600" dirty="0" err="1">
                <a:solidFill>
                  <a:srgbClr val="215D77"/>
                </a:solidFill>
              </a:rPr>
              <a:t>All</a:t>
            </a:r>
            <a:r>
              <a:rPr lang="it-IT" sz="1600" dirty="0">
                <a:solidFill>
                  <a:srgbClr val="215D77"/>
                </a:solidFill>
              </a:rPr>
              <a:t> </a:t>
            </a:r>
            <a:r>
              <a:rPr lang="it-IT" sz="1600" dirty="0" err="1">
                <a:solidFill>
                  <a:srgbClr val="215D77"/>
                </a:solidFill>
              </a:rPr>
              <a:t>patients</a:t>
            </a:r>
            <a:r>
              <a:rPr lang="it-IT" sz="1600" dirty="0">
                <a:solidFill>
                  <a:srgbClr val="215D77"/>
                </a:solidFill>
              </a:rPr>
              <a:t> </a:t>
            </a:r>
            <a:r>
              <a:rPr lang="it-IT" sz="1600" dirty="0" err="1">
                <a:solidFill>
                  <a:srgbClr val="215D77"/>
                </a:solidFill>
              </a:rPr>
              <a:t>started</a:t>
            </a:r>
            <a:r>
              <a:rPr lang="it-IT" sz="1600" dirty="0">
                <a:solidFill>
                  <a:srgbClr val="215D77"/>
                </a:solidFill>
              </a:rPr>
              <a:t> UDCA </a:t>
            </a:r>
            <a:r>
              <a:rPr lang="it-IT" sz="1600" dirty="0" err="1">
                <a:solidFill>
                  <a:srgbClr val="215D77"/>
                </a:solidFill>
              </a:rPr>
              <a:t>at</a:t>
            </a:r>
            <a:r>
              <a:rPr lang="it-IT" sz="1600" dirty="0">
                <a:solidFill>
                  <a:srgbClr val="215D77"/>
                </a:solidFill>
              </a:rPr>
              <a:t> </a:t>
            </a:r>
            <a:r>
              <a:rPr lang="it-IT" sz="1600" dirty="0" err="1">
                <a:solidFill>
                  <a:srgbClr val="215D77"/>
                </a:solidFill>
              </a:rPr>
              <a:t>mean</a:t>
            </a:r>
            <a:r>
              <a:rPr lang="it-IT" sz="1600" dirty="0">
                <a:solidFill>
                  <a:srgbClr val="215D77"/>
                </a:solidFill>
              </a:rPr>
              <a:t> </a:t>
            </a:r>
            <a:r>
              <a:rPr lang="it-IT" sz="1600" dirty="0" err="1">
                <a:solidFill>
                  <a:srgbClr val="215D77"/>
                </a:solidFill>
              </a:rPr>
              <a:t>dosage</a:t>
            </a:r>
            <a:r>
              <a:rPr lang="it-IT" sz="1600" dirty="0">
                <a:solidFill>
                  <a:srgbClr val="215D77"/>
                </a:solidFill>
              </a:rPr>
              <a:t> of  14.6/mg/kg/die</a:t>
            </a:r>
          </a:p>
          <a:p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44" indent="-285744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96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patients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(31.9 %)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were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non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responder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to UDCA (55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started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OCA, 41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fibrates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; 11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both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285744" indent="-285744">
              <a:buFontTx/>
              <a:buChar char="-"/>
            </a:pP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44" indent="-285744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21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patients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(7%)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developed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cirrhosis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during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median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FU of  52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months</a:t>
            </a: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     - 9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patients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out of 205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responders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to UDCA  (4.4%) 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     - 12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patients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out of 96 non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responder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to UDCA (12.5%),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= 0.03.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36709CC-BE26-6F41-9654-FF7F43EEAF75}"/>
              </a:ext>
            </a:extLst>
          </p:cNvPr>
          <p:cNvSpPr txBox="1"/>
          <p:nvPr/>
        </p:nvSpPr>
        <p:spPr>
          <a:xfrm>
            <a:off x="387538" y="356942"/>
            <a:ext cx="8487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Response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to UDCA e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progression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cirrhosis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of 301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patients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with PBC   </a:t>
            </a:r>
          </a:p>
        </p:txBody>
      </p:sp>
      <p:pic>
        <p:nvPicPr>
          <p:cNvPr id="15" name="Picture 2" descr="C:\Users\c\Documents\Logos vari\nuovo logo Unipa.PNG">
            <a:extLst>
              <a:ext uri="{FF2B5EF4-FFF2-40B4-BE49-F238E27FC236}">
                <a16:creationId xmlns:a16="http://schemas.microsoft.com/office/drawing/2014/main" id="{A4415481-FFFB-0B4D-A849-CA44CE8D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00" y="3"/>
            <a:ext cx="496000" cy="4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AF751F-4061-0A45-B4F6-ED2D40D1062A}"/>
              </a:ext>
            </a:extLst>
          </p:cNvPr>
          <p:cNvSpPr txBox="1"/>
          <p:nvPr/>
        </p:nvSpPr>
        <p:spPr>
          <a:xfrm>
            <a:off x="1487411" y="2701650"/>
            <a:ext cx="440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Overall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progression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</a:rPr>
              <a:t>cirrhosis</a:t>
            </a:r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B3B2A8-F34F-6549-A1D3-464050CBC2C7}"/>
              </a:ext>
            </a:extLst>
          </p:cNvPr>
          <p:cNvSpPr txBox="1"/>
          <p:nvPr/>
        </p:nvSpPr>
        <p:spPr>
          <a:xfrm>
            <a:off x="6356244" y="4479148"/>
            <a:ext cx="260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5-year </a:t>
            </a:r>
            <a:r>
              <a:rPr lang="it-IT" sz="1600" dirty="0" err="1"/>
              <a:t>probability</a:t>
            </a:r>
            <a:r>
              <a:rPr lang="it-IT" sz="1600" dirty="0"/>
              <a:t>: 3.0%</a:t>
            </a:r>
          </a:p>
          <a:p>
            <a:endParaRPr lang="it-IT" sz="1600" dirty="0"/>
          </a:p>
          <a:p>
            <a:r>
              <a:rPr lang="it-IT" sz="1600" dirty="0"/>
              <a:t>10-year </a:t>
            </a:r>
            <a:r>
              <a:rPr lang="it-IT" sz="1600" dirty="0" err="1"/>
              <a:t>probability</a:t>
            </a:r>
            <a:r>
              <a:rPr lang="it-IT" sz="1600" dirty="0"/>
              <a:t>: 11.7%</a:t>
            </a:r>
          </a:p>
          <a:p>
            <a:endParaRPr lang="it-IT" sz="1600" dirty="0"/>
          </a:p>
          <a:p>
            <a:r>
              <a:rPr lang="it-IT" sz="1600" dirty="0"/>
              <a:t>15-year </a:t>
            </a:r>
            <a:r>
              <a:rPr lang="it-IT" sz="1600" dirty="0" err="1"/>
              <a:t>probability</a:t>
            </a:r>
            <a:r>
              <a:rPr lang="it-IT" sz="1600" dirty="0"/>
              <a:t>: 27.2%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464D3A5-A2A1-D54C-8C21-EB21CA4D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2"/>
            <a:ext cx="1365815" cy="3331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BCE0176-D857-2145-AB10-6B42545CF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5" y="3163219"/>
            <a:ext cx="5648657" cy="35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3"/>
          <p:cNvSpPr>
            <a:spLocks noGrp="1" noChangeArrowheads="1"/>
          </p:cNvSpPr>
          <p:nvPr>
            <p:ph type="title"/>
          </p:nvPr>
        </p:nvSpPr>
        <p:spPr bwMode="auto">
          <a:xfrm>
            <a:off x="331470" y="251461"/>
            <a:ext cx="8812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Risk factors for progression to cirrhosis </a:t>
            </a:r>
            <a:b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2600" dirty="0">
                <a:solidFill>
                  <a:srgbClr val="1F497D"/>
                </a:solidFill>
                <a:latin typeface="Calibri"/>
                <a:cs typeface="Calibri"/>
              </a:rPr>
              <a:t>by Cox multivariate model </a:t>
            </a:r>
          </a:p>
        </p:txBody>
      </p:sp>
      <p:sp>
        <p:nvSpPr>
          <p:cNvPr id="9" name="Segnaposto contenuto 3"/>
          <p:cNvSpPr>
            <a:spLocks noGrp="1"/>
          </p:cNvSpPr>
          <p:nvPr>
            <p:ph idx="1"/>
          </p:nvPr>
        </p:nvSpPr>
        <p:spPr>
          <a:xfrm>
            <a:off x="465489" y="6116432"/>
            <a:ext cx="8444875" cy="362155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sz="1800" dirty="0" err="1">
                <a:solidFill>
                  <a:srgbClr val="10253F"/>
                </a:solidFill>
                <a:cs typeface="Calibri"/>
              </a:rPr>
              <a:t>Screened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variables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at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univariate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Cox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regression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: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age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gender, BMI, 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histological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stage, AMA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positivity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diabetes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arterial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hypertension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baseline ALP, GGT, AST, ALT,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IgM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albumin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</a:t>
            </a:r>
            <a:r>
              <a:rPr lang="it-IT" sz="1800" dirty="0" err="1">
                <a:solidFill>
                  <a:srgbClr val="10253F"/>
                </a:solidFill>
                <a:cs typeface="Calibri"/>
              </a:rPr>
              <a:t>bilirubin</a:t>
            </a:r>
            <a:r>
              <a:rPr lang="it-IT" sz="1800" dirty="0">
                <a:solidFill>
                  <a:srgbClr val="10253F"/>
                </a:solidFill>
                <a:cs typeface="Calibri"/>
              </a:rPr>
              <a:t>, </a:t>
            </a:r>
            <a:r>
              <a:rPr lang="it-IT" sz="1800" dirty="0">
                <a:cs typeface="Calibri"/>
              </a:rPr>
              <a:t>INR, PLT, stiffness by </a:t>
            </a:r>
            <a:r>
              <a:rPr lang="it-IT" sz="1800" dirty="0" err="1">
                <a:cs typeface="Calibri"/>
              </a:rPr>
              <a:t>Fibroscan</a:t>
            </a:r>
            <a:r>
              <a:rPr lang="it-IT" sz="1800" dirty="0">
                <a:cs typeface="Calibri"/>
              </a:rPr>
              <a:t>, GGT&gt;3.2 ULN </a:t>
            </a:r>
            <a:r>
              <a:rPr lang="it-IT" sz="1800" dirty="0" err="1">
                <a:cs typeface="Calibri"/>
              </a:rPr>
              <a:t>at</a:t>
            </a:r>
            <a:r>
              <a:rPr lang="it-IT" sz="1800" dirty="0">
                <a:cs typeface="Calibri"/>
              </a:rPr>
              <a:t> 1 </a:t>
            </a:r>
            <a:r>
              <a:rPr lang="it-IT" sz="1800" dirty="0" err="1">
                <a:cs typeface="Calibri"/>
              </a:rPr>
              <a:t>year</a:t>
            </a:r>
            <a:r>
              <a:rPr lang="it-IT" sz="1800" dirty="0">
                <a:cs typeface="Calibri"/>
              </a:rPr>
              <a:t>, ALP&gt;1.5 ULN </a:t>
            </a:r>
            <a:r>
              <a:rPr lang="it-IT" sz="1800" dirty="0" err="1">
                <a:cs typeface="Calibri"/>
              </a:rPr>
              <a:t>at</a:t>
            </a:r>
            <a:r>
              <a:rPr lang="it-IT" sz="1800" dirty="0">
                <a:cs typeface="Calibri"/>
              </a:rPr>
              <a:t> 1 </a:t>
            </a:r>
            <a:r>
              <a:rPr lang="it-IT" sz="1800" dirty="0" err="1">
                <a:cs typeface="Calibri"/>
              </a:rPr>
              <a:t>year</a:t>
            </a:r>
            <a:endParaRPr lang="it-IT" sz="1800" dirty="0">
              <a:solidFill>
                <a:srgbClr val="10253F"/>
              </a:solidFill>
              <a:cs typeface="Calibri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573125" y="1334363"/>
          <a:ext cx="8229601" cy="4392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012">
                <a:tc gridSpan="3"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latin typeface="Calibri"/>
                          <a:cs typeface="Calibri"/>
                        </a:rPr>
                        <a:t>                                               </a:t>
                      </a:r>
                      <a:r>
                        <a:rPr lang="it-IT" sz="1600" b="1" dirty="0" err="1">
                          <a:latin typeface="Calibri"/>
                          <a:cs typeface="Calibri"/>
                        </a:rPr>
                        <a:t>Univariate</a:t>
                      </a:r>
                      <a:r>
                        <a:rPr lang="it-IT"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600" b="1" dirty="0" err="1">
                          <a:latin typeface="Calibri"/>
                          <a:cs typeface="Calibri"/>
                        </a:rPr>
                        <a:t>Cox’s</a:t>
                      </a:r>
                      <a:r>
                        <a:rPr lang="it-IT"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600" b="1" dirty="0" err="1">
                          <a:latin typeface="Calibri"/>
                          <a:cs typeface="Calibri"/>
                        </a:rPr>
                        <a:t>regression</a:t>
                      </a:r>
                      <a:r>
                        <a:rPr lang="it-IT" sz="1600" b="1" dirty="0">
                          <a:latin typeface="Calibri"/>
                          <a:cs typeface="Calibri"/>
                        </a:rPr>
                        <a:t>                    Multivariate </a:t>
                      </a:r>
                      <a:r>
                        <a:rPr lang="it-IT" sz="1600" b="1" dirty="0" err="1">
                          <a:latin typeface="Calibri"/>
                          <a:cs typeface="Calibri"/>
                        </a:rPr>
                        <a:t>Cox’s</a:t>
                      </a:r>
                      <a:r>
                        <a:rPr lang="it-IT"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600" b="1" dirty="0" err="1">
                          <a:latin typeface="Calibri"/>
                          <a:cs typeface="Calibri"/>
                        </a:rPr>
                        <a:t>regression</a:t>
                      </a:r>
                      <a:endParaRPr lang="it-IT" sz="16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00">
                <a:tc>
                  <a:txBody>
                    <a:bodyPr/>
                    <a:lstStyle/>
                    <a:p>
                      <a:pPr algn="ctr"/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HR     HR (95% CI)</a:t>
                      </a:r>
                      <a:r>
                        <a:rPr lang="it-IT" sz="1600" b="0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        </a:t>
                      </a:r>
                      <a:r>
                        <a:rPr lang="it-IT" sz="1600" b="0" dirty="0" err="1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p</a:t>
                      </a:r>
                      <a:endParaRPr lang="it-IT" sz="1600" b="0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HR     HR (95% CI)</a:t>
                      </a:r>
                      <a:r>
                        <a:rPr lang="it-IT" sz="1600" b="0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       </a:t>
                      </a:r>
                      <a:r>
                        <a:rPr lang="it-IT" sz="1600" b="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00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ALP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baseline  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1.16      0.96 – 1.40       0.13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- 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243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GGT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baseline</a:t>
                      </a:r>
                    </a:p>
                    <a:p>
                      <a:pPr algn="l"/>
                      <a:endParaRPr lang="it-IT" sz="1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1.05.   1.01 – 1.09         0.023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38328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GGT &gt; 3.2 ULN </a:t>
                      </a:r>
                    </a:p>
                    <a:p>
                      <a:pPr algn="l"/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1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algn="l"/>
                      <a:endParaRPr lang="it-IT" sz="1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4.32   2.52 -  19.25         0.002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3.74      1.32 -  10.55                     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0.013</a:t>
                      </a:r>
                    </a:p>
                    <a:p>
                      <a:pPr algn="l"/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3146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ALP &gt; 1.5 ULN </a:t>
                      </a:r>
                    </a:p>
                    <a:p>
                      <a:pPr algn="l"/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1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endParaRPr lang="it-IT" sz="1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2.79      1.13-6.91           </a:t>
                      </a:r>
                      <a:r>
                        <a:rPr lang="it-IT" sz="1600" b="0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0.019</a:t>
                      </a:r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1.30.      0.45</a:t>
                      </a:r>
                      <a:r>
                        <a:rPr lang="it-IT" sz="1600" b="0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– 3.71                        0.13</a:t>
                      </a:r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000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Liver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stiffness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by TE*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/>
                        <a:t>1.23</a:t>
                      </a:r>
                      <a:r>
                        <a:rPr lang="en-GB" sz="1600" b="0" baseline="0" dirty="0"/>
                        <a:t>    </a:t>
                      </a:r>
                      <a:r>
                        <a:rPr lang="en-GB" sz="1600" b="0" dirty="0"/>
                        <a:t>1.05 – 1.44</a:t>
                      </a:r>
                      <a:r>
                        <a:rPr lang="it-IT" sz="1600" b="0" baseline="0" dirty="0"/>
                        <a:t>      </a:t>
                      </a:r>
                      <a:r>
                        <a:rPr lang="en-GB" sz="1600" b="0" dirty="0"/>
                        <a:t>     0.01 </a:t>
                      </a:r>
                      <a:endParaRPr lang="it-IT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C23780-0687-A945-8BE6-93F85978715B}"/>
              </a:ext>
            </a:extLst>
          </p:cNvPr>
          <p:cNvSpPr txBox="1"/>
          <p:nvPr/>
        </p:nvSpPr>
        <p:spPr>
          <a:xfrm>
            <a:off x="573129" y="5513960"/>
            <a:ext cx="2050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* 229/301 TE </a:t>
            </a:r>
            <a:r>
              <a:rPr lang="it-IT" sz="1000" b="1" dirty="0" err="1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available</a:t>
            </a:r>
            <a:r>
              <a:rPr lang="it-IT" sz="1000" b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it-IT" sz="1000" b="1" dirty="0" err="1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at</a:t>
            </a:r>
            <a:r>
              <a:rPr lang="it-IT" sz="1000" b="1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it-IT" sz="1000" b="1" dirty="0" err="1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diagnosis</a:t>
            </a:r>
            <a:endParaRPr lang="it-IT" sz="1000" b="1" dirty="0">
              <a:latin typeface="Calibri"/>
              <a:cs typeface="Calibri"/>
            </a:endParaRPr>
          </a:p>
        </p:txBody>
      </p:sp>
      <p:pic>
        <p:nvPicPr>
          <p:cNvPr id="11" name="Picture 2" descr="C:\Users\c\Documents\Logos vari\nuovo logo Unipa.PNG">
            <a:extLst>
              <a:ext uri="{FF2B5EF4-FFF2-40B4-BE49-F238E27FC236}">
                <a16:creationId xmlns:a16="http://schemas.microsoft.com/office/drawing/2014/main" id="{E5964CDA-CB79-7047-AA7C-A86CB9BD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00" y="3"/>
            <a:ext cx="496000" cy="4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A5922F9-1A7D-064C-81B7-730CCB91E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"/>
            <a:ext cx="1679287" cy="4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52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8E9E74-76F0-194E-9648-1AF0B6111247}"/>
              </a:ext>
            </a:extLst>
          </p:cNvPr>
          <p:cNvSpPr txBox="1"/>
          <p:nvPr/>
        </p:nvSpPr>
        <p:spPr>
          <a:xfrm>
            <a:off x="1324565" y="397190"/>
            <a:ext cx="649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Progression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cirrhosis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according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UDCA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response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C:\Users\c\Documents\Logos vari\nuovo logo Unipa.PNG">
            <a:extLst>
              <a:ext uri="{FF2B5EF4-FFF2-40B4-BE49-F238E27FC236}">
                <a16:creationId xmlns:a16="http://schemas.microsoft.com/office/drawing/2014/main" id="{44F87316-A22A-B040-9614-212897B2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50" y="3"/>
            <a:ext cx="456267" cy="37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615CAD-07B6-414C-88AB-B8F3C186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15"/>
            <a:ext cx="1544757" cy="3767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95CEDB-D6EC-8D42-8887-4C788972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7" y="1021282"/>
            <a:ext cx="7623959" cy="53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96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BA177B9F-1140-3747-BE06-149D127D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91" y="168536"/>
            <a:ext cx="8900160" cy="923359"/>
          </a:xfrm>
        </p:spPr>
        <p:txBody>
          <a:bodyPr>
            <a:noAutofit/>
          </a:bodyPr>
          <a:lstStyle/>
          <a:p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Progression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cirrhosis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according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to GGT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value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after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12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months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therapy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with UDCA in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all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PBC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cohort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and in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responder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to UDCA (205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patients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47A7A95-3AA8-2641-AA10-6F50E753F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"/>
            <a:ext cx="1284791" cy="313369"/>
          </a:xfrm>
          <a:prstGeom prst="rect">
            <a:avLst/>
          </a:prstGeom>
        </p:spPr>
      </p:pic>
      <p:pic>
        <p:nvPicPr>
          <p:cNvPr id="18" name="Picture 2" descr="C:\Users\c\Documents\Logos vari\nuovo logo Unipa.PNG">
            <a:extLst>
              <a:ext uri="{FF2B5EF4-FFF2-40B4-BE49-F238E27FC236}">
                <a16:creationId xmlns:a16="http://schemas.microsoft.com/office/drawing/2014/main" id="{96A49A41-E9A6-C341-903F-6B122561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00" y="34189"/>
            <a:ext cx="379480" cy="31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3F7F239-B3BF-7248-80AC-D37AB31AC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93" y="1091893"/>
            <a:ext cx="4636619" cy="392060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7371333-29B9-3F49-8625-523F653F8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52" y="2015252"/>
            <a:ext cx="5059191" cy="44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9B76BA-5EEF-F147-8F54-C2DC2D25E020}"/>
              </a:ext>
            </a:extLst>
          </p:cNvPr>
          <p:cNvSpPr txBox="1"/>
          <p:nvPr/>
        </p:nvSpPr>
        <p:spPr>
          <a:xfrm>
            <a:off x="263781" y="336654"/>
            <a:ext cx="8618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Progression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to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cirrhosis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of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patients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with GGT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levels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51"/>
              </a:rPr>
              <a:t>≤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3.2 ULN versus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74"/>
              </a:rPr>
              <a:t>&gt;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3.2 ULN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at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12-month follow-up in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patients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with ALP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levels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51"/>
              </a:rPr>
              <a:t>≤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1.5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74"/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ULN and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those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 with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74"/>
              </a:rPr>
              <a:t>&gt;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1.5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P4C4E74"/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dvOT7fe89a09"/>
              </a:rPr>
              <a:t>ULN 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F0C5F53-B8B5-B647-ACC2-810C7C8B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"/>
            <a:ext cx="1284791" cy="313369"/>
          </a:xfrm>
          <a:prstGeom prst="rect">
            <a:avLst/>
          </a:prstGeom>
        </p:spPr>
      </p:pic>
      <p:pic>
        <p:nvPicPr>
          <p:cNvPr id="20" name="Picture 2" descr="C:\Users\c\Documents\Logos vari\nuovo logo Unipa.PNG">
            <a:extLst>
              <a:ext uri="{FF2B5EF4-FFF2-40B4-BE49-F238E27FC236}">
                <a16:creationId xmlns:a16="http://schemas.microsoft.com/office/drawing/2014/main" id="{AD4E8B31-6095-414E-9CDF-5C42D7CD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00" y="34189"/>
            <a:ext cx="379480" cy="31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F0C2602-C7DE-464A-A0BD-A66762416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1" y="1030014"/>
            <a:ext cx="7747243" cy="582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05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3D6FA9-8E52-4D40-B3AC-B5388522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91" y="845333"/>
            <a:ext cx="5731071" cy="574328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5228678-660B-4DDC-9097-E788A0A57C58}"/>
              </a:ext>
            </a:extLst>
          </p:cNvPr>
          <p:cNvSpPr/>
          <p:nvPr/>
        </p:nvSpPr>
        <p:spPr>
          <a:xfrm>
            <a:off x="3087498" y="6550226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Hepatology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vol. 67 I 145–172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04493D7-C67D-447F-B364-3A95B04623C8}"/>
              </a:ext>
            </a:extLst>
          </p:cNvPr>
          <p:cNvSpPr/>
          <p:nvPr/>
        </p:nvSpPr>
        <p:spPr>
          <a:xfrm>
            <a:off x="241048" y="242738"/>
            <a:ext cx="2402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5FD2"/>
                </a:solidFill>
                <a:latin typeface="AdvGulliv-R"/>
              </a:rPr>
              <a:t>Clinical</a:t>
            </a:r>
            <a:r>
              <a:rPr lang="it-IT" sz="1600" dirty="0">
                <a:solidFill>
                  <a:srgbClr val="005FD2"/>
                </a:solidFill>
                <a:latin typeface="AdvGulliv-R"/>
              </a:rPr>
              <a:t> Practice Guidelines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EE9FC7-91C4-459A-AE9C-FC851E0E4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945" y="186849"/>
            <a:ext cx="1548000" cy="450333"/>
          </a:xfrm>
          <a:prstGeom prst="rect">
            <a:avLst/>
          </a:prstGeom>
        </p:spPr>
      </p:pic>
      <p:sp>
        <p:nvSpPr>
          <p:cNvPr id="7" name="Rettangolo con angoli arrotondati 4">
            <a:extLst>
              <a:ext uri="{FF2B5EF4-FFF2-40B4-BE49-F238E27FC236}">
                <a16:creationId xmlns:a16="http://schemas.microsoft.com/office/drawing/2014/main" id="{D09829FB-569C-4A24-8681-728D767A3C7D}"/>
              </a:ext>
            </a:extLst>
          </p:cNvPr>
          <p:cNvSpPr/>
          <p:nvPr/>
        </p:nvSpPr>
        <p:spPr>
          <a:xfrm>
            <a:off x="1894290" y="4411646"/>
            <a:ext cx="1905113" cy="18610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087528" y="2220086"/>
            <a:ext cx="3377648" cy="3416320"/>
          </a:xfrm>
          <a:prstGeom prst="rect">
            <a:avLst/>
          </a:prstGeom>
          <a:solidFill>
            <a:srgbClr val="E6B9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1F497D"/>
                </a:solidFill>
              </a:rPr>
              <a:t>27% NR</a:t>
            </a:r>
          </a:p>
          <a:p>
            <a:pPr algn="ctr"/>
            <a:endParaRPr lang="it-IT" sz="3600" b="1" dirty="0">
              <a:solidFill>
                <a:srgbClr val="C0504D"/>
              </a:solidFill>
            </a:endParaRPr>
          </a:p>
          <a:p>
            <a:pPr algn="ctr"/>
            <a:endParaRPr lang="it-IT" sz="3600" b="1" dirty="0">
              <a:solidFill>
                <a:srgbClr val="C0504D"/>
              </a:solidFill>
            </a:endParaRPr>
          </a:p>
          <a:p>
            <a:pPr algn="ctr"/>
            <a:endParaRPr lang="it-IT" sz="3600" b="1" dirty="0">
              <a:solidFill>
                <a:srgbClr val="C0504D"/>
              </a:solidFill>
            </a:endParaRPr>
          </a:p>
          <a:p>
            <a:pPr algn="ctr"/>
            <a:r>
              <a:rPr lang="it-IT" sz="3600" b="1" dirty="0">
                <a:solidFill>
                  <a:srgbClr val="1F497D"/>
                </a:solidFill>
              </a:rPr>
              <a:t>≈138 </a:t>
            </a:r>
            <a:r>
              <a:rPr lang="it-IT" sz="3600" b="1" dirty="0" err="1">
                <a:solidFill>
                  <a:srgbClr val="1F497D"/>
                </a:solidFill>
              </a:rPr>
              <a:t>pts</a:t>
            </a:r>
            <a:r>
              <a:rPr lang="it-IT" sz="3600" b="1" dirty="0">
                <a:solidFill>
                  <a:srgbClr val="1F497D"/>
                </a:solidFill>
              </a:rPr>
              <a:t>?</a:t>
            </a:r>
          </a:p>
          <a:p>
            <a:pPr algn="ctr"/>
            <a:r>
              <a:rPr lang="it-IT" sz="3600" b="1" dirty="0">
                <a:solidFill>
                  <a:srgbClr val="C0504D"/>
                </a:solidFill>
              </a:rPr>
              <a:t> </a:t>
            </a:r>
          </a:p>
        </p:txBody>
      </p:sp>
      <p:sp>
        <p:nvSpPr>
          <p:cNvPr id="8" name="Freccia giù 7"/>
          <p:cNvSpPr/>
          <p:nvPr/>
        </p:nvSpPr>
        <p:spPr>
          <a:xfrm>
            <a:off x="4672274" y="3130853"/>
            <a:ext cx="269739" cy="1052948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40325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13283" y="1910080"/>
            <a:ext cx="18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No data on fibrate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" y="108246"/>
            <a:ext cx="8815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tx2"/>
                </a:solidFill>
              </a:rPr>
              <a:t>Primary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Biliary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Cholangitis</a:t>
            </a:r>
            <a:r>
              <a:rPr lang="it-IT" sz="2400" b="1" dirty="0">
                <a:solidFill>
                  <a:schemeClr val="tx2"/>
                </a:solidFill>
              </a:rPr>
              <a:t> with </a:t>
            </a:r>
            <a:r>
              <a:rPr lang="it-IT" sz="2400" b="1" dirty="0" err="1">
                <a:solidFill>
                  <a:schemeClr val="tx2"/>
                </a:solidFill>
              </a:rPr>
              <a:t>inadequate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response</a:t>
            </a:r>
            <a:r>
              <a:rPr lang="it-IT" sz="2400" b="1" dirty="0">
                <a:solidFill>
                  <a:schemeClr val="tx2"/>
                </a:solidFill>
              </a:rPr>
              <a:t> UDCA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22" y="940273"/>
            <a:ext cx="5876163" cy="463502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6417963"/>
            <a:ext cx="914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1200" dirty="0" err="1">
                <a:solidFill>
                  <a:prstClr val="black"/>
                </a:solidFill>
              </a:rPr>
              <a:t>Primary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biliary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cholangitis</a:t>
            </a:r>
            <a:r>
              <a:rPr lang="it-IT" sz="1200" dirty="0">
                <a:solidFill>
                  <a:prstClr val="black"/>
                </a:solidFill>
              </a:rPr>
              <a:t> management: </a:t>
            </a:r>
            <a:r>
              <a:rPr lang="it-IT" sz="1200" dirty="0" err="1">
                <a:solidFill>
                  <a:prstClr val="black"/>
                </a:solidFill>
              </a:rPr>
              <a:t>controversies</a:t>
            </a:r>
            <a:r>
              <a:rPr lang="it-IT" sz="1200" dirty="0">
                <a:solidFill>
                  <a:prstClr val="black"/>
                </a:solidFill>
              </a:rPr>
              <a:t>, </a:t>
            </a:r>
            <a:r>
              <a:rPr lang="it-IT" sz="1200" dirty="0" err="1">
                <a:solidFill>
                  <a:prstClr val="black"/>
                </a:solidFill>
              </a:rPr>
              <a:t>perspectives</a:t>
            </a:r>
            <a:r>
              <a:rPr lang="it-IT" sz="1200" dirty="0">
                <a:solidFill>
                  <a:prstClr val="black"/>
                </a:solidFill>
              </a:rPr>
              <a:t> and </a:t>
            </a:r>
            <a:r>
              <a:rPr lang="it-IT" sz="1200" dirty="0" err="1">
                <a:solidFill>
                  <a:prstClr val="black"/>
                </a:solidFill>
              </a:rPr>
              <a:t>daily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practice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implications</a:t>
            </a:r>
            <a:r>
              <a:rPr lang="it-IT" sz="1200" dirty="0">
                <a:solidFill>
                  <a:prstClr val="black"/>
                </a:solidFill>
              </a:rPr>
              <a:t> from an </a:t>
            </a:r>
            <a:r>
              <a:rPr lang="it-IT" sz="1200" dirty="0" err="1">
                <a:solidFill>
                  <a:prstClr val="black"/>
                </a:solidFill>
              </a:rPr>
              <a:t>expert</a:t>
            </a:r>
            <a:r>
              <a:rPr lang="it-IT" sz="1200" dirty="0">
                <a:solidFill>
                  <a:prstClr val="black"/>
                </a:solidFill>
              </a:rPr>
              <a:t> panel. </a:t>
            </a:r>
            <a:r>
              <a:rPr lang="it-IT" sz="1200" dirty="0" err="1">
                <a:solidFill>
                  <a:prstClr val="black"/>
                </a:solidFill>
              </a:rPr>
              <a:t>Liver</a:t>
            </a:r>
            <a:r>
              <a:rPr lang="it-IT" sz="1200" dirty="0">
                <a:solidFill>
                  <a:prstClr val="black"/>
                </a:solidFill>
              </a:rPr>
              <a:t> International 2020;00:1–12</a:t>
            </a:r>
          </a:p>
        </p:txBody>
      </p:sp>
    </p:spTree>
    <p:extLst>
      <p:ext uri="{BB962C8B-B14F-4D97-AF65-F5344CB8AC3E}">
        <p14:creationId xmlns:p14="http://schemas.microsoft.com/office/powerpoint/2010/main" val="210655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4A8D6D5F-D67C-D34A-BD23-404D2C98DF6E}"/>
              </a:ext>
            </a:extLst>
          </p:cNvPr>
          <p:cNvGrpSpPr/>
          <p:nvPr/>
        </p:nvGrpSpPr>
        <p:grpSpPr>
          <a:xfrm>
            <a:off x="508000" y="361249"/>
            <a:ext cx="8255000" cy="5802489"/>
            <a:chOff x="2306584" y="368300"/>
            <a:chExt cx="7410942" cy="564594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D851EB9-3CEC-6843-A505-2361143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6584" y="368300"/>
              <a:ext cx="7205716" cy="5645944"/>
            </a:xfrm>
            <a:prstGeom prst="rect">
              <a:avLst/>
            </a:prstGeom>
          </p:spPr>
        </p:pic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28C520C3-049E-934E-94FC-9D934F3C12F4}"/>
                </a:ext>
              </a:extLst>
            </p:cNvPr>
            <p:cNvGrpSpPr/>
            <p:nvPr/>
          </p:nvGrpSpPr>
          <p:grpSpPr>
            <a:xfrm>
              <a:off x="3591748" y="1260296"/>
              <a:ext cx="6125778" cy="3028178"/>
              <a:chOff x="3591748" y="1260296"/>
              <a:chExt cx="6125778" cy="3028178"/>
            </a:xfrm>
          </p:grpSpPr>
          <p:sp>
            <p:nvSpPr>
              <p:cNvPr id="2" name="CasellaDiTesto 1"/>
              <p:cNvSpPr txBox="1"/>
              <p:nvPr/>
            </p:nvSpPr>
            <p:spPr>
              <a:xfrm>
                <a:off x="5221754" y="4014893"/>
                <a:ext cx="165843" cy="273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1227" dirty="0"/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5792049" y="2845931"/>
                <a:ext cx="584562" cy="449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171</a:t>
                </a:r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8606583" y="1260296"/>
                <a:ext cx="1110943" cy="8085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35 fuori regione</a:t>
                </a: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3591748" y="3353763"/>
                <a:ext cx="444970" cy="449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18</a:t>
                </a:r>
              </a:p>
            </p:txBody>
          </p:sp>
        </p:grpSp>
      </p:grpSp>
      <p:sp>
        <p:nvSpPr>
          <p:cNvPr id="15" name="CasellaDiTesto 14"/>
          <p:cNvSpPr txBox="1"/>
          <p:nvPr/>
        </p:nvSpPr>
        <p:spPr>
          <a:xfrm>
            <a:off x="422847" y="361247"/>
            <a:ext cx="387292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</a:rPr>
              <a:t> 531 </a:t>
            </a:r>
            <a:r>
              <a:rPr lang="it-IT" sz="3200" b="1" dirty="0" err="1">
                <a:solidFill>
                  <a:schemeClr val="tx2"/>
                </a:solidFill>
              </a:rPr>
              <a:t>pts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047451" y="4226523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30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040751" y="4445517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29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367073" y="3866241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14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798451" y="2676743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80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723433" y="3059975"/>
            <a:ext cx="6511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112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773049" y="5049411"/>
            <a:ext cx="6930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13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800281" y="4316710"/>
            <a:ext cx="4956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5871735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35600" y="1654978"/>
            <a:ext cx="3708400" cy="37101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200" dirty="0"/>
              <a:t>Preliminary data </a:t>
            </a:r>
            <a:r>
              <a:rPr lang="it-IT" sz="2200" dirty="0" err="1"/>
              <a:t>seem</a:t>
            </a:r>
            <a:r>
              <a:rPr lang="it-IT" sz="2200" dirty="0"/>
              <a:t> to </a:t>
            </a:r>
            <a:r>
              <a:rPr lang="it-IT" sz="2200" dirty="0" err="1"/>
              <a:t>confirm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OCA </a:t>
            </a:r>
            <a:r>
              <a:rPr lang="it-IT" sz="2200" dirty="0" err="1"/>
              <a:t>therapy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with </a:t>
            </a:r>
            <a:r>
              <a:rPr lang="it-IT" sz="2200" dirty="0" err="1"/>
              <a:t>rapid</a:t>
            </a:r>
            <a:r>
              <a:rPr lang="it-IT" sz="2200" dirty="0"/>
              <a:t> </a:t>
            </a:r>
            <a:r>
              <a:rPr lang="it-IT" sz="2200" dirty="0" err="1"/>
              <a:t>improvement</a:t>
            </a:r>
            <a:r>
              <a:rPr lang="it-IT" sz="2200" dirty="0"/>
              <a:t> in </a:t>
            </a:r>
            <a:r>
              <a:rPr lang="it-IT" sz="2200" dirty="0" err="1"/>
              <a:t>liver</a:t>
            </a:r>
            <a:r>
              <a:rPr lang="it-IT" sz="2200" dirty="0"/>
              <a:t> </a:t>
            </a:r>
            <a:r>
              <a:rPr lang="it-IT" sz="2200" dirty="0" err="1"/>
              <a:t>biochemistry</a:t>
            </a:r>
            <a:r>
              <a:rPr lang="it-IT" sz="2200" dirty="0"/>
              <a:t> </a:t>
            </a:r>
            <a:r>
              <a:rPr lang="it-IT" sz="2200" dirty="0" err="1"/>
              <a:t>also</a:t>
            </a:r>
            <a:r>
              <a:rPr lang="it-IT" sz="2200" dirty="0"/>
              <a:t> in </a:t>
            </a:r>
            <a:r>
              <a:rPr lang="it-IT" sz="2200" dirty="0" err="1"/>
              <a:t>real</a:t>
            </a:r>
            <a:r>
              <a:rPr lang="it-IT" sz="2200" dirty="0"/>
              <a:t> word </a:t>
            </a:r>
            <a:r>
              <a:rPr lang="it-IT" sz="2200" dirty="0" err="1"/>
              <a:t>experience</a:t>
            </a:r>
            <a:endParaRPr lang="it-IT" sz="2200" dirty="0"/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r>
              <a:rPr lang="it-IT" sz="2200" dirty="0" err="1"/>
              <a:t>Monitoring</a:t>
            </a:r>
            <a:r>
              <a:rPr lang="it-IT" sz="2200" dirty="0"/>
              <a:t> </a:t>
            </a:r>
            <a:r>
              <a:rPr lang="it-IT" sz="2200" dirty="0" err="1"/>
              <a:t>should</a:t>
            </a:r>
            <a:r>
              <a:rPr lang="it-IT" sz="2200" dirty="0"/>
              <a:t> be </a:t>
            </a:r>
            <a:r>
              <a:rPr lang="it-IT" sz="2200" dirty="0" err="1"/>
              <a:t>performes</a:t>
            </a:r>
            <a:r>
              <a:rPr lang="it-IT" sz="2200" dirty="0"/>
              <a:t> </a:t>
            </a:r>
            <a:r>
              <a:rPr lang="it-IT" sz="2200" dirty="0" err="1"/>
              <a:t>every</a:t>
            </a:r>
            <a:r>
              <a:rPr lang="it-IT" sz="2200" dirty="0"/>
              <a:t> 3 to 6 </a:t>
            </a:r>
            <a:r>
              <a:rPr lang="it-IT" sz="2200" dirty="0" err="1"/>
              <a:t>months</a:t>
            </a:r>
            <a:endParaRPr lang="it-IT" sz="2200" dirty="0"/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r>
              <a:rPr lang="it-IT" sz="2200" dirty="0" err="1"/>
              <a:t>Pruritus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the </a:t>
            </a:r>
            <a:r>
              <a:rPr lang="it-IT" sz="2200" dirty="0" err="1"/>
              <a:t>most</a:t>
            </a:r>
            <a:r>
              <a:rPr lang="it-IT" sz="2200" dirty="0"/>
              <a:t> common </a:t>
            </a:r>
            <a:r>
              <a:rPr lang="it-IT" sz="2200" dirty="0" err="1"/>
              <a:t>adverse</a:t>
            </a:r>
            <a:r>
              <a:rPr lang="it-IT" sz="2200" dirty="0"/>
              <a:t> </a:t>
            </a:r>
            <a:r>
              <a:rPr lang="it-IT" sz="2200" dirty="0" err="1"/>
              <a:t>event</a:t>
            </a:r>
            <a:r>
              <a:rPr lang="it-IT" sz="2200" dirty="0"/>
              <a:t> </a:t>
            </a:r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endParaRPr lang="it-IT" sz="2200" dirty="0"/>
          </a:p>
          <a:p>
            <a:endParaRPr lang="it-IT" sz="2200" dirty="0"/>
          </a:p>
          <a:p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3D6FA9-8E52-4D40-B3AC-B5388522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111"/>
            <a:ext cx="5258000" cy="58592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5228678-660B-4DDC-9097-E788A0A57C58}"/>
              </a:ext>
            </a:extLst>
          </p:cNvPr>
          <p:cNvSpPr/>
          <p:nvPr/>
        </p:nvSpPr>
        <p:spPr>
          <a:xfrm>
            <a:off x="650131" y="6334780"/>
            <a:ext cx="3150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Journal of Hepatology </a:t>
            </a:r>
            <a:r>
              <a:rPr lang="en-US" sz="1400" b="1" dirty="0">
                <a:latin typeface="Calibri"/>
                <a:cs typeface="Calibri"/>
              </a:rPr>
              <a:t>2017</a:t>
            </a:r>
            <a:r>
              <a:rPr lang="en-US" sz="1400" dirty="0">
                <a:latin typeface="Calibri"/>
                <a:cs typeface="Calibri"/>
              </a:rPr>
              <a:t> vol. 67 I 145–172</a:t>
            </a:r>
            <a:endParaRPr lang="it-IT" sz="1400" dirty="0">
              <a:latin typeface="Calibri"/>
              <a:cs typeface="Calibri"/>
            </a:endParaRPr>
          </a:p>
        </p:txBody>
      </p:sp>
      <p:sp>
        <p:nvSpPr>
          <p:cNvPr id="7" name="Rettangolo con angoli arrotondati 4">
            <a:extLst>
              <a:ext uri="{FF2B5EF4-FFF2-40B4-BE49-F238E27FC236}">
                <a16:creationId xmlns:a16="http://schemas.microsoft.com/office/drawing/2014/main" id="{D09829FB-569C-4A24-8681-728D767A3C7D}"/>
              </a:ext>
            </a:extLst>
          </p:cNvPr>
          <p:cNvSpPr/>
          <p:nvPr/>
        </p:nvSpPr>
        <p:spPr>
          <a:xfrm>
            <a:off x="1" y="4220447"/>
            <a:ext cx="1740100" cy="170238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937000" y="6334782"/>
            <a:ext cx="5207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1200" dirty="0" err="1">
                <a:solidFill>
                  <a:prstClr val="black"/>
                </a:solidFill>
              </a:rPr>
              <a:t>Primary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biliary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cholangitis</a:t>
            </a:r>
            <a:r>
              <a:rPr lang="it-IT" sz="1200" dirty="0">
                <a:solidFill>
                  <a:prstClr val="black"/>
                </a:solidFill>
              </a:rPr>
              <a:t> management: </a:t>
            </a:r>
            <a:r>
              <a:rPr lang="it-IT" sz="1200" dirty="0" err="1">
                <a:solidFill>
                  <a:prstClr val="black"/>
                </a:solidFill>
              </a:rPr>
              <a:t>controversies</a:t>
            </a:r>
            <a:r>
              <a:rPr lang="it-IT" sz="1200" dirty="0">
                <a:solidFill>
                  <a:prstClr val="black"/>
                </a:solidFill>
              </a:rPr>
              <a:t>, </a:t>
            </a:r>
            <a:r>
              <a:rPr lang="it-IT" sz="1200" dirty="0" err="1">
                <a:solidFill>
                  <a:prstClr val="black"/>
                </a:solidFill>
              </a:rPr>
              <a:t>perspectives</a:t>
            </a:r>
            <a:r>
              <a:rPr lang="it-IT" sz="1200" dirty="0">
                <a:solidFill>
                  <a:prstClr val="black"/>
                </a:solidFill>
              </a:rPr>
              <a:t> and </a:t>
            </a:r>
            <a:r>
              <a:rPr lang="it-IT" sz="1200" dirty="0" err="1">
                <a:solidFill>
                  <a:prstClr val="black"/>
                </a:solidFill>
              </a:rPr>
              <a:t>daily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practice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implications</a:t>
            </a:r>
            <a:r>
              <a:rPr lang="it-IT" sz="1200" dirty="0">
                <a:solidFill>
                  <a:prstClr val="black"/>
                </a:solidFill>
              </a:rPr>
              <a:t> from an </a:t>
            </a:r>
            <a:r>
              <a:rPr lang="it-IT" sz="1200" dirty="0" err="1">
                <a:solidFill>
                  <a:prstClr val="black"/>
                </a:solidFill>
              </a:rPr>
              <a:t>expert</a:t>
            </a:r>
            <a:r>
              <a:rPr lang="it-IT" sz="1200" dirty="0">
                <a:solidFill>
                  <a:prstClr val="black"/>
                </a:solidFill>
              </a:rPr>
              <a:t> panel. </a:t>
            </a:r>
            <a:r>
              <a:rPr lang="it-IT" sz="1200" dirty="0" err="1">
                <a:solidFill>
                  <a:prstClr val="black"/>
                </a:solidFill>
              </a:rPr>
              <a:t>Liver</a:t>
            </a:r>
            <a:r>
              <a:rPr lang="it-IT" sz="1200" dirty="0">
                <a:solidFill>
                  <a:prstClr val="black"/>
                </a:solidFill>
              </a:rPr>
              <a:t> International 2020;00:1–12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52526" y="79146"/>
            <a:ext cx="7903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</a:rPr>
              <a:t>OBETICOLIC ACID THERAPY</a:t>
            </a:r>
          </a:p>
        </p:txBody>
      </p:sp>
    </p:spTree>
    <p:extLst>
      <p:ext uri="{BB962C8B-B14F-4D97-AF65-F5344CB8AC3E}">
        <p14:creationId xmlns:p14="http://schemas.microsoft.com/office/powerpoint/2010/main" val="40927504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" y="-96968"/>
            <a:ext cx="905227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F497D"/>
                </a:solidFill>
              </a:rPr>
              <a:t>OCA Treatment Showed Sustained Improvement in ALP Over Time</a:t>
            </a:r>
          </a:p>
        </p:txBody>
      </p:sp>
      <p:sp>
        <p:nvSpPr>
          <p:cNvPr id="6349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6580" y="5818193"/>
            <a:ext cx="7953023" cy="7207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>***p&lt;0.0001; †p-value for comparing active treatments to Placebo is obtained using an ANCOVA model with baseline value as a covariate and fixed effects for treatment and randomization strata factor, p-value based on LS mean difference values; ‡p-value for the within treatment comparisons are obtained using a paired t-test.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65960" y="4894267"/>
          <a:ext cx="6450190" cy="847726"/>
        </p:xfrm>
        <a:graphic>
          <a:graphicData uri="http://schemas.openxmlformats.org/drawingml/2006/table">
            <a:tbl>
              <a:tblPr/>
              <a:tblGrid>
                <a:gridCol w="1926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Mean (SD)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Change from BL (U/L)</a:t>
                      </a:r>
                    </a:p>
                  </a:txBody>
                  <a:tcPr marL="91452" marR="91452" marT="45476" marB="4547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Placebo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 ± UDCA</a:t>
                      </a:r>
                    </a:p>
                  </a:txBody>
                  <a:tcPr marL="7145" marR="7145" marT="710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OCA 5-10 mg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± UDCA</a:t>
                      </a:r>
                    </a:p>
                  </a:txBody>
                  <a:tcPr marL="7145" marR="7145" marT="710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OCA 10 mg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± UDCA</a:t>
                      </a:r>
                    </a:p>
                  </a:txBody>
                  <a:tcPr marL="7145" marR="7145" marT="710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   ∆ 12 Months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GungsuhChe" charset="0"/>
                      </a:endParaRPr>
                    </a:p>
                  </a:txBody>
                  <a:tcPr marL="7145" marR="7145" marT="710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-7.7 (88.0)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-103.5 (87.0)***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-117.7 (73.3)***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   ∆ OLE 18 Months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‡</a:t>
                      </a:r>
                      <a:endParaRPr kumimoji="0" 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GungsuhChe" charset="0"/>
                      </a:endParaRPr>
                    </a:p>
                  </a:txBody>
                  <a:tcPr marL="7145" marR="7145" marT="710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-100.8 (87.4)***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-118.8 (96.3)***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GungsuhChe" charset="0"/>
                          <a:cs typeface="GungsuhChe" charset="0"/>
                        </a:rPr>
                        <a:t>-98.0 (92.9)***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GungsuhChe" charset="0"/>
                        <a:cs typeface="Times New Roman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35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47736"/>
              </p:ext>
            </p:extLst>
          </p:nvPr>
        </p:nvGraphicFramePr>
        <p:xfrm>
          <a:off x="1728615" y="999486"/>
          <a:ext cx="5477932" cy="411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5875614" imgH="4425933" progId="Prism6.Document">
                  <p:embed/>
                </p:oleObj>
              </mc:Choice>
              <mc:Fallback>
                <p:oleObj name="Prism 6" r:id="rId4" imgW="5875614" imgH="4425933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615" y="999486"/>
                        <a:ext cx="5477932" cy="4117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606800" y="6488668"/>
            <a:ext cx="210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410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F1BA2D-E686-254A-A179-7C332B62F416}"/>
              </a:ext>
            </a:extLst>
          </p:cNvPr>
          <p:cNvSpPr txBox="1"/>
          <p:nvPr/>
        </p:nvSpPr>
        <p:spPr>
          <a:xfrm>
            <a:off x="3012" y="1998991"/>
            <a:ext cx="922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SI</a:t>
            </a:r>
            <a:r>
              <a:rPr lang="it-IT" dirty="0" err="1"/>
              <a:t>cilian</a:t>
            </a:r>
            <a:r>
              <a:rPr lang="it-IT" dirty="0"/>
              <a:t> </a:t>
            </a:r>
            <a:r>
              <a:rPr lang="it-IT" b="1" dirty="0"/>
              <a:t>N</a:t>
            </a:r>
            <a:r>
              <a:rPr lang="it-IT" dirty="0"/>
              <a:t>etwork for </a:t>
            </a:r>
            <a:r>
              <a:rPr lang="it-IT" b="1" dirty="0" err="1"/>
              <a:t>T</a:t>
            </a:r>
            <a:r>
              <a:rPr lang="it-IT" dirty="0" err="1"/>
              <a:t>herapy</a:t>
            </a:r>
            <a:r>
              <a:rPr lang="it-IT" dirty="0"/>
              <a:t>, </a:t>
            </a:r>
            <a:r>
              <a:rPr lang="it-IT" b="1" dirty="0" err="1"/>
              <a:t>E</a:t>
            </a:r>
            <a:r>
              <a:rPr lang="it-IT" dirty="0" err="1"/>
              <a:t>pidemiology</a:t>
            </a:r>
            <a:r>
              <a:rPr lang="it-IT" dirty="0"/>
              <a:t> and </a:t>
            </a:r>
            <a:r>
              <a:rPr lang="it-IT" b="1" dirty="0" err="1"/>
              <a:t>S</a:t>
            </a:r>
            <a:r>
              <a:rPr lang="it-IT" dirty="0" err="1"/>
              <a:t>creen</a:t>
            </a:r>
            <a:r>
              <a:rPr lang="it-IT" b="1" dirty="0" err="1"/>
              <a:t>I</a:t>
            </a:r>
            <a:r>
              <a:rPr lang="it-IT" dirty="0" err="1"/>
              <a:t>ng</a:t>
            </a:r>
            <a:r>
              <a:rPr lang="it-IT" dirty="0"/>
              <a:t> in </a:t>
            </a:r>
            <a:r>
              <a:rPr lang="it-IT" dirty="0" err="1"/>
              <a:t>Epatology</a:t>
            </a:r>
            <a:r>
              <a:rPr lang="it-IT" dirty="0"/>
              <a:t> (</a:t>
            </a:r>
            <a:r>
              <a:rPr lang="it-IT" dirty="0">
                <a:hlinkClick r:id="rId3"/>
              </a:rPr>
              <a:t>www.sintesihepatology.org</a:t>
            </a:r>
            <a:r>
              <a:rPr lang="it-IT" dirty="0"/>
              <a:t>)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898613" y="1234546"/>
            <a:ext cx="3663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dirty="0">
                <a:solidFill>
                  <a:prstClr val="black"/>
                </a:solidFill>
              </a:rPr>
              <a:t>RETE CBP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422311" y="132955"/>
            <a:ext cx="8581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/>
              <a:t>Proposal</a:t>
            </a:r>
            <a:r>
              <a:rPr lang="it-IT" sz="4000" dirty="0"/>
              <a:t> for COVID era ………and </a:t>
            </a:r>
            <a:r>
              <a:rPr lang="it-IT" sz="4000" dirty="0" err="1"/>
              <a:t>beyond</a:t>
            </a:r>
            <a:endParaRPr lang="it-IT" sz="4000" dirty="0"/>
          </a:p>
        </p:txBody>
      </p:sp>
      <p:graphicFrame>
        <p:nvGraphicFramePr>
          <p:cNvPr id="35" name="Diagramma 34">
            <a:extLst>
              <a:ext uri="{FF2B5EF4-FFF2-40B4-BE49-F238E27FC236}">
                <a16:creationId xmlns:a16="http://schemas.microsoft.com/office/drawing/2014/main" id="{3C799AAB-7AE0-3146-BBC6-64910566D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957780"/>
              </p:ext>
            </p:extLst>
          </p:nvPr>
        </p:nvGraphicFramePr>
        <p:xfrm>
          <a:off x="265946" y="2534304"/>
          <a:ext cx="4807071" cy="358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6" name="Diagramma 35">
            <a:extLst>
              <a:ext uri="{FF2B5EF4-FFF2-40B4-BE49-F238E27FC236}">
                <a16:creationId xmlns:a16="http://schemas.microsoft.com/office/drawing/2014/main" id="{3C799AAB-7AE0-3146-BBC6-64910566D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83666"/>
              </p:ext>
            </p:extLst>
          </p:nvPr>
        </p:nvGraphicFramePr>
        <p:xfrm>
          <a:off x="4858252" y="2489752"/>
          <a:ext cx="4285751" cy="358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7" name="Rettangolo 36"/>
          <p:cNvSpPr/>
          <p:nvPr/>
        </p:nvSpPr>
        <p:spPr>
          <a:xfrm>
            <a:off x="1190414" y="6074819"/>
            <a:ext cx="6954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/>
              <a:t>Personalized</a:t>
            </a:r>
            <a:r>
              <a:rPr lang="it-IT" sz="2400" b="1" dirty="0"/>
              <a:t>, life-long </a:t>
            </a:r>
            <a:r>
              <a:rPr lang="it-IT" sz="2400" b="1" dirty="0" err="1"/>
              <a:t>approach</a:t>
            </a:r>
            <a:r>
              <a:rPr lang="it-IT" sz="2400" b="1" dirty="0"/>
              <a:t> of PBC </a:t>
            </a:r>
          </a:p>
        </p:txBody>
      </p:sp>
    </p:spTree>
    <p:extLst>
      <p:ext uri="{BB962C8B-B14F-4D97-AF65-F5344CB8AC3E}">
        <p14:creationId xmlns:p14="http://schemas.microsoft.com/office/powerpoint/2010/main" val="219848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Graphic spid="36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olo 1"/>
          <p:cNvSpPr>
            <a:spLocks noGrp="1" noChangeArrowheads="1"/>
          </p:cNvSpPr>
          <p:nvPr>
            <p:ph type="title"/>
          </p:nvPr>
        </p:nvSpPr>
        <p:spPr>
          <a:xfrm>
            <a:off x="457920" y="36008"/>
            <a:ext cx="8228160" cy="114203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504D"/>
                </a:solidFill>
                <a:latin typeface="Bitstream Vera Serif" charset="0"/>
              </a:rPr>
              <a:t>Rete NAFLD</a:t>
            </a:r>
          </a:p>
        </p:txBody>
      </p:sp>
      <p:grpSp>
        <p:nvGrpSpPr>
          <p:cNvPr id="12290" name="Gruppo 9"/>
          <p:cNvGrpSpPr>
            <a:grpSpLocks/>
          </p:cNvGrpSpPr>
          <p:nvPr/>
        </p:nvGrpSpPr>
        <p:grpSpPr bwMode="auto">
          <a:xfrm>
            <a:off x="260641" y="1468956"/>
            <a:ext cx="8700480" cy="4173559"/>
            <a:chOff x="273050" y="1467327"/>
            <a:chExt cx="9591798" cy="4600519"/>
          </a:xfrm>
        </p:grpSpPr>
        <p:pic>
          <p:nvPicPr>
            <p:cNvPr id="12291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932" y="2267669"/>
              <a:ext cx="4273145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arrotondato 6"/>
            <p:cNvSpPr>
              <a:spLocks noChangeArrowheads="1"/>
            </p:cNvSpPr>
            <p:nvPr/>
          </p:nvSpPr>
          <p:spPr bwMode="auto">
            <a:xfrm>
              <a:off x="2601942" y="1467327"/>
              <a:ext cx="4983227" cy="63181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Condivisione di Strategie e di Risorse</a:t>
              </a:r>
            </a:p>
          </p:txBody>
        </p:sp>
        <p:sp>
          <p:nvSpPr>
            <p:cNvPr id="8" name="Rettangolo arrotondato 7"/>
            <p:cNvSpPr>
              <a:spLocks noChangeArrowheads="1"/>
            </p:cNvSpPr>
            <p:nvPr/>
          </p:nvSpPr>
          <p:spPr bwMode="auto">
            <a:xfrm>
              <a:off x="3240125" y="5436029"/>
              <a:ext cx="3887838" cy="63181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Misurazione degli </a:t>
              </a:r>
              <a:r>
                <a:rPr lang="it-IT" sz="2000" dirty="0" err="1">
                  <a:solidFill>
                    <a:srgbClr val="FF0000"/>
                  </a:solidFill>
                </a:rPr>
                <a:t>outcomes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  <p:sp>
          <p:nvSpPr>
            <p:cNvPr id="9" name="Rettangolo arrotondato 8"/>
            <p:cNvSpPr>
              <a:spLocks noChangeArrowheads="1"/>
            </p:cNvSpPr>
            <p:nvPr/>
          </p:nvSpPr>
          <p:spPr bwMode="auto">
            <a:xfrm>
              <a:off x="7416892" y="2934159"/>
              <a:ext cx="2447956" cy="145889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Equo accesso</a:t>
              </a:r>
            </a:p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alla diagnosi e  alla terapia</a:t>
              </a:r>
            </a:p>
          </p:txBody>
        </p:sp>
        <p:sp>
          <p:nvSpPr>
            <p:cNvPr id="17" name="Rettangolo arrotondato 16"/>
            <p:cNvSpPr>
              <a:spLocks noChangeArrowheads="1"/>
            </p:cNvSpPr>
            <p:nvPr/>
          </p:nvSpPr>
          <p:spPr bwMode="auto">
            <a:xfrm>
              <a:off x="273050" y="2988133"/>
              <a:ext cx="2246341" cy="12239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Awareness          e</a:t>
              </a:r>
            </a:p>
            <a:p>
              <a:pPr algn="ctr">
                <a:defRPr/>
              </a:pPr>
              <a:r>
                <a:rPr lang="it-IT" sz="2000" dirty="0">
                  <a:solidFill>
                    <a:srgbClr val="FF0000"/>
                  </a:solidFill>
                </a:rPr>
                <a:t>Epidemiologia </a:t>
              </a:r>
            </a:p>
          </p:txBody>
        </p:sp>
        <p:sp>
          <p:nvSpPr>
            <p:cNvPr id="5" name="Freccia curva 4">
              <a:extLst>
                <a:ext uri="{FF2B5EF4-FFF2-40B4-BE49-F238E27FC236}">
                  <a16:creationId xmlns:a16="http://schemas.microsoft.com/office/drawing/2014/main" id="{363452DD-689C-AE4D-8E22-2E3BB3E8FC10}"/>
                </a:ext>
              </a:extLst>
            </p:cNvPr>
            <p:cNvSpPr/>
            <p:nvPr/>
          </p:nvSpPr>
          <p:spPr bwMode="auto">
            <a:xfrm>
              <a:off x="857257" y="1467327"/>
              <a:ext cx="1079514" cy="1304909"/>
            </a:xfrm>
            <a:prstGeom prst="bentArrow">
              <a:avLst>
                <a:gd name="adj1" fmla="val 25000"/>
                <a:gd name="adj2" fmla="val 30652"/>
                <a:gd name="adj3" fmla="val 25000"/>
                <a:gd name="adj4" fmla="val 4375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200">
                <a:latin typeface="Times New Roman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Freccia curva 5">
              <a:extLst>
                <a:ext uri="{FF2B5EF4-FFF2-40B4-BE49-F238E27FC236}">
                  <a16:creationId xmlns:a16="http://schemas.microsoft.com/office/drawing/2014/main" id="{ADAED02C-A556-D143-A03D-4FD9665CC0B6}"/>
                </a:ext>
              </a:extLst>
            </p:cNvPr>
            <p:cNvSpPr/>
            <p:nvPr/>
          </p:nvSpPr>
          <p:spPr bwMode="auto">
            <a:xfrm rot="5400000">
              <a:off x="8028101" y="1656224"/>
              <a:ext cx="1152511" cy="1079514"/>
            </a:xfrm>
            <a:prstGeom prst="bentArrow">
              <a:avLst>
                <a:gd name="adj1" fmla="val 25000"/>
                <a:gd name="adj2" fmla="val 24020"/>
                <a:gd name="adj3" fmla="val 25000"/>
                <a:gd name="adj4" fmla="val 4375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200">
                <a:latin typeface="Times New Roman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Freccia curva 12">
              <a:extLst>
                <a:ext uri="{FF2B5EF4-FFF2-40B4-BE49-F238E27FC236}">
                  <a16:creationId xmlns:a16="http://schemas.microsoft.com/office/drawing/2014/main" id="{338956AB-3B95-E84C-80AB-117B7530B782}"/>
                </a:ext>
              </a:extLst>
            </p:cNvPr>
            <p:cNvSpPr/>
            <p:nvPr/>
          </p:nvSpPr>
          <p:spPr bwMode="auto">
            <a:xfrm rot="10800000">
              <a:off x="7920135" y="4715312"/>
              <a:ext cx="1152540" cy="1211248"/>
            </a:xfrm>
            <a:prstGeom prst="ben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200">
                <a:latin typeface="Times New Roman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itolo 1"/>
          <p:cNvSpPr txBox="1">
            <a:spLocks noChangeArrowheads="1"/>
          </p:cNvSpPr>
          <p:nvPr/>
        </p:nvSpPr>
        <p:spPr>
          <a:xfrm>
            <a:off x="330819" y="3"/>
            <a:ext cx="8228160" cy="11420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504D"/>
                </a:solidFill>
                <a:latin typeface="Bitstream Vera Serif" charset="0"/>
              </a:rPr>
              <a:t>Rete CBP</a:t>
            </a:r>
          </a:p>
        </p:txBody>
      </p:sp>
    </p:spTree>
    <p:extLst>
      <p:ext uri="{BB962C8B-B14F-4D97-AF65-F5344CB8AC3E}">
        <p14:creationId xmlns:p14="http://schemas.microsoft.com/office/powerpoint/2010/main" val="25062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12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 rot="16200000">
            <a:off x="-346590" y="3349508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n. of </a:t>
            </a:r>
            <a:r>
              <a:rPr lang="it-IT" dirty="0" err="1"/>
              <a:t>patients</a:t>
            </a:r>
            <a:r>
              <a:rPr lang="it-IT" dirty="0"/>
              <a:t> </a:t>
            </a: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365005"/>
              </p:ext>
            </p:extLst>
          </p:nvPr>
        </p:nvGraphicFramePr>
        <p:xfrm>
          <a:off x="564485" y="1073151"/>
          <a:ext cx="8441603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tangolo 9"/>
          <p:cNvSpPr/>
          <p:nvPr/>
        </p:nvSpPr>
        <p:spPr>
          <a:xfrm>
            <a:off x="752526" y="295728"/>
            <a:ext cx="7903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</a:rPr>
              <a:t>OBETICOLIC ACID THERAPY: </a:t>
            </a:r>
            <a:r>
              <a:rPr lang="it-IT" sz="2400" b="1" dirty="0" err="1">
                <a:solidFill>
                  <a:schemeClr val="accent2"/>
                </a:solidFill>
              </a:rPr>
              <a:t>preliminary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Sicilian</a:t>
            </a:r>
            <a:r>
              <a:rPr lang="it-IT" sz="2400" b="1" dirty="0">
                <a:solidFill>
                  <a:schemeClr val="accent2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661707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CF5BC-03C9-0AB1-440B-355EF67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844" y="410239"/>
            <a:ext cx="7506667" cy="900247"/>
          </a:xfrm>
        </p:spPr>
        <p:txBody>
          <a:bodyPr/>
          <a:lstStyle/>
          <a:p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it-IT" dirty="0" err="1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biliary</a:t>
            </a:r>
            <a:r>
              <a:rPr lang="it-IT" dirty="0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5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cholangitis</a:t>
            </a:r>
            <a:endParaRPr lang="it-IT" dirty="0">
              <a:solidFill>
                <a:srgbClr val="005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8DB174-50E5-4F09-5B82-A6386AFC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34" y="1797335"/>
            <a:ext cx="7928291" cy="50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9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9A64-7B8D-4907-9521-0CA318C2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5" y="1"/>
            <a:ext cx="8229600" cy="84871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/>
                <a:cs typeface="Arial"/>
              </a:rPr>
              <a:t>Epidemiology of PBC</a:t>
            </a:r>
            <a:endParaRPr lang="en-GB" sz="32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BF0F-5993-4E21-AD84-262563751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042" y="6276498"/>
            <a:ext cx="7519403" cy="376991"/>
          </a:xfrm>
        </p:spPr>
        <p:txBody>
          <a:bodyPr/>
          <a:lstStyle/>
          <a:p>
            <a:r>
              <a:rPr lang="en-GB" sz="1400" dirty="0"/>
              <a:t>EASL CPG PBC. J </a:t>
            </a:r>
            <a:r>
              <a:rPr lang="en-GB" sz="1400" dirty="0" err="1"/>
              <a:t>Hepatol</a:t>
            </a:r>
            <a:r>
              <a:rPr lang="en-GB" sz="1400" dirty="0"/>
              <a:t> 2017;67:145–72</a:t>
            </a:r>
          </a:p>
          <a:p>
            <a:r>
              <a:rPr lang="en-GB" sz="1400" dirty="0" err="1"/>
              <a:t>Marzioni</a:t>
            </a:r>
            <a:r>
              <a:rPr lang="en-GB" sz="1400" dirty="0"/>
              <a:t> M et. Al Digestive and Liver Disease 2019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3323A-152F-47F4-9BBD-CE056723F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985" y="1176415"/>
            <a:ext cx="7654363" cy="4723092"/>
          </a:xfrm>
          <a:noFill/>
        </p:spPr>
        <p:txBody>
          <a:bodyPr>
            <a:noAutofit/>
          </a:bodyPr>
          <a:lstStyle/>
          <a:p>
            <a:r>
              <a:rPr lang="en-GB" dirty="0"/>
              <a:t>Remains a female predominant disease</a:t>
            </a:r>
          </a:p>
          <a:p>
            <a:pPr lvl="1"/>
            <a:r>
              <a:rPr lang="en-GB" dirty="0"/>
              <a:t>Mainly &gt;40 years</a:t>
            </a:r>
          </a:p>
          <a:p>
            <a:pPr lvl="1"/>
            <a:r>
              <a:rPr lang="en-GB" dirty="0"/>
              <a:t>Does not present in childhood</a:t>
            </a:r>
          </a:p>
          <a:p>
            <a:endParaRPr lang="en-US" dirty="0"/>
          </a:p>
          <a:p>
            <a:r>
              <a:rPr lang="en-GB" b="1" dirty="0">
                <a:solidFill>
                  <a:schemeClr val="tx2"/>
                </a:solidFill>
              </a:rPr>
              <a:t>Global: </a:t>
            </a:r>
            <a:r>
              <a:rPr lang="en-GB" dirty="0"/>
              <a:t>Estimated 1 in 1,000 women over the age of 40 years old living with PBC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>
                <a:solidFill>
                  <a:schemeClr val="tx2"/>
                </a:solidFill>
              </a:rPr>
              <a:t>Europe: </a:t>
            </a:r>
            <a:r>
              <a:rPr lang="en-GB" dirty="0"/>
              <a:t>Estimated incidence 1–2 per 100,000 population per year</a:t>
            </a:r>
          </a:p>
          <a:p>
            <a:pPr lvl="1"/>
            <a:r>
              <a:rPr lang="en-GB" dirty="0"/>
              <a:t>Incidence range: 0.3–5.8 per 100,000</a:t>
            </a:r>
          </a:p>
          <a:p>
            <a:pPr lvl="1"/>
            <a:r>
              <a:rPr lang="en-GB" dirty="0"/>
              <a:t>Prevalence range: 1.9–40.2 per 100,000 </a:t>
            </a:r>
          </a:p>
          <a:p>
            <a:r>
              <a:rPr lang="en-GB" b="1" dirty="0">
                <a:solidFill>
                  <a:schemeClr val="tx2"/>
                </a:solidFill>
              </a:rPr>
              <a:t>Italy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      - </a:t>
            </a:r>
            <a:r>
              <a:rPr lang="en-GB" dirty="0"/>
              <a:t>Incidence range: 5.3 per 100,000</a:t>
            </a:r>
          </a:p>
          <a:p>
            <a:pPr marL="0" indent="0">
              <a:buNone/>
            </a:pPr>
            <a:r>
              <a:rPr lang="en-GB" dirty="0"/>
              <a:t>      - Prevalence range: 27.9 per 100,000 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7" name="Straight Connector 7"/>
          <p:cNvCxnSpPr/>
          <p:nvPr/>
        </p:nvCxnSpPr>
        <p:spPr>
          <a:xfrm>
            <a:off x="971276" y="1009955"/>
            <a:ext cx="71776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294545" y="6219322"/>
            <a:ext cx="493776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 531 </a:t>
            </a:r>
            <a:r>
              <a:rPr lang="it-IT" sz="2800" b="1" dirty="0" err="1">
                <a:solidFill>
                  <a:schemeClr val="tx2"/>
                </a:solidFill>
              </a:rPr>
              <a:t>pts</a:t>
            </a:r>
            <a:r>
              <a:rPr lang="it-IT" sz="2800" b="1" dirty="0">
                <a:solidFill>
                  <a:schemeClr val="tx2"/>
                </a:solidFill>
              </a:rPr>
              <a:t> = 10.2 per 100.000 ???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5C052EF-4B53-826B-25E8-BFF9920D7303}"/>
              </a:ext>
            </a:extLst>
          </p:cNvPr>
          <p:cNvSpPr/>
          <p:nvPr/>
        </p:nvSpPr>
        <p:spPr>
          <a:xfrm>
            <a:off x="1078154" y="5296395"/>
            <a:ext cx="4218241" cy="60311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5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9A64-7B8D-4907-9521-0CA318C2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186667"/>
            <a:ext cx="8229600" cy="8110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diagnosis of PBC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BF0F-5993-4E21-AD84-262563751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*Statements 7–10</a:t>
            </a:r>
            <a:br>
              <a:rPr lang="en-GB"/>
            </a:br>
            <a:r>
              <a:rPr lang="en-GB"/>
              <a:t>EASL CPG PBC. J Hepatol 2017;67:145–72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18600" y="913034"/>
            <a:ext cx="8506800" cy="4622400"/>
          </a:xfrm>
        </p:spPr>
        <p:txBody>
          <a:bodyPr>
            <a:normAutofit/>
          </a:bodyPr>
          <a:lstStyle/>
          <a:p>
            <a:r>
              <a:rPr lang="en-GB" dirty="0"/>
              <a:t>PBC should be suspected in patients with persistent </a:t>
            </a:r>
            <a:r>
              <a:rPr lang="en-GB" dirty="0" err="1"/>
              <a:t>cholestatic</a:t>
            </a:r>
            <a:r>
              <a:rPr lang="en-GB" dirty="0"/>
              <a:t> serum liver tests or symptoms</a:t>
            </a:r>
          </a:p>
          <a:p>
            <a:pPr lvl="1"/>
            <a:r>
              <a:rPr lang="en-GB" sz="2000" dirty="0"/>
              <a:t>Including pruritus and fatigue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C3BFBB-4A77-7F3A-E8BC-E7813D54B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031844"/>
              </p:ext>
            </p:extLst>
          </p:nvPr>
        </p:nvGraphicFramePr>
        <p:xfrm>
          <a:off x="1336200" y="2294063"/>
          <a:ext cx="6293922" cy="4090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12">
                  <a:extLst>
                    <a:ext uri="{9D8B030D-6E8A-4147-A177-3AD203B41FA5}">
                      <a16:colId xmlns:a16="http://schemas.microsoft.com/office/drawing/2014/main" val="4223070957"/>
                    </a:ext>
                  </a:extLst>
                </a:gridCol>
                <a:gridCol w="906782">
                  <a:extLst>
                    <a:ext uri="{9D8B030D-6E8A-4147-A177-3AD203B41FA5}">
                      <a16:colId xmlns:a16="http://schemas.microsoft.com/office/drawing/2014/main" val="2049806454"/>
                    </a:ext>
                  </a:extLst>
                </a:gridCol>
                <a:gridCol w="1269494">
                  <a:extLst>
                    <a:ext uri="{9D8B030D-6E8A-4147-A177-3AD203B41FA5}">
                      <a16:colId xmlns:a16="http://schemas.microsoft.com/office/drawing/2014/main" val="444711053"/>
                    </a:ext>
                  </a:extLst>
                </a:gridCol>
                <a:gridCol w="117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817">
                  <a:extLst>
                    <a:ext uri="{9D8B030D-6E8A-4147-A177-3AD203B41FA5}">
                      <a16:colId xmlns:a16="http://schemas.microsoft.com/office/drawing/2014/main" val="3207468157"/>
                    </a:ext>
                  </a:extLst>
                </a:gridCol>
              </a:tblGrid>
              <a:tr h="21691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B"/>
                        </a:rPr>
                        <a:t>Test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B"/>
                        </a:rPr>
                        <a:t>Finding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B"/>
                        </a:rPr>
                        <a:t>Suspicion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B"/>
                        </a:rPr>
                        <a:t>Diagnosis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B"/>
                        </a:rPr>
                        <a:t>Prognosis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6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ALP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26476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AST/ALT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03096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GGT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011438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IgM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99556"/>
                  </a:ext>
                </a:extLst>
              </a:tr>
              <a:tr h="278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AMA (&gt;1/40)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+</a:t>
                      </a:r>
                      <a:r>
                        <a:rPr lang="en-GB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 </a:t>
                      </a:r>
                      <a:endParaRPr lang="en-GB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80632"/>
                  </a:ext>
                </a:extLst>
              </a:tr>
              <a:tr h="278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Specific ANA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+ </a:t>
                      </a:r>
                      <a:endParaRPr lang="en-GB" sz="2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76183"/>
                  </a:ext>
                </a:extLst>
              </a:tr>
              <a:tr h="278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Anti-gp210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+ </a:t>
                      </a:r>
                      <a:endParaRPr lang="en-GB" sz="2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 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86987"/>
                  </a:ext>
                </a:extLst>
              </a:tr>
              <a:tr h="278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Anti-sp100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+ </a:t>
                      </a:r>
                      <a:endParaRPr lang="en-GB" sz="2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SUnvNCp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88513"/>
                  </a:ext>
                </a:extLst>
              </a:tr>
              <a:tr h="278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Anti-centromere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+ </a:t>
                      </a:r>
                      <a:endParaRPr lang="en-GB" sz="28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Bilirubin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4C4E74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4C4E74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663957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Platelets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  <a:sym typeface="Wingdings" panose="05000000000000000000" pitchFamily="2" charset="2"/>
                        </a:rPr>
                        <a:t>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330625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INR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dvP4C4E74"/>
                          <a:sym typeface="Wingdings" panose="05000000000000000000" pitchFamily="2" charset="2"/>
                        </a:rPr>
                        <a:t>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4C4E74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4C4E74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57374"/>
                  </a:ext>
                </a:extLst>
              </a:tr>
              <a:tr h="24799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Albumin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  <a:sym typeface="Wingdings" panose="05000000000000000000" pitchFamily="2" charset="2"/>
                        </a:rPr>
                        <a:t></a:t>
                      </a:r>
                      <a:r>
                        <a:rPr lang="en-GB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</a:rPr>
                        <a:t> </a:t>
                      </a:r>
                      <a:endParaRPr lang="en-GB" sz="2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Pi2"/>
                        </a:rPr>
                        <a:t> 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AdvPSUnvNCp"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59697"/>
                  </a:ext>
                </a:extLst>
              </a:tr>
            </a:tbl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0B47E707-1020-A510-A4F9-011AE158F04E}"/>
              </a:ext>
            </a:extLst>
          </p:cNvPr>
          <p:cNvSpPr/>
          <p:nvPr/>
        </p:nvSpPr>
        <p:spPr>
          <a:xfrm>
            <a:off x="1199408" y="3645726"/>
            <a:ext cx="5403273" cy="134191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8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9A64-7B8D-4907-9521-0CA318C2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186667"/>
            <a:ext cx="8229600" cy="8110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diagnosis of PBC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BF0F-5993-4E21-AD84-262563751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*Statements 7–10</a:t>
            </a:r>
            <a:br>
              <a:rPr lang="en-GB"/>
            </a:br>
            <a:r>
              <a:rPr lang="en-GB"/>
              <a:t>EASL CPG PBC. J Hepatol 2017;67:145–72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18600" y="1126790"/>
            <a:ext cx="8506800" cy="4622400"/>
          </a:xfrm>
        </p:spPr>
        <p:txBody>
          <a:bodyPr>
            <a:normAutofit/>
          </a:bodyPr>
          <a:lstStyle/>
          <a:p>
            <a:r>
              <a:rPr lang="en-GB" dirty="0"/>
              <a:t>PBC should be suspected in patients with persistent </a:t>
            </a:r>
            <a:r>
              <a:rPr lang="en-GB" dirty="0" err="1"/>
              <a:t>cholestatic</a:t>
            </a:r>
            <a:r>
              <a:rPr lang="en-GB" dirty="0"/>
              <a:t> serum liver tests or symptoms</a:t>
            </a:r>
          </a:p>
          <a:p>
            <a:pPr lvl="1"/>
            <a:r>
              <a:rPr lang="en-GB" sz="2000" dirty="0"/>
              <a:t>Including pruritus and fatigue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144F6B-6189-4438-96F0-E28CCD2F1733}"/>
              </a:ext>
            </a:extLst>
          </p:cNvPr>
          <p:cNvGraphicFramePr>
            <a:graphicFrameLocks noGrp="1"/>
          </p:cNvGraphicFramePr>
          <p:nvPr/>
        </p:nvGraphicFramePr>
        <p:xfrm>
          <a:off x="457201" y="2532494"/>
          <a:ext cx="8232877" cy="3692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6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411">
                <a:tc gridSpan="3"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Recommendations*</a:t>
                      </a:r>
                    </a:p>
                  </a:txBody>
                  <a:tcPr anchor="b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4A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In adults with cholestasis and no likelihood of systemic disease, an </a:t>
                      </a:r>
                      <a:r>
                        <a:rPr lang="en-GB" sz="15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elevated ALP </a:t>
                      </a:r>
                      <a:r>
                        <a:rPr lang="en-GB" sz="15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plus </a:t>
                      </a:r>
                      <a:r>
                        <a:rPr lang="en-GB" sz="15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AMA at a titre &gt;1:40 </a:t>
                      </a:r>
                      <a:r>
                        <a:rPr lang="en-GB" sz="15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is</a:t>
                      </a:r>
                      <a:r>
                        <a:rPr lang="en-GB" sz="15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 diagnostic</a:t>
                      </a:r>
                      <a:endParaRPr lang="en-GB" sz="1500" b="1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DC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DCBE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In the correct context, a diagnosis of AMA-negative PBC can be made in patients with cholestasis and </a:t>
                      </a:r>
                      <a:r>
                        <a:rPr lang="en-GB" sz="15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specific ANA immunofluorescence </a:t>
                      </a:r>
                      <a:r>
                        <a:rPr lang="en-GB" sz="1500" b="1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(nuclear dots or perinuclear rims) or ELISA results (sp100, gp210)</a:t>
                      </a:r>
                      <a:endParaRPr lang="en-GB" sz="15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DC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DCBE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Liver biopsy not required </a:t>
                      </a:r>
                      <a:r>
                        <a:rPr lang="en-GB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for diagnosis of PBC, unless PBC-specific antibodies absent, coexistent AIH or NASH suspected, or other (usually systemic) comorbidities are present</a:t>
                      </a:r>
                      <a:endParaRPr lang="en-GB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DC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DCBE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AMA reactivity alone is not sufficient to diagnose PBC</a:t>
                      </a:r>
                      <a:r>
                        <a:rPr lang="en-GB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AdvGulliv-R"/>
                        </a:rPr>
                        <a:t>. Follow up patients with normal serum liver tests who are AMA positive with annual biochemical reassessment for the presence of liver disease</a:t>
                      </a:r>
                      <a:endParaRPr lang="en-GB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C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CBE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B5F8883-596F-4D3B-890D-C18943D907AD}"/>
              </a:ext>
            </a:extLst>
          </p:cNvPr>
          <p:cNvGrpSpPr/>
          <p:nvPr/>
        </p:nvGrpSpPr>
        <p:grpSpPr>
          <a:xfrm>
            <a:off x="4339161" y="2517722"/>
            <a:ext cx="4840643" cy="476433"/>
            <a:chOff x="4262958" y="3006579"/>
            <a:chExt cx="4840642" cy="476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60F642-6DF2-4C69-A492-43E1F6D2B4C6}"/>
                </a:ext>
              </a:extLst>
            </p:cNvPr>
            <p:cNvSpPr/>
            <p:nvPr/>
          </p:nvSpPr>
          <p:spPr>
            <a:xfrm>
              <a:off x="4262958" y="3279475"/>
              <a:ext cx="144000" cy="144000"/>
            </a:xfrm>
            <a:prstGeom prst="rect">
              <a:avLst/>
            </a:prstGeom>
            <a:solidFill>
              <a:srgbClr val="7DCBE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B8443E-3EED-43AF-A4B2-A01CD0C93DA1}"/>
                </a:ext>
              </a:extLst>
            </p:cNvPr>
            <p:cNvSpPr/>
            <p:nvPr/>
          </p:nvSpPr>
          <p:spPr>
            <a:xfrm>
              <a:off x="5845171" y="3279475"/>
              <a:ext cx="144000" cy="144000"/>
            </a:xfrm>
            <a:prstGeom prst="rect">
              <a:avLst/>
            </a:prstGeom>
            <a:solidFill>
              <a:srgbClr val="BEE5F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5D11A9-EC4A-435E-BC13-C424F5EDD3CF}"/>
                </a:ext>
              </a:extLst>
            </p:cNvPr>
            <p:cNvSpPr txBox="1"/>
            <p:nvPr/>
          </p:nvSpPr>
          <p:spPr>
            <a:xfrm>
              <a:off x="6692800" y="3021347"/>
              <a:ext cx="125124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Grade of evidence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B28409-0DD6-4931-ABFD-31E08E9E2B48}"/>
                </a:ext>
              </a:extLst>
            </p:cNvPr>
            <p:cNvSpPr txBox="1"/>
            <p:nvPr/>
          </p:nvSpPr>
          <p:spPr>
            <a:xfrm>
              <a:off x="7392135" y="3006579"/>
              <a:ext cx="1711465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Grade of recommendation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969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512022312470000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13102</TotalTime>
  <Words>6319</Words>
  <Application>Microsoft Macintosh PowerPoint</Application>
  <PresentationFormat>Presentazione su schermo (4:3)</PresentationFormat>
  <Paragraphs>979</Paragraphs>
  <Slides>65</Slides>
  <Notes>17</Notes>
  <HiddenSlides>29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86" baseType="lpstr">
      <vt:lpstr>AdvGulliv-R</vt:lpstr>
      <vt:lpstr>AdvOT3d287b35.B</vt:lpstr>
      <vt:lpstr>AdvOT70e1938e</vt:lpstr>
      <vt:lpstr>AdvOT70e1938e+fb</vt:lpstr>
      <vt:lpstr>AdvOT7fe89a09</vt:lpstr>
      <vt:lpstr>AdvOTdd63dae3</vt:lpstr>
      <vt:lpstr>AdvOTdd63dae3+fb</vt:lpstr>
      <vt:lpstr>AdvP4C4E51</vt:lpstr>
      <vt:lpstr>AdvP4C4E74</vt:lpstr>
      <vt:lpstr>AdvTTab7e17fd</vt:lpstr>
      <vt:lpstr>Arial</vt:lpstr>
      <vt:lpstr>Bitstream Vera Serif</vt:lpstr>
      <vt:lpstr>Calibri</vt:lpstr>
      <vt:lpstr>Haettenschweiler</vt:lpstr>
      <vt:lpstr>Symbol</vt:lpstr>
      <vt:lpstr>Times New Roman</vt:lpstr>
      <vt:lpstr>Verdana</vt:lpstr>
      <vt:lpstr>Wingdings</vt:lpstr>
      <vt:lpstr>Tema di Office</vt:lpstr>
      <vt:lpstr>CS ChemDraw Drawing</vt:lpstr>
      <vt:lpstr>Prism 6</vt:lpstr>
      <vt:lpstr>Presentazione standard di PowerPoint</vt:lpstr>
      <vt:lpstr>Primary Biliary Cholangitis</vt:lpstr>
      <vt:lpstr>SINTESI HEPATOLOGY CBP SICILIA – Web network </vt:lpstr>
      <vt:lpstr>Presentazione standard di PowerPoint</vt:lpstr>
      <vt:lpstr>CBP- pazienti registrati in rete</vt:lpstr>
      <vt:lpstr>Presentazione standard di PowerPoint</vt:lpstr>
      <vt:lpstr>Epidemiology of PBC</vt:lpstr>
      <vt:lpstr>Initial diagnosis of PBC</vt:lpstr>
      <vt:lpstr>Initial diagnosis of PBC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Valori di stiffness e diagnosi di fibrosi avanzata in 240 pazienti con CBP e Fibroscan alla diagnosi</vt:lpstr>
      <vt:lpstr>Presentazione standard di PowerPoint</vt:lpstr>
      <vt:lpstr>Drugs approved (in blue) or under evaluation (in yellow) for the treatment of PBC</vt:lpstr>
      <vt:lpstr>Presentazione standard di PowerPoint</vt:lpstr>
      <vt:lpstr>Different mechanisms of action are involved in UDCA’s beneficial effect</vt:lpstr>
      <vt:lpstr>Different mechanisms of action are involved in UDCA’s beneficial effect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Clinical Practice Guidelines</vt:lpstr>
      <vt:lpstr>Obeticholic acid</vt:lpstr>
      <vt:lpstr>Significant Reductions in ALP  Within 2 Weeks </vt:lpstr>
      <vt:lpstr>Presentazione standard di PowerPoint</vt:lpstr>
      <vt:lpstr>Real-world experience with obeticholic acid in patients with PBC</vt:lpstr>
      <vt:lpstr>Extension of real-world OCA in Italy: RECAPITULATE STUDY</vt:lpstr>
      <vt:lpstr>RECAPITULATE Study Study population (1)</vt:lpstr>
      <vt:lpstr>RECAPITULATE Study Liver enzymes and bilirubin over time</vt:lpstr>
      <vt:lpstr>RECAPITULATE Study Primary and Secondary endpoints (Overall population)</vt:lpstr>
      <vt:lpstr>RECAPITULATE Study  Primary and Secondary endpoints (Non-Cirrhotics Vs Cirrhotics)</vt:lpstr>
      <vt:lpstr>RECAPITULATE Study  Primary and Secondary endpoints («Pure» PBC Vs Overlap PBC/AIH)</vt:lpstr>
      <vt:lpstr>RECAPITULATE Study  Primary and Secondary endpoints («Pure» PBC Vs Overlap PBC/AIH)</vt:lpstr>
      <vt:lpstr>Presentazione standard di PowerPoint</vt:lpstr>
      <vt:lpstr>RECAPITULATE Vs GLOBAL PBC </vt:lpstr>
      <vt:lpstr>Presentazione standard di PowerPoint</vt:lpstr>
      <vt:lpstr>Bezurso trial</vt:lpstr>
      <vt:lpstr>Presentazione standard di PowerPoint</vt:lpstr>
      <vt:lpstr>Presentazione standard di PowerPoint</vt:lpstr>
      <vt:lpstr>Presentazione standard di PowerPoint</vt:lpstr>
      <vt:lpstr>PPAR - Potential treatment drugs of PBC</vt:lpstr>
      <vt:lpstr>Presentazione standard di PowerPoint</vt:lpstr>
      <vt:lpstr>PBC Pathogenesis </vt:lpstr>
      <vt:lpstr>Challenges in PBC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Risk factors for progression to cirrhosis  by Cox multivariate model </vt:lpstr>
      <vt:lpstr>Presentazione standard di PowerPoint</vt:lpstr>
      <vt:lpstr> Progression to cirrhosis according to GGT value after 12 months of therapy with UDCA in all PBC cohort and in responder to UDCA (205 patients)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OCA Treatment Showed Sustained Improvement in ALP Over Time</vt:lpstr>
      <vt:lpstr>Presentazione standard di PowerPoint</vt:lpstr>
      <vt:lpstr>Rete NAFLD</vt:lpstr>
      <vt:lpstr>Presentazione standard di PowerPoint</vt:lpstr>
      <vt:lpstr>Treatment modalities for primary biliary cholangitis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Vincenza Calvaruso</dc:creator>
  <cp:lastModifiedBy>VINCENZA CALVARUSO</cp:lastModifiedBy>
  <cp:revision>262</cp:revision>
  <dcterms:created xsi:type="dcterms:W3CDTF">2019-11-21T19:31:10Z</dcterms:created>
  <dcterms:modified xsi:type="dcterms:W3CDTF">2023-05-30T05:42:37Z</dcterms:modified>
</cp:coreProperties>
</file>