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7" r:id="rId2"/>
    <p:sldId id="357" r:id="rId3"/>
    <p:sldId id="359" r:id="rId4"/>
    <p:sldId id="263" r:id="rId5"/>
    <p:sldId id="284" r:id="rId6"/>
    <p:sldId id="340" r:id="rId7"/>
    <p:sldId id="267" r:id="rId8"/>
    <p:sldId id="269" r:id="rId9"/>
    <p:sldId id="261" r:id="rId10"/>
    <p:sldId id="265" r:id="rId11"/>
    <p:sldId id="262" r:id="rId12"/>
    <p:sldId id="264" r:id="rId13"/>
    <p:sldId id="271" r:id="rId14"/>
    <p:sldId id="272" r:id="rId15"/>
    <p:sldId id="273" r:id="rId16"/>
    <p:sldId id="315" r:id="rId17"/>
    <p:sldId id="287" r:id="rId18"/>
    <p:sldId id="316" r:id="rId19"/>
    <p:sldId id="347" r:id="rId20"/>
    <p:sldId id="301" r:id="rId21"/>
    <p:sldId id="302" r:id="rId22"/>
    <p:sldId id="303" r:id="rId23"/>
    <p:sldId id="280" r:id="rId24"/>
    <p:sldId id="281" r:id="rId25"/>
    <p:sldId id="276" r:id="rId26"/>
    <p:sldId id="282" r:id="rId27"/>
    <p:sldId id="285" r:id="rId28"/>
    <p:sldId id="289" r:id="rId29"/>
    <p:sldId id="290" r:id="rId30"/>
    <p:sldId id="291" r:id="rId31"/>
    <p:sldId id="343" r:id="rId32"/>
    <p:sldId id="345" r:id="rId33"/>
    <p:sldId id="348" r:id="rId34"/>
    <p:sldId id="322" r:id="rId35"/>
    <p:sldId id="319" r:id="rId36"/>
    <p:sldId id="320" r:id="rId37"/>
    <p:sldId id="293" r:id="rId38"/>
    <p:sldId id="296" r:id="rId39"/>
    <p:sldId id="297" r:id="rId40"/>
    <p:sldId id="298" r:id="rId41"/>
    <p:sldId id="299" r:id="rId42"/>
    <p:sldId id="300" r:id="rId43"/>
    <p:sldId id="328" r:id="rId44"/>
    <p:sldId id="337" r:id="rId45"/>
    <p:sldId id="335" r:id="rId46"/>
    <p:sldId id="333" r:id="rId47"/>
    <p:sldId id="341" r:id="rId48"/>
    <p:sldId id="334" r:id="rId49"/>
    <p:sldId id="310" r:id="rId50"/>
    <p:sldId id="311" r:id="rId51"/>
    <p:sldId id="306" r:id="rId52"/>
    <p:sldId id="323" r:id="rId53"/>
    <p:sldId id="307" r:id="rId54"/>
    <p:sldId id="312" r:id="rId55"/>
    <p:sldId id="352" r:id="rId56"/>
    <p:sldId id="339" r:id="rId57"/>
    <p:sldId id="353" r:id="rId58"/>
    <p:sldId id="354" r:id="rId59"/>
    <p:sldId id="346" r:id="rId60"/>
    <p:sldId id="349" r:id="rId61"/>
    <p:sldId id="350" r:id="rId62"/>
    <p:sldId id="355" r:id="rId63"/>
    <p:sldId id="358" r:id="rId64"/>
    <p:sldId id="360" r:id="rId65"/>
    <p:sldId id="361" r:id="rId6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C5DC"/>
    <a:srgbClr val="36BBD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30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99732-6C51-46AE-A098-1A9EE988C5D9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4117A-5188-424C-BAD4-08D31921A5FD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1 Marcador de imagen de diapositiva">
            <a:extLst>
              <a:ext uri="{FF2B5EF4-FFF2-40B4-BE49-F238E27FC236}">
                <a16:creationId xmlns="" xmlns:a16="http://schemas.microsoft.com/office/drawing/2014/main" id="{6E3180FE-2F10-026A-08A5-FF54BFEBDE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2 Marcador de notas">
            <a:extLst>
              <a:ext uri="{FF2B5EF4-FFF2-40B4-BE49-F238E27FC236}">
                <a16:creationId xmlns="" xmlns:a16="http://schemas.microsoft.com/office/drawing/2014/main" id="{08F60811-F6FC-1D95-5983-6A3404C0A4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ES" dirty="0">
                <a:cs typeface="ＭＳ Ｐゴシック" charset="0"/>
              </a:rPr>
              <a:t>tercer punto: el más importante</a:t>
            </a:r>
          </a:p>
          <a:p>
            <a:pPr>
              <a:defRPr/>
            </a:pPr>
            <a:r>
              <a:rPr lang="es-ES" dirty="0">
                <a:cs typeface="ＭＳ Ｐゴシック" charset="0"/>
              </a:rPr>
              <a:t>En los últimos 10 años se ha descrito un nuevo síndrome, ACLF, que puede desarrollarse en cualquier estadio de la enfermedad pero especialmente en la fase de descompensación.</a:t>
            </a:r>
          </a:p>
        </p:txBody>
      </p:sp>
      <p:sp>
        <p:nvSpPr>
          <p:cNvPr id="27651" name="3 Marcador de número de diapositiva">
            <a:extLst>
              <a:ext uri="{FF2B5EF4-FFF2-40B4-BE49-F238E27FC236}">
                <a16:creationId xmlns="" xmlns:a16="http://schemas.microsoft.com/office/drawing/2014/main" id="{0B547485-077B-7A3D-F087-0253A173DE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defRPr>
            </a:lvl9pPr>
          </a:lstStyle>
          <a:p>
            <a:fld id="{FA5BDA67-9475-0440-91D6-04D15733A46F}" type="slidenum">
              <a:rPr lang="es-ES" altLang="it-IT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</a:t>
            </a:fld>
            <a:endParaRPr lang="es-ES" altLang="it-IT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2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93" name="CustomShape 2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egnaposto immagine diapositiva 1">
            <a:extLst>
              <a:ext uri="{FF2B5EF4-FFF2-40B4-BE49-F238E27FC236}">
                <a16:creationId xmlns:a16="http://schemas.microsoft.com/office/drawing/2014/main" xmlns="" id="{D0251A16-9AF2-4382-880E-7F362337D3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Segnaposto note 2">
            <a:extLst>
              <a:ext uri="{FF2B5EF4-FFF2-40B4-BE49-F238E27FC236}">
                <a16:creationId xmlns:a16="http://schemas.microsoft.com/office/drawing/2014/main" xmlns="" id="{974DC91E-8800-4C2F-8A00-1AF871CF31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it-IT" altLang="it-IT" dirty="0"/>
          </a:p>
        </p:txBody>
      </p:sp>
      <p:sp>
        <p:nvSpPr>
          <p:cNvPr id="154628" name="Segnaposto numero diapositiva 3">
            <a:extLst>
              <a:ext uri="{FF2B5EF4-FFF2-40B4-BE49-F238E27FC236}">
                <a16:creationId xmlns:a16="http://schemas.microsoft.com/office/drawing/2014/main" xmlns="" id="{F8695AE4-6E4B-4AF8-9E19-D281C61BCF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FBD6451-AF48-403D-9E97-F322518DE387}" type="slidenum">
              <a:rPr lang="it-IT" altLang="it-IT" smtClean="0"/>
              <a:pPr/>
              <a:t>13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4277431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egnaposto immagine diapositiva 1">
            <a:extLst>
              <a:ext uri="{FF2B5EF4-FFF2-40B4-BE49-F238E27FC236}">
                <a16:creationId xmlns="" xmlns:a16="http://schemas.microsoft.com/office/drawing/2014/main" id="{D0251A16-9AF2-4382-880E-7F362337D3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Segnaposto note 2">
            <a:extLst>
              <a:ext uri="{FF2B5EF4-FFF2-40B4-BE49-F238E27FC236}">
                <a16:creationId xmlns="" xmlns:a16="http://schemas.microsoft.com/office/drawing/2014/main" id="{974DC91E-8800-4C2F-8A00-1AF871CF31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>
              <a:spcBef>
                <a:spcPct val="30000"/>
              </a:spcBef>
              <a:defRPr/>
            </a:pPr>
            <a:r>
              <a:rPr lang="it-IT" sz="1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Riassumendo l’encefalopatia epatica riconosce una genesi multifattoriale e oltre all’ammoniaca diversi fattori sembrano concorrere allo sviluppo dell’encefalopatia epatica, in particolare: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Alterazione del microbiota intestinale e la </a:t>
            </a:r>
            <a:r>
              <a:rPr lang="it-IT" sz="1200" dirty="0" err="1">
                <a:solidFill>
                  <a:schemeClr val="tx2">
                    <a:lumMod val="50000"/>
                  </a:schemeClr>
                </a:solidFill>
              </a:rPr>
              <a:t>s</a:t>
            </a:r>
            <a:r>
              <a:rPr lang="it-IT" sz="12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ovracrescita</a:t>
            </a:r>
            <a:r>
              <a:rPr lang="it-IT" sz="1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batterica.</a:t>
            </a:r>
          </a:p>
          <a:p>
            <a:pPr marL="285750" indent="-285750" algn="just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it-IT" sz="1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Traslocazione batterica intestinale </a:t>
            </a:r>
          </a:p>
          <a:p>
            <a:pPr marL="285750" indent="-285750" algn="just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it-IT" sz="1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Infiammazione sistemica e l’endotossiemia </a:t>
            </a:r>
          </a:p>
          <a:p>
            <a:pPr algn="just">
              <a:spcBef>
                <a:spcPct val="30000"/>
              </a:spcBef>
              <a:defRPr/>
            </a:pPr>
            <a:r>
              <a:rPr lang="it-IT" sz="1200" dirty="0">
                <a:solidFill>
                  <a:schemeClr val="tx2">
                    <a:lumMod val="50000"/>
                  </a:schemeClr>
                </a:solidFill>
                <a:highlight>
                  <a:srgbClr val="FFFF00"/>
                </a:highlight>
                <a:latin typeface="+mn-lt"/>
              </a:rPr>
              <a:t>Sulla base di queste recenti evidenze è oggi impostato il moderno approccio terapeutico all’encefalopatia epatica, che mette al centro il ruolo dell’intestino e il microbiota intestinale.</a:t>
            </a:r>
            <a:r>
              <a:rPr lang="it-IT" sz="1200" u="sng" dirty="0">
                <a:solidFill>
                  <a:schemeClr val="tx2">
                    <a:lumMod val="50000"/>
                  </a:schemeClr>
                </a:solidFill>
                <a:highlight>
                  <a:srgbClr val="FFFF00"/>
                </a:highlight>
                <a:latin typeface="+mn-lt"/>
              </a:rPr>
              <a:t> </a:t>
            </a:r>
            <a:endParaRPr lang="it-IT" sz="12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algn="just">
              <a:spcBef>
                <a:spcPct val="30000"/>
              </a:spcBef>
              <a:defRPr/>
            </a:pPr>
            <a:r>
              <a:rPr lang="it-IT" sz="1200" dirty="0">
                <a:solidFill>
                  <a:schemeClr val="tx2">
                    <a:lumMod val="50000"/>
                  </a:schemeClr>
                </a:solidFill>
                <a:highlight>
                  <a:srgbClr val="FFFF00"/>
                </a:highlight>
                <a:latin typeface="+mn-lt"/>
              </a:rPr>
              <a:t>In questo contesto il trattamento con la </a:t>
            </a:r>
            <a:r>
              <a:rPr lang="it-IT" sz="1200" dirty="0" err="1">
                <a:solidFill>
                  <a:schemeClr val="tx2">
                    <a:lumMod val="50000"/>
                  </a:schemeClr>
                </a:solidFill>
                <a:highlight>
                  <a:srgbClr val="FFFF00"/>
                </a:highlight>
                <a:latin typeface="+mn-lt"/>
              </a:rPr>
              <a:t>rifaximina</a:t>
            </a:r>
            <a:r>
              <a:rPr lang="it-IT" sz="1200" dirty="0">
                <a:solidFill>
                  <a:schemeClr val="tx2">
                    <a:lumMod val="50000"/>
                  </a:schemeClr>
                </a:solidFill>
                <a:highlight>
                  <a:srgbClr val="FFFF00"/>
                </a:highlight>
                <a:latin typeface="+mn-lt"/>
              </a:rPr>
              <a:t> si caratterizza per l’effetto sull’asse intestino fegato. In particolare la </a:t>
            </a:r>
            <a:r>
              <a:rPr lang="it-IT" sz="1200" dirty="0" err="1">
                <a:solidFill>
                  <a:schemeClr val="tx2">
                    <a:lumMod val="50000"/>
                  </a:schemeClr>
                </a:solidFill>
                <a:highlight>
                  <a:srgbClr val="FFFF00"/>
                </a:highlight>
                <a:latin typeface="+mn-lt"/>
              </a:rPr>
              <a:t>rifaximina</a:t>
            </a:r>
            <a:r>
              <a:rPr lang="it-IT" sz="1200" dirty="0">
                <a:solidFill>
                  <a:schemeClr val="tx2">
                    <a:lumMod val="50000"/>
                  </a:schemeClr>
                </a:solidFill>
                <a:highlight>
                  <a:srgbClr val="FFFF00"/>
                </a:highlight>
                <a:latin typeface="+mn-lt"/>
              </a:rPr>
              <a:t> riduce l'endotossiemia e l'infiammazione sia direttamente che indirettamente, riducendo la traslocazione batterica, contrastando la </a:t>
            </a:r>
            <a:r>
              <a:rPr lang="it-IT" sz="1200" dirty="0" err="1">
                <a:solidFill>
                  <a:schemeClr val="tx2">
                    <a:lumMod val="50000"/>
                  </a:schemeClr>
                </a:solidFill>
                <a:highlight>
                  <a:srgbClr val="FFFF00"/>
                </a:highlight>
                <a:latin typeface="+mn-lt"/>
              </a:rPr>
              <a:t>sovracrescita</a:t>
            </a:r>
            <a:r>
              <a:rPr lang="it-IT" sz="1200" dirty="0">
                <a:solidFill>
                  <a:schemeClr val="tx2">
                    <a:lumMod val="50000"/>
                  </a:schemeClr>
                </a:solidFill>
                <a:highlight>
                  <a:srgbClr val="FFFF00"/>
                </a:highlight>
                <a:latin typeface="+mn-lt"/>
              </a:rPr>
              <a:t> batterica e modulando la composizione e la funzione del microbiota intestinale. Questa azione di riduzione dell’endotossiemia da parte di </a:t>
            </a:r>
            <a:r>
              <a:rPr lang="it-IT" sz="1200" dirty="0" err="1">
                <a:solidFill>
                  <a:schemeClr val="tx2">
                    <a:lumMod val="50000"/>
                  </a:schemeClr>
                </a:solidFill>
                <a:highlight>
                  <a:srgbClr val="FFFF00"/>
                </a:highlight>
                <a:latin typeface="+mn-lt"/>
              </a:rPr>
              <a:t>rifaximina</a:t>
            </a:r>
            <a:r>
              <a:rPr lang="it-IT" sz="1200" dirty="0">
                <a:solidFill>
                  <a:schemeClr val="tx2">
                    <a:lumMod val="50000"/>
                  </a:schemeClr>
                </a:solidFill>
                <a:highlight>
                  <a:srgbClr val="FFFF00"/>
                </a:highlight>
                <a:latin typeface="+mn-lt"/>
              </a:rPr>
              <a:t> si traduce quindi in una riduzione della mortalità attraverso la riduzione dell’infiammazione e della disfunzione immunitaria e delle infezioni che come abbiamo visto sono fattori precipitanti che portano agli episodi di scompenso. </a:t>
            </a:r>
            <a:endParaRPr lang="it-IT" altLang="it-IT" dirty="0"/>
          </a:p>
        </p:txBody>
      </p:sp>
      <p:sp>
        <p:nvSpPr>
          <p:cNvPr id="154628" name="Segnaposto numero diapositiva 3">
            <a:extLst>
              <a:ext uri="{FF2B5EF4-FFF2-40B4-BE49-F238E27FC236}">
                <a16:creationId xmlns="" xmlns:a16="http://schemas.microsoft.com/office/drawing/2014/main" id="{F8695AE4-6E4B-4AF8-9E19-D281C61BCF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FBD6451-AF48-403D-9E97-F322518DE387}" type="slidenum">
              <a:rPr lang="it-IT" altLang="it-IT" smtClean="0"/>
              <a:pPr/>
              <a:t>23</a:t>
            </a:fld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3388356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egnaposto immagine diapositiva 1">
            <a:extLst>
              <a:ext uri="{FF2B5EF4-FFF2-40B4-BE49-F238E27FC236}">
                <a16:creationId xmlns="" xmlns:a16="http://schemas.microsoft.com/office/drawing/2014/main" id="{D0251A16-9AF2-4382-880E-7F362337D3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Segnaposto note 2">
            <a:extLst>
              <a:ext uri="{FF2B5EF4-FFF2-40B4-BE49-F238E27FC236}">
                <a16:creationId xmlns="" xmlns:a16="http://schemas.microsoft.com/office/drawing/2014/main" id="{974DC91E-8800-4C2F-8A00-1AF871CF31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dirty="0"/>
              <a:t>Relativamente all’infiammazione sistemica nei pazienti cirrotici con encefalopatia epatica vi segnalo lo studio </a:t>
            </a:r>
            <a:r>
              <a:rPr lang="it-IT" sz="1200" b="1" dirty="0" err="1"/>
              <a:t>rifsys</a:t>
            </a:r>
            <a:r>
              <a:rPr lang="it-IT" sz="1200" b="1" dirty="0"/>
              <a:t> uno studio randomizzato in doppio cieco vs placebo dove oltre a fattori clinici sono stati analizzati anche fattori meccanicistici che riguardano il processo infiammatorio in questa tipologia di pazienti.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Riduzione del 50% della produzione spontanea di specie reattive dell'ossigeno (ROS) 30 gg dopo l'inizio della terapia.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dirty="0"/>
              <a:t>La  </a:t>
            </a:r>
            <a:r>
              <a:rPr lang="it-IT" sz="1200" b="1" dirty="0" err="1"/>
              <a:t>rifaximina</a:t>
            </a:r>
            <a:r>
              <a:rPr lang="it-IT" sz="1200" b="1" dirty="0"/>
              <a:t>-</a:t>
            </a:r>
            <a:r>
              <a:rPr lang="el-GR" sz="1200" b="1" dirty="0"/>
              <a:t>α</a:t>
            </a:r>
            <a:r>
              <a:rPr lang="it-IT" sz="1200" b="1" dirty="0"/>
              <a:t> sopprime i batteri intestinali che traslocano dalla bocca all'intestino e causano una disfunzione della parete intestinale abbattendo la barriera protettiva del muco</a:t>
            </a:r>
            <a:r>
              <a:rPr lang="it-IT" sz="1200" dirty="0"/>
              <a:t>. Questa soppressione risolve l'encefalopatia e riduce l'infiammazione nel sangue, prevenendo lo sviluppo delle infezioni.</a:t>
            </a:r>
          </a:p>
          <a:p>
            <a:r>
              <a:rPr lang="it-IT" sz="12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Studio randomizzato in Doppio Cieco Controllato Vs Placebo</a:t>
            </a:r>
          </a:p>
          <a:p>
            <a:r>
              <a:rPr lang="it-IT" sz="1200" b="1" u="sng" dirty="0"/>
              <a:t>Metodi: </a:t>
            </a:r>
            <a:r>
              <a:rPr lang="it-IT" sz="1200" dirty="0" err="1"/>
              <a:t>Rifaximina</a:t>
            </a:r>
            <a:r>
              <a:rPr lang="it-IT" sz="1200" dirty="0"/>
              <a:t>-</a:t>
            </a:r>
            <a:r>
              <a:rPr lang="el-GR" sz="1200" dirty="0"/>
              <a:t>α</a:t>
            </a:r>
            <a:r>
              <a:rPr lang="it-IT" sz="1200" dirty="0"/>
              <a:t> </a:t>
            </a:r>
            <a:r>
              <a:rPr lang="el-GR" sz="1200" dirty="0"/>
              <a:t>550</a:t>
            </a:r>
            <a:r>
              <a:rPr lang="it-IT" sz="1200" dirty="0"/>
              <a:t>mg X 2 die </a:t>
            </a:r>
            <a:r>
              <a:rPr lang="it-IT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versus placebo :</a:t>
            </a:r>
          </a:p>
          <a:p>
            <a:r>
              <a:rPr lang="it-IT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Arruolati  38 pazienti ( 19 </a:t>
            </a:r>
            <a:r>
              <a:rPr lang="it-IT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Rifa</a:t>
            </a:r>
            <a:r>
              <a:rPr lang="it-IT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vs 19 placebo) con cirrosi e OHE persistente o con </a:t>
            </a:r>
            <a:r>
              <a:rPr lang="it-IT" sz="1200" dirty="0"/>
              <a:t>≥</a:t>
            </a:r>
            <a:r>
              <a:rPr lang="it-IT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2  episodi di </a:t>
            </a:r>
            <a:r>
              <a:rPr lang="it-IT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Overt</a:t>
            </a:r>
            <a:r>
              <a:rPr lang="it-IT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(OHE) nei 6 mesi precedenti</a:t>
            </a:r>
          </a:p>
          <a:p>
            <a:r>
              <a:rPr lang="it-IT" sz="12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Endpoint primario</a:t>
            </a:r>
          </a:p>
          <a:p>
            <a:r>
              <a:rPr lang="it-IT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Riduzione del 50% della produzione spontanea di specie reattive dell'ossigeno (ROS) 30 gg dopo l'inizio della terapia.</a:t>
            </a:r>
          </a:p>
          <a:p>
            <a:r>
              <a:rPr lang="it-IT" sz="12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Endpoint secondari</a:t>
            </a:r>
          </a:p>
          <a:p>
            <a:r>
              <a:rPr lang="it-IT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Clinici: </a:t>
            </a:r>
            <a:r>
              <a:rPr lang="it-IT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grado HE, PHES (</a:t>
            </a:r>
            <a:r>
              <a:rPr lang="it-IT" dirty="0" err="1"/>
              <a:t>Psychometric</a:t>
            </a:r>
            <a:r>
              <a:rPr lang="it-IT" dirty="0"/>
              <a:t> </a:t>
            </a:r>
            <a:r>
              <a:rPr lang="it-IT" dirty="0" err="1"/>
              <a:t>Hepatic</a:t>
            </a:r>
            <a:r>
              <a:rPr lang="it-IT" dirty="0"/>
              <a:t> </a:t>
            </a:r>
            <a:r>
              <a:rPr lang="it-IT" dirty="0" err="1"/>
              <a:t>Encephalopathy</a:t>
            </a:r>
            <a:r>
              <a:rPr lang="it-IT" dirty="0"/>
              <a:t> Score</a:t>
            </a:r>
            <a:r>
              <a:rPr lang="it-IT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), </a:t>
            </a:r>
            <a:r>
              <a:rPr lang="it-IT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HRQoL</a:t>
            </a:r>
            <a:r>
              <a:rPr lang="it-IT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 l'incidenza di infezione e insufficienza d'organo a 30 e 90 giorni.</a:t>
            </a:r>
            <a:r>
              <a:rPr lang="it-IT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/>
          </a:p>
          <a:p>
            <a:pPr>
              <a:defRPr/>
            </a:pPr>
            <a:endParaRPr lang="it-IT" altLang="it-IT" dirty="0"/>
          </a:p>
        </p:txBody>
      </p:sp>
      <p:sp>
        <p:nvSpPr>
          <p:cNvPr id="154628" name="Segnaposto numero diapositiva 3">
            <a:extLst>
              <a:ext uri="{FF2B5EF4-FFF2-40B4-BE49-F238E27FC236}">
                <a16:creationId xmlns="" xmlns:a16="http://schemas.microsoft.com/office/drawing/2014/main" id="{F8695AE4-6E4B-4AF8-9E19-D281C61BCF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FBD6451-AF48-403D-9E97-F322518DE387}" type="slidenum">
              <a:rPr lang="it-IT" altLang="it-IT" smtClean="0"/>
              <a:pPr/>
              <a:t>26</a:t>
            </a:fld>
            <a:endParaRPr lang="it-IT" altLang="it-IT"/>
          </a:p>
        </p:txBody>
      </p:sp>
    </p:spTree>
    <p:extLst>
      <p:ext uri="{BB962C8B-B14F-4D97-AF65-F5344CB8AC3E}">
        <p14:creationId xmlns="" xmlns:p14="http://schemas.microsoft.com/office/powerpoint/2010/main" val="1494727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egnaposto immagine diapositiva 1">
            <a:extLst>
              <a:ext uri="{FF2B5EF4-FFF2-40B4-BE49-F238E27FC236}">
                <a16:creationId xmlns:a16="http://schemas.microsoft.com/office/drawing/2014/main" xmlns="" id="{D0251A16-9AF2-4382-880E-7F362337D3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Segnaposto note 2">
            <a:extLst>
              <a:ext uri="{FF2B5EF4-FFF2-40B4-BE49-F238E27FC236}">
                <a16:creationId xmlns:a16="http://schemas.microsoft.com/office/drawing/2014/main" xmlns="" id="{974DC91E-8800-4C2F-8A00-1AF871CF31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altLang="it-IT" dirty="0"/>
              <a:t>Tra i vari risultati di questo studio vi riporto quelli meccanicistici che risultano molto interessanti poiché provano effettivamente l’efficacia di </a:t>
            </a:r>
            <a:r>
              <a:rPr lang="it-IT" altLang="it-IT" dirty="0" err="1"/>
              <a:t>rifaximina</a:t>
            </a:r>
            <a:r>
              <a:rPr lang="it-IT" altLang="it-IT" dirty="0"/>
              <a:t> sulla riduzione di fattori infiammatori sistemici</a:t>
            </a:r>
          </a:p>
        </p:txBody>
      </p:sp>
      <p:sp>
        <p:nvSpPr>
          <p:cNvPr id="154628" name="Segnaposto numero diapositiva 3">
            <a:extLst>
              <a:ext uri="{FF2B5EF4-FFF2-40B4-BE49-F238E27FC236}">
                <a16:creationId xmlns:a16="http://schemas.microsoft.com/office/drawing/2014/main" xmlns="" id="{F8695AE4-6E4B-4AF8-9E19-D281C61BCF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FBD6451-AF48-403D-9E97-F322518DE387}" type="slidenum">
              <a:rPr lang="it-IT" altLang="it-IT" smtClean="0"/>
              <a:pPr/>
              <a:t>27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971240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843B9-16EA-479C-A6B8-BA9798F997B3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F3D8-5D6E-4FF0-BE03-F71D02A5927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843B9-16EA-479C-A6B8-BA9798F997B3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F3D8-5D6E-4FF0-BE03-F71D02A5927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843B9-16EA-479C-A6B8-BA9798F997B3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F3D8-5D6E-4FF0-BE03-F71D02A5927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ggetto 5" hidden="1">
            <a:extLst>
              <a:ext uri="{FF2B5EF4-FFF2-40B4-BE49-F238E27FC236}">
                <a16:creationId xmlns:a16="http://schemas.microsoft.com/office/drawing/2014/main" xmlns="" id="{BE32F2C2-2A8B-4D35-A5F8-4035C531E67C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1590" y="1588"/>
          <a:ext cx="1588" cy="1588"/>
        </p:xfrm>
        <a:graphic>
          <a:graphicData uri="http://schemas.openxmlformats.org/presentationml/2006/ole">
            <p:oleObj spid="_x0000_s1026" name="Diapositiva think-cell" r:id="rId4" imgW="360" imgH="360" progId="">
              <p:embed/>
            </p:oleObj>
          </a:graphicData>
        </a:graphic>
      </p:graphicFrame>
      <p:sp>
        <p:nvSpPr>
          <p:cNvPr id="5" name="Rettangolo 4" hidden="1">
            <a:extLst>
              <a:ext uri="{FF2B5EF4-FFF2-40B4-BE49-F238E27FC236}">
                <a16:creationId xmlns:a16="http://schemas.microsoft.com/office/drawing/2014/main" xmlns="" id="{2AFBA129-48FC-4DB2-B49A-4111CE2EA92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it-IT" sz="1650" b="0" i="0" baseline="0">
              <a:latin typeface="Segoe UI Light" panose="020B0502040204020203" pitchFamily="34" charset="0"/>
              <a:ea typeface="+mj-ea"/>
              <a:cs typeface="Segoe UI Light" panose="020B0502040204020203" pitchFamily="34" charset="0"/>
              <a:sym typeface="Segoe UI Light" panose="020B0502040204020203" pitchFamily="34" charset="0"/>
            </a:endParaRPr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xmlns="" id="{00BEF6B9-7CF7-AD4D-9BD8-DD59844438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59378" y="273894"/>
            <a:ext cx="232641" cy="42682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5654CB0F-3CD9-4441-AAA2-6FDC10CAA3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279968"/>
            <a:ext cx="7772400" cy="426823"/>
          </a:xfrm>
        </p:spPr>
        <p:txBody>
          <a:bodyPr vert="horz">
            <a:normAutofit/>
          </a:bodyPr>
          <a:lstStyle>
            <a:lvl1pPr>
              <a:defRPr sz="165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7672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63502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843B9-16EA-479C-A6B8-BA9798F997B3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F3D8-5D6E-4FF0-BE03-F71D02A5927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843B9-16EA-479C-A6B8-BA9798F997B3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F3D8-5D6E-4FF0-BE03-F71D02A5927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843B9-16EA-479C-A6B8-BA9798F997B3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F3D8-5D6E-4FF0-BE03-F71D02A5927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843B9-16EA-479C-A6B8-BA9798F997B3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F3D8-5D6E-4FF0-BE03-F71D02A5927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843B9-16EA-479C-A6B8-BA9798F997B3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F3D8-5D6E-4FF0-BE03-F71D02A5927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843B9-16EA-479C-A6B8-BA9798F997B3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F3D8-5D6E-4FF0-BE03-F71D02A5927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843B9-16EA-479C-A6B8-BA9798F997B3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F3D8-5D6E-4FF0-BE03-F71D02A5927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843B9-16EA-479C-A6B8-BA9798F997B3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F3D8-5D6E-4FF0-BE03-F71D02A5927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843B9-16EA-479C-A6B8-BA9798F997B3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2F3D8-5D6E-4FF0-BE03-F71D02A5927E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sv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7159" t="14951" r="13308" b="29364"/>
          <a:stretch>
            <a:fillRect/>
          </a:stretch>
        </p:blipFill>
        <p:spPr bwMode="auto">
          <a:xfrm>
            <a:off x="0" y="0"/>
            <a:ext cx="914400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0" y="5445224"/>
            <a:ext cx="9144000" cy="1412776"/>
          </a:xfrm>
          <a:prstGeom prst="rect">
            <a:avLst/>
          </a:prstGeom>
          <a:solidFill>
            <a:srgbClr val="50C5DC"/>
          </a:solidFill>
          <a:ln>
            <a:solidFill>
              <a:srgbClr val="36B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L’infiammazione sistemica nella cirrosi epatica : </a:t>
            </a:r>
          </a:p>
          <a:p>
            <a:pPr algn="ctr"/>
            <a:r>
              <a:rPr lang="it-IT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it-IT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bbiamo le armi per curarla ? </a:t>
            </a:r>
          </a:p>
          <a:p>
            <a:pPr algn="ctr"/>
            <a:endParaRPr lang="it-IT" sz="2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Gaetano Scifo </a:t>
            </a:r>
            <a:endParaRPr lang="it-IT" sz="2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50C5DC"/>
          </a:solidFill>
          <a:ln>
            <a:solidFill>
              <a:srgbClr val="36BBD6"/>
            </a:solidFill>
          </a:ln>
        </p:spPr>
        <p:txBody>
          <a:bodyPr/>
          <a:lstStyle/>
          <a:p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 STUDY</a:t>
            </a:r>
            <a:endParaRPr lang="it-IT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782" t="21315" r="21362" b="10272"/>
          <a:stretch>
            <a:fillRect/>
          </a:stretch>
        </p:blipFill>
        <p:spPr bwMode="auto">
          <a:xfrm>
            <a:off x="467544" y="1628800"/>
            <a:ext cx="8208912" cy="4536504"/>
          </a:xfrm>
          <a:prstGeom prst="rect">
            <a:avLst/>
          </a:prstGeom>
          <a:noFill/>
          <a:ln w="9525">
            <a:solidFill>
              <a:srgbClr val="36BBD6"/>
            </a:solidFill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5220072" y="6381328"/>
            <a:ext cx="3456384" cy="360040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Trebicka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J. 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et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al  J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Hepatol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, 73 , 2020</a:t>
            </a:r>
            <a:endParaRPr lang="it-IT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456" t="25630" r="46204" b="10946"/>
          <a:stretch>
            <a:fillRect/>
          </a:stretch>
        </p:blipFill>
        <p:spPr bwMode="auto">
          <a:xfrm>
            <a:off x="539552" y="1484784"/>
            <a:ext cx="8208912" cy="4680520"/>
          </a:xfrm>
          <a:prstGeom prst="rect">
            <a:avLst/>
          </a:prstGeom>
          <a:noFill/>
          <a:ln w="9525">
            <a:solidFill>
              <a:srgbClr val="36BBD6"/>
            </a:solidFill>
            <a:miter lim="800000"/>
            <a:headEnd/>
            <a:tailEnd/>
          </a:ln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52928" cy="1152128"/>
          </a:xfrm>
          <a:solidFill>
            <a:srgbClr val="50C5DC"/>
          </a:solidFill>
          <a:ln>
            <a:solidFill>
              <a:srgbClr val="36BBD6"/>
            </a:solidFill>
          </a:ln>
        </p:spPr>
        <p:txBody>
          <a:bodyPr>
            <a:noAutofit/>
          </a:bodyPr>
          <a:lstStyle/>
          <a:p>
            <a:r>
              <a:rPr lang="it-IT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Incidence</a:t>
            </a: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mortality</a:t>
            </a: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</a:t>
            </a:r>
            <a:r>
              <a:rPr lang="it-IT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liver</a:t>
            </a: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transplantation</a:t>
            </a: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it-IT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decompensated</a:t>
            </a: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ACLD</a:t>
            </a:r>
            <a:endParaRPr lang="it-IT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5076056" y="6381328"/>
            <a:ext cx="3672408" cy="360040"/>
          </a:xfrm>
          <a:prstGeom prst="round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Costa D.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et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al J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Hepatol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, 74 , 2021 </a:t>
            </a:r>
            <a:endParaRPr lang="it-IT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228998"/>
          </a:xfrm>
          <a:solidFill>
            <a:srgbClr val="36BBD6"/>
          </a:solidFill>
        </p:spPr>
        <p:txBody>
          <a:bodyPr>
            <a:normAutofit/>
          </a:bodyPr>
          <a:lstStyle/>
          <a:p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Systemic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inflammation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increases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across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stages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ACLD </a:t>
            </a:r>
            <a:br>
              <a:rPr lang="it-IT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correlates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decompensation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mortality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938" t="14951" r="9728" b="3908"/>
          <a:stretch>
            <a:fillRect/>
          </a:stretch>
        </p:blipFill>
        <p:spPr bwMode="auto">
          <a:xfrm>
            <a:off x="467544" y="1556792"/>
            <a:ext cx="8208912" cy="4752528"/>
          </a:xfrm>
          <a:prstGeom prst="rect">
            <a:avLst/>
          </a:prstGeom>
          <a:noFill/>
          <a:ln w="9525">
            <a:solidFill>
              <a:srgbClr val="36BBD6"/>
            </a:solidFill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5148064" y="6453336"/>
            <a:ext cx="3672408" cy="288032"/>
          </a:xfrm>
          <a:prstGeom prst="rect">
            <a:avLst/>
          </a:prstGeom>
          <a:solidFill>
            <a:schemeClr val="bg1"/>
          </a:solidFill>
          <a:ln>
            <a:solidFill>
              <a:srgbClr val="36B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Costa D.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et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al J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Hepatol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, 74 , 2021 </a:t>
            </a:r>
            <a:endParaRPr lang="it-IT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63EB67E0-1DA6-43E3-BB85-5187243EA4D3}"/>
              </a:ext>
            </a:extLst>
          </p:cNvPr>
          <p:cNvSpPr/>
          <p:nvPr/>
        </p:nvSpPr>
        <p:spPr>
          <a:xfrm>
            <a:off x="4355976" y="6378768"/>
            <a:ext cx="4449783" cy="584775"/>
          </a:xfrm>
          <a:prstGeom prst="rect">
            <a:avLst/>
          </a:prstGeom>
          <a:ln>
            <a:solidFill>
              <a:srgbClr val="50C5DC"/>
            </a:solidFill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i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Albillos</a:t>
            </a:r>
            <a:r>
              <a:rPr lang="en-US" sz="1600" b="1" i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1600" b="1" i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A. at </a:t>
            </a:r>
            <a:r>
              <a:rPr lang="en-US" sz="1600" b="1" i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al, Nature 112 </a:t>
            </a:r>
            <a:r>
              <a:rPr lang="en-US" sz="1600" b="1" i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February 2022 </a:t>
            </a:r>
            <a:r>
              <a:rPr lang="en-US" sz="1600" b="1" i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I </a:t>
            </a:r>
            <a:r>
              <a:rPr lang="en-US" sz="1600" b="1" i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Vol. </a:t>
            </a:r>
            <a:r>
              <a:rPr lang="en-US" sz="1600" b="1" i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19</a:t>
            </a:r>
            <a:endParaRPr lang="it-IT" sz="1600" b="1" i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9" name="Connettore 1 6">
            <a:extLst>
              <a:ext uri="{FF2B5EF4-FFF2-40B4-BE49-F238E27FC236}">
                <a16:creationId xmlns:a16="http://schemas.microsoft.com/office/drawing/2014/main" xmlns="" id="{139A24F7-7068-486D-9D61-FF37F03A99EC}"/>
              </a:ext>
            </a:extLst>
          </p:cNvPr>
          <p:cNvCxnSpPr>
            <a:cxnSpLocks/>
          </p:cNvCxnSpPr>
          <p:nvPr/>
        </p:nvCxnSpPr>
        <p:spPr>
          <a:xfrm>
            <a:off x="298831" y="782476"/>
            <a:ext cx="2024492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39BACAF5-F523-46AC-935A-A853B612C24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8602" y="1245909"/>
            <a:ext cx="3051356" cy="294257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5A7F39D1-F0ED-4815-BFEA-080D13E925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7447"/>
          <a:stretch/>
        </p:blipFill>
        <p:spPr>
          <a:xfrm>
            <a:off x="164043" y="1245909"/>
            <a:ext cx="5683666" cy="332951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4D80EDE3-8749-4045-B185-AA8E8ACC51D6}"/>
              </a:ext>
            </a:extLst>
          </p:cNvPr>
          <p:cNvSpPr txBox="1"/>
          <p:nvPr/>
        </p:nvSpPr>
        <p:spPr>
          <a:xfrm>
            <a:off x="298830" y="4797152"/>
            <a:ext cx="8506928" cy="1477328"/>
          </a:xfrm>
          <a:prstGeom prst="rect">
            <a:avLst/>
          </a:prstGeom>
          <a:noFill/>
          <a:ln>
            <a:solidFill>
              <a:srgbClr val="36BBD6"/>
            </a:solidFill>
          </a:ln>
        </p:spPr>
        <p:txBody>
          <a:bodyPr wrap="square">
            <a:spAutoFit/>
          </a:bodyPr>
          <a:lstStyle/>
          <a:p>
            <a:r>
              <a:rPr kumimoji="0" lang="it-IT" altLang="it-IT" sz="1800" b="1" i="0" u="sng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 picchi di infiammazione </a:t>
            </a: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dovuti a fattori infettivi (come le infezioni batteriche) o non infettivi (come l'alcol) peggiorano la disfunzione circolatoria sistemica e contribuiscono alla precipitazione degli episodi di scompenso acuto (come ascite, danno renale acuto ed encefalopatia) nella cirrosi scompensata </a:t>
            </a:r>
            <a:r>
              <a:rPr kumimoji="0" lang="it-IT" alt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stabile e la disfunzione immunitaria che aumenta criticamente il rischio di infezioni . </a:t>
            </a:r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51520" y="116632"/>
            <a:ext cx="8568952" cy="1008112"/>
          </a:xfrm>
          <a:prstGeom prst="rect">
            <a:avLst/>
          </a:prstGeom>
          <a:solidFill>
            <a:srgbClr val="36BBD6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Trend dell’infiammazione nella cirrosi </a:t>
            </a:r>
            <a:endParaRPr lang="it-IT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238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152128"/>
          </a:xfrm>
          <a:solidFill>
            <a:srgbClr val="36BBD6"/>
          </a:solidFill>
          <a:ln>
            <a:solidFill>
              <a:srgbClr val="50C5DC"/>
            </a:solidFill>
          </a:ln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pathophysiological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paradigma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decompensated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cirrhosis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it-IT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0312" t="32452" r="29416" b="24591"/>
          <a:stretch>
            <a:fillRect/>
          </a:stretch>
        </p:blipFill>
        <p:spPr bwMode="auto">
          <a:xfrm>
            <a:off x="323528" y="1988840"/>
            <a:ext cx="8424936" cy="4464496"/>
          </a:xfrm>
          <a:prstGeom prst="rect">
            <a:avLst/>
          </a:prstGeom>
          <a:noFill/>
          <a:ln w="9525">
            <a:solidFill>
              <a:srgbClr val="50C5DC"/>
            </a:solidFill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4427984" y="6525344"/>
            <a:ext cx="4392488" cy="332656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i="1" dirty="0" err="1" smtClean="0">
                <a:solidFill>
                  <a:schemeClr val="tx2">
                    <a:lumMod val="50000"/>
                  </a:schemeClr>
                </a:solidFill>
              </a:rPr>
              <a:t>Engelman</a:t>
            </a:r>
            <a:r>
              <a:rPr lang="it-IT" sz="1600" b="1" i="1" dirty="0" smtClean="0">
                <a:solidFill>
                  <a:schemeClr val="tx2">
                    <a:lumMod val="50000"/>
                  </a:schemeClr>
                </a:solidFill>
              </a:rPr>
              <a:t> C., Bernardi M. </a:t>
            </a:r>
            <a:r>
              <a:rPr lang="it-IT" sz="1600" b="1" i="1" dirty="0" err="1" smtClean="0">
                <a:solidFill>
                  <a:schemeClr val="tx2">
                    <a:lumMod val="50000"/>
                  </a:schemeClr>
                </a:solidFill>
              </a:rPr>
              <a:t>et</a:t>
            </a:r>
            <a:r>
              <a:rPr lang="it-IT" sz="1600" b="1" i="1" dirty="0" smtClean="0">
                <a:solidFill>
                  <a:schemeClr val="tx2">
                    <a:lumMod val="50000"/>
                  </a:schemeClr>
                </a:solidFill>
              </a:rPr>
              <a:t> al, J </a:t>
            </a:r>
            <a:r>
              <a:rPr lang="it-IT" sz="1600" b="1" i="1" dirty="0" err="1" smtClean="0">
                <a:solidFill>
                  <a:schemeClr val="tx2">
                    <a:lumMod val="50000"/>
                  </a:schemeClr>
                </a:solidFill>
              </a:rPr>
              <a:t>Hepatol</a:t>
            </a:r>
            <a:r>
              <a:rPr lang="it-IT" sz="1600" b="1" i="1" dirty="0" smtClean="0">
                <a:solidFill>
                  <a:schemeClr val="tx2">
                    <a:lumMod val="50000"/>
                  </a:schemeClr>
                </a:solidFill>
              </a:rPr>
              <a:t> 2021 </a:t>
            </a:r>
            <a:endParaRPr lang="it-IT" sz="16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23528" y="1340768"/>
            <a:ext cx="8424936" cy="576064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From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splanchnic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/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systemic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vasodilatation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hyperdynamic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circulation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to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systemic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inflammation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,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mitochondrial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dysfunction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oxidative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stress and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metabolic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changes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  </a:t>
            </a:r>
            <a:endParaRPr lang="it-IT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Freccia a destra 7"/>
          <p:cNvSpPr/>
          <p:nvPr/>
        </p:nvSpPr>
        <p:spPr>
          <a:xfrm rot="14279152">
            <a:off x="3701138" y="5145233"/>
            <a:ext cx="636541" cy="288032"/>
          </a:xfrm>
          <a:prstGeom prst="rightArrow">
            <a:avLst/>
          </a:prstGeom>
          <a:solidFill>
            <a:srgbClr val="36BBD6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/>
          <p:cNvSpPr/>
          <p:nvPr/>
        </p:nvSpPr>
        <p:spPr>
          <a:xfrm rot="18383677">
            <a:off x="5561727" y="5164102"/>
            <a:ext cx="720054" cy="247088"/>
          </a:xfrm>
          <a:prstGeom prst="rightArrow">
            <a:avLst/>
          </a:prstGeom>
          <a:solidFill>
            <a:srgbClr val="36BBD6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1224136"/>
          </a:xfrm>
          <a:solidFill>
            <a:srgbClr val="36BBD6"/>
          </a:solidFill>
          <a:ln>
            <a:solidFill>
              <a:srgbClr val="50C5DC"/>
            </a:solidFill>
          </a:ln>
        </p:spPr>
        <p:txBody>
          <a:bodyPr>
            <a:normAutofit fontScale="90000"/>
          </a:bodyPr>
          <a:lstStyle/>
          <a:p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Metabolic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alterations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b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decompensated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cirrhosis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0312" t="14951" r="30311" b="10272"/>
          <a:stretch>
            <a:fillRect/>
          </a:stretch>
        </p:blipFill>
        <p:spPr bwMode="auto">
          <a:xfrm>
            <a:off x="179512" y="1484784"/>
            <a:ext cx="5040560" cy="5184576"/>
          </a:xfrm>
          <a:prstGeom prst="rect">
            <a:avLst/>
          </a:prstGeom>
          <a:noFill/>
          <a:ln w="9525">
            <a:solidFill>
              <a:srgbClr val="50C5DC"/>
            </a:solidFill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5364088" y="3212976"/>
            <a:ext cx="3672408" cy="1584176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Upon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inflammatory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conditions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cellular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injurj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mitochondria</a:t>
            </a:r>
            <a:r>
              <a:rPr lang="it-IT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it-IT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become</a:t>
            </a:r>
            <a:r>
              <a:rPr lang="it-IT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dysfunctional</a:t>
            </a:r>
            <a:r>
              <a:rPr lang="it-IT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cells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shift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it-IT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producing</a:t>
            </a:r>
            <a:r>
              <a:rPr lang="it-IT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ATP </a:t>
            </a:r>
            <a:r>
              <a:rPr lang="it-IT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  <a:r>
              <a:rPr lang="it-IT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it-IT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OXPHOS </a:t>
            </a:r>
            <a:r>
              <a:rPr lang="it-IT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it-IT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aerobic</a:t>
            </a:r>
            <a:r>
              <a:rPr lang="it-IT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glycolysis</a:t>
            </a:r>
            <a:r>
              <a:rPr lang="it-IT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364088" y="6309320"/>
            <a:ext cx="3672408" cy="360040"/>
          </a:xfrm>
          <a:prstGeom prst="rect">
            <a:avLst/>
          </a:prstGeom>
          <a:solidFill>
            <a:schemeClr val="bg1"/>
          </a:solidFill>
          <a:ln>
            <a:solidFill>
              <a:srgbClr val="36B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Engelman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C. , Bernardi M. J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Hepatol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2021</a:t>
            </a:r>
            <a:endParaRPr lang="it-IT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arrotondato 3"/>
          <p:cNvSpPr/>
          <p:nvPr/>
        </p:nvSpPr>
        <p:spPr>
          <a:xfrm>
            <a:off x="1043608" y="908720"/>
            <a:ext cx="7128792" cy="5184576"/>
          </a:xfrm>
          <a:prstGeom prst="roundRect">
            <a:avLst/>
          </a:prstGeom>
          <a:solidFill>
            <a:srgbClr val="36BBD6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i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Systemic</a:t>
            </a:r>
            <a:r>
              <a:rPr lang="it-IT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inflammation</a:t>
            </a:r>
            <a:r>
              <a:rPr lang="it-IT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it-IT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major driver </a:t>
            </a:r>
          </a:p>
          <a:p>
            <a:pPr algn="ctr"/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progression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from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compensated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to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decompensated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cirrhosis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, the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recurrence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AD and the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development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single MOF .</a:t>
            </a:r>
          </a:p>
          <a:p>
            <a:pPr algn="ctr"/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After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the first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episode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AD,                            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systemic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inflammation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follows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a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chronic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course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           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with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transient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episodes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reactivation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                   due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to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proinflammatory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precipitants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                             or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to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bursts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translocation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viable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intestinal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bacteria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or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bacterial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products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.     </a:t>
            </a:r>
          </a:p>
          <a:p>
            <a:pPr algn="ctr"/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ACLF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is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the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extreme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expression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of</a:t>
            </a:r>
            <a:endParaRPr lang="it-IT" sz="24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severe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systemic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</a:rPr>
              <a:t>inflammation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</a:rPr>
              <a:t>  .</a:t>
            </a:r>
            <a:endParaRPr lang="it-IT" sz="2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36BBD6"/>
          </a:solidFill>
          <a:ln>
            <a:solidFill>
              <a:srgbClr val="50C5DC"/>
            </a:solidFill>
          </a:ln>
        </p:spPr>
        <p:txBody>
          <a:bodyPr/>
          <a:lstStyle/>
          <a:p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Targeting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Gut-Liver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Axis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2906" r="1673" b="10272"/>
          <a:stretch>
            <a:fillRect/>
          </a:stretch>
        </p:blipFill>
        <p:spPr bwMode="auto">
          <a:xfrm>
            <a:off x="467544" y="1700808"/>
            <a:ext cx="827155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e 3"/>
          <p:cNvSpPr/>
          <p:nvPr/>
        </p:nvSpPr>
        <p:spPr>
          <a:xfrm>
            <a:off x="6300192" y="4509120"/>
            <a:ext cx="648072" cy="576064"/>
          </a:xfrm>
          <a:prstGeom prst="ellipse">
            <a:avLst/>
          </a:prstGeom>
          <a:solidFill>
            <a:srgbClr val="36BBD6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it-IT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ale 4"/>
          <p:cNvSpPr/>
          <p:nvPr/>
        </p:nvSpPr>
        <p:spPr>
          <a:xfrm>
            <a:off x="3563888" y="5301208"/>
            <a:ext cx="648072" cy="576064"/>
          </a:xfrm>
          <a:prstGeom prst="ellipse">
            <a:avLst/>
          </a:prstGeom>
          <a:solidFill>
            <a:srgbClr val="36BBD6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it-IT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716016" y="6453336"/>
            <a:ext cx="4104456" cy="404664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Albillos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A.,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Wiest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R. , J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Hepatol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2017</a:t>
            </a:r>
            <a:endParaRPr lang="it-IT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36BBD6"/>
          </a:solidFill>
          <a:ln>
            <a:solidFill>
              <a:srgbClr val="50C5DC"/>
            </a:solidFill>
          </a:ln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E’ possibile prevenire il primo     evento  di  scompenso ? </a:t>
            </a:r>
            <a:endParaRPr lang="it-IT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673" b="726"/>
          <a:stretch>
            <a:fillRect/>
          </a:stretch>
        </p:blipFill>
        <p:spPr bwMode="auto">
          <a:xfrm>
            <a:off x="467544" y="1600200"/>
            <a:ext cx="8280920" cy="4493096"/>
          </a:xfrm>
          <a:prstGeom prst="rect">
            <a:avLst/>
          </a:prstGeom>
          <a:noFill/>
          <a:ln w="9525">
            <a:solidFill>
              <a:srgbClr val="50C5DC"/>
            </a:solidFill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4139952" y="6309320"/>
            <a:ext cx="4608512" cy="432048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Mandorfer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M.,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Simbrunner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B. ,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Clin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Liver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Dis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25,2021 </a:t>
            </a:r>
            <a:endParaRPr lang="it-IT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Freccia a destra 5"/>
          <p:cNvSpPr/>
          <p:nvPr/>
        </p:nvSpPr>
        <p:spPr>
          <a:xfrm>
            <a:off x="0" y="4437112"/>
            <a:ext cx="467544" cy="288032"/>
          </a:xfrm>
          <a:prstGeom prst="rightArrow">
            <a:avLst/>
          </a:prstGeom>
          <a:solidFill>
            <a:srgbClr val="50C5DC"/>
          </a:solidFill>
          <a:ln>
            <a:solidFill>
              <a:srgbClr val="36B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156990"/>
          </a:xfrm>
          <a:solidFill>
            <a:srgbClr val="50C5DC"/>
          </a:solidFill>
          <a:ln>
            <a:solidFill>
              <a:srgbClr val="36BBD6"/>
            </a:solidFill>
          </a:ln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Paradigm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CPSH</a:t>
            </a:r>
            <a:b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 PREDESCI</a:t>
            </a:r>
            <a:endParaRPr lang="it-IT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00200"/>
            <a:ext cx="8640960" cy="5069160"/>
          </a:xfrm>
          <a:prstGeom prst="rect">
            <a:avLst/>
          </a:prstGeom>
          <a:noFill/>
          <a:ln w="9525">
            <a:solidFill>
              <a:srgbClr val="36BBD6"/>
            </a:solidFill>
            <a:miter lim="800000"/>
            <a:headEnd/>
            <a:tailEnd/>
          </a:ln>
        </p:spPr>
      </p:pic>
      <p:sp>
        <p:nvSpPr>
          <p:cNvPr id="6" name="Freccia in giù 5"/>
          <p:cNvSpPr/>
          <p:nvPr/>
        </p:nvSpPr>
        <p:spPr>
          <a:xfrm>
            <a:off x="5004048" y="3645024"/>
            <a:ext cx="288032" cy="288032"/>
          </a:xfrm>
          <a:prstGeom prst="downArrow">
            <a:avLst/>
          </a:prstGeom>
          <a:solidFill>
            <a:srgbClr val="50C5DC"/>
          </a:solidFill>
          <a:ln>
            <a:solidFill>
              <a:srgbClr val="36B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in giù 6"/>
          <p:cNvSpPr/>
          <p:nvPr/>
        </p:nvSpPr>
        <p:spPr>
          <a:xfrm>
            <a:off x="6444208" y="3645024"/>
            <a:ext cx="288032" cy="288032"/>
          </a:xfrm>
          <a:prstGeom prst="downArrow">
            <a:avLst/>
          </a:prstGeom>
          <a:solidFill>
            <a:srgbClr val="50C5DC"/>
          </a:solidFill>
          <a:ln>
            <a:solidFill>
              <a:srgbClr val="36B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/>
          <p:cNvSpPr/>
          <p:nvPr/>
        </p:nvSpPr>
        <p:spPr>
          <a:xfrm>
            <a:off x="7740352" y="3645024"/>
            <a:ext cx="288032" cy="288032"/>
          </a:xfrm>
          <a:prstGeom prst="downArrow">
            <a:avLst/>
          </a:prstGeom>
          <a:solidFill>
            <a:srgbClr val="50C5DC"/>
          </a:solidFill>
          <a:ln>
            <a:solidFill>
              <a:srgbClr val="36B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="" xmlns:a16="http://schemas.microsoft.com/office/drawing/2014/main" id="{670F447D-0085-416F-D6AD-0CAF46A8FBB7}"/>
              </a:ext>
            </a:extLst>
          </p:cNvPr>
          <p:cNvGrpSpPr>
            <a:grpSpLocks/>
          </p:cNvGrpSpPr>
          <p:nvPr/>
        </p:nvGrpSpPr>
        <p:grpSpPr bwMode="auto">
          <a:xfrm>
            <a:off x="1784350" y="2036763"/>
            <a:ext cx="4864100" cy="0"/>
            <a:chOff x="1784415" y="1572513"/>
            <a:chExt cx="4864521" cy="0"/>
          </a:xfrm>
        </p:grpSpPr>
        <p:cxnSp>
          <p:nvCxnSpPr>
            <p:cNvPr id="37" name="36 Conector recto de flecha">
              <a:extLst>
                <a:ext uri="{FF2B5EF4-FFF2-40B4-BE49-F238E27FC236}">
                  <a16:creationId xmlns="" xmlns:a16="http://schemas.microsoft.com/office/drawing/2014/main" id="{F91191E1-7EBF-7165-3499-C7D254A4728D}"/>
                </a:ext>
              </a:extLst>
            </p:cNvPr>
            <p:cNvCxnSpPr/>
            <p:nvPr/>
          </p:nvCxnSpPr>
          <p:spPr>
            <a:xfrm>
              <a:off x="1784415" y="1574100"/>
              <a:ext cx="358806" cy="0"/>
            </a:xfrm>
            <a:prstGeom prst="straightConnector1">
              <a:avLst/>
            </a:prstGeom>
            <a:ln>
              <a:noFill/>
              <a:prstDash val="dash"/>
              <a:tailEnd type="arrow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38 Conector recto de flecha">
              <a:extLst>
                <a:ext uri="{FF2B5EF4-FFF2-40B4-BE49-F238E27FC236}">
                  <a16:creationId xmlns="" xmlns:a16="http://schemas.microsoft.com/office/drawing/2014/main" id="{6C5FF383-262C-5BE4-FF3C-3F8C516CC959}"/>
                </a:ext>
              </a:extLst>
            </p:cNvPr>
            <p:cNvCxnSpPr/>
            <p:nvPr/>
          </p:nvCxnSpPr>
          <p:spPr>
            <a:xfrm>
              <a:off x="3714270" y="1574100"/>
              <a:ext cx="1162151" cy="0"/>
            </a:xfrm>
            <a:prstGeom prst="straightConnector1">
              <a:avLst/>
            </a:prstGeom>
            <a:ln>
              <a:noFill/>
              <a:prstDash val="dash"/>
              <a:tailEnd type="arrow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40 Conector recto de flecha">
              <a:extLst>
                <a:ext uri="{FF2B5EF4-FFF2-40B4-BE49-F238E27FC236}">
                  <a16:creationId xmlns="" xmlns:a16="http://schemas.microsoft.com/office/drawing/2014/main" id="{6B41EE12-BD43-477A-E26C-6035989A7A91}"/>
                </a:ext>
              </a:extLst>
            </p:cNvPr>
            <p:cNvCxnSpPr/>
            <p:nvPr/>
          </p:nvCxnSpPr>
          <p:spPr>
            <a:xfrm>
              <a:off x="6217099" y="1574100"/>
              <a:ext cx="431837" cy="0"/>
            </a:xfrm>
            <a:prstGeom prst="straightConnector1">
              <a:avLst/>
            </a:prstGeom>
            <a:ln>
              <a:noFill/>
              <a:prstDash val="dash"/>
              <a:tailEnd type="arrow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39 CuadroTexto">
            <a:extLst>
              <a:ext uri="{FF2B5EF4-FFF2-40B4-BE49-F238E27FC236}">
                <a16:creationId xmlns="" xmlns:a16="http://schemas.microsoft.com/office/drawing/2014/main" id="{13BDA0AD-73BE-64A8-B69C-F8FC6C876EAA}"/>
              </a:ext>
            </a:extLst>
          </p:cNvPr>
          <p:cNvSpPr txBox="1"/>
          <p:nvPr/>
        </p:nvSpPr>
        <p:spPr>
          <a:xfrm>
            <a:off x="611560" y="4543721"/>
            <a:ext cx="7920880" cy="1015663"/>
          </a:xfrm>
          <a:prstGeom prst="rect">
            <a:avLst/>
          </a:prstGeom>
          <a:solidFill>
            <a:srgbClr val="50C5DC"/>
          </a:solidFill>
          <a:ln>
            <a:solidFill>
              <a:srgbClr val="36BBD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Acute on chronic liver failure (ACLF)</a:t>
            </a:r>
          </a:p>
          <a:p>
            <a:pPr algn="ctr"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6630" name="Text Box 26">
            <a:extLst>
              <a:ext uri="{FF2B5EF4-FFF2-40B4-BE49-F238E27FC236}">
                <a16:creationId xmlns="" xmlns:a16="http://schemas.microsoft.com/office/drawing/2014/main" id="{2C437598-118A-904B-19D0-D46745E23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115050"/>
            <a:ext cx="6264275" cy="369888"/>
          </a:xfrm>
          <a:prstGeom prst="rect">
            <a:avLst/>
          </a:prstGeom>
          <a:noFill/>
          <a:ln>
            <a:solidFill>
              <a:srgbClr val="36BBD6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altLang="it-IT" sz="18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Adapted</a:t>
            </a:r>
            <a:r>
              <a:rPr lang="it-IT" altLang="it-IT" sz="18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altLang="it-IT" sz="1800" b="1" i="1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from</a:t>
            </a:r>
            <a:r>
              <a:rPr lang="it-IT" altLang="it-IT" sz="1800" b="1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altLang="it-IT" sz="1800" b="1" i="1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Jalan</a:t>
            </a:r>
            <a:r>
              <a:rPr lang="it-IT" altLang="it-IT" sz="1800" b="1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R.  </a:t>
            </a:r>
            <a:r>
              <a:rPr lang="it-IT" altLang="it-IT" sz="18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et</a:t>
            </a:r>
            <a:r>
              <a:rPr lang="it-IT" altLang="it-IT" sz="18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al. </a:t>
            </a:r>
            <a:r>
              <a:rPr lang="en-US" altLang="it-IT" sz="18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Gastroenterology 2014 ; 147 : 4-10</a:t>
            </a:r>
            <a:endParaRPr lang="it-IT" altLang="it-IT" sz="1800" b="1" i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="" xmlns:a16="http://schemas.microsoft.com/office/drawing/2014/main" id="{FB3E4A08-E508-D1C0-E8BC-FC22D6161090}"/>
              </a:ext>
            </a:extLst>
          </p:cNvPr>
          <p:cNvGrpSpPr>
            <a:grpSpLocks/>
          </p:cNvGrpSpPr>
          <p:nvPr/>
        </p:nvGrpSpPr>
        <p:grpSpPr bwMode="auto">
          <a:xfrm>
            <a:off x="755576" y="3705225"/>
            <a:ext cx="6950149" cy="587871"/>
            <a:chOff x="897624" y="3705351"/>
            <a:chExt cx="6808101" cy="587871"/>
          </a:xfrm>
        </p:grpSpPr>
        <p:grpSp>
          <p:nvGrpSpPr>
            <p:cNvPr id="4" name="Gruppo 1">
              <a:extLst>
                <a:ext uri="{FF2B5EF4-FFF2-40B4-BE49-F238E27FC236}">
                  <a16:creationId xmlns="" xmlns:a16="http://schemas.microsoft.com/office/drawing/2014/main" id="{2710FA7D-6AA9-7C1F-E6FE-E1A1EBD402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7624" y="3705351"/>
              <a:ext cx="6808101" cy="258766"/>
              <a:chOff x="897624" y="3457575"/>
              <a:chExt cx="6808101" cy="258766"/>
            </a:xfrm>
          </p:grpSpPr>
          <p:sp>
            <p:nvSpPr>
              <p:cNvPr id="35" name="34 Cheurón">
                <a:extLst>
                  <a:ext uri="{FF2B5EF4-FFF2-40B4-BE49-F238E27FC236}">
                    <a16:creationId xmlns="" xmlns:a16="http://schemas.microsoft.com/office/drawing/2014/main" id="{8925B48B-F26D-B9F7-CAEB-5164B2CFE1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890235" y="3310717"/>
                <a:ext cx="246956" cy="564291"/>
              </a:xfrm>
              <a:prstGeom prst="chevron">
                <a:avLst>
                  <a:gd name="adj" fmla="val 50000"/>
                </a:avLst>
              </a:prstGeom>
              <a:solidFill>
                <a:srgbClr val="36BBD6"/>
              </a:solidFill>
              <a:ln w="9525">
                <a:solidFill>
                  <a:srgbClr val="00005C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s-ES" dirty="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38" name="37 Cheurón">
                <a:extLst>
                  <a:ext uri="{FF2B5EF4-FFF2-40B4-BE49-F238E27FC236}">
                    <a16:creationId xmlns="" xmlns:a16="http://schemas.microsoft.com/office/drawing/2014/main" id="{ECFF55E2-E59B-A5F5-55F3-4DD2844DE6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429542" y="3310716"/>
                <a:ext cx="246954" cy="564290"/>
              </a:xfrm>
              <a:prstGeom prst="chevron">
                <a:avLst>
                  <a:gd name="adj" fmla="val 50000"/>
                </a:avLst>
              </a:prstGeom>
              <a:solidFill>
                <a:srgbClr val="36BBD6"/>
              </a:solidFill>
              <a:ln w="9525">
                <a:solidFill>
                  <a:srgbClr val="00005C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s-ES" dirty="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40" name="39 Cheurón">
                <a:extLst>
                  <a:ext uri="{FF2B5EF4-FFF2-40B4-BE49-F238E27FC236}">
                    <a16:creationId xmlns="" xmlns:a16="http://schemas.microsoft.com/office/drawing/2014/main" id="{72AE19DB-FFA5-C06E-BE8E-32A38A72AA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7303293" y="3313907"/>
                <a:ext cx="258763" cy="546100"/>
              </a:xfrm>
              <a:prstGeom prst="chevron">
                <a:avLst>
                  <a:gd name="adj" fmla="val 50000"/>
                </a:avLst>
              </a:prstGeom>
              <a:solidFill>
                <a:srgbClr val="36BBD6"/>
              </a:solidFill>
              <a:ln w="9525">
                <a:solidFill>
                  <a:srgbClr val="00005C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s-ES" dirty="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8" name="34 Cheurón">
                <a:extLst>
                  <a:ext uri="{FF2B5EF4-FFF2-40B4-BE49-F238E27FC236}">
                    <a16:creationId xmlns="" xmlns:a16="http://schemas.microsoft.com/office/drawing/2014/main" id="{11FB6351-7623-1FD5-25B2-49AB91B2E9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1056291" y="3310718"/>
                <a:ext cx="246955" cy="564290"/>
              </a:xfrm>
              <a:prstGeom prst="chevron">
                <a:avLst>
                  <a:gd name="adj" fmla="val 50000"/>
                </a:avLst>
              </a:prstGeom>
              <a:solidFill>
                <a:srgbClr val="36BBD6"/>
              </a:solidFill>
              <a:ln w="9525">
                <a:solidFill>
                  <a:srgbClr val="00005C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s-ES" dirty="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  <p:sp>
          <p:nvSpPr>
            <p:cNvPr id="25" name="37 Cheurón">
              <a:extLst>
                <a:ext uri="{FF2B5EF4-FFF2-40B4-BE49-F238E27FC236}">
                  <a16:creationId xmlns="" xmlns:a16="http://schemas.microsoft.com/office/drawing/2014/main" id="{71AFA246-0EEC-5840-56FC-5B8EC59E41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409000" y="3867061"/>
              <a:ext cx="288032" cy="564289"/>
            </a:xfrm>
            <a:prstGeom prst="chevron">
              <a:avLst>
                <a:gd name="adj" fmla="val 50000"/>
              </a:avLst>
            </a:prstGeom>
            <a:solidFill>
              <a:srgbClr val="36BBD6"/>
            </a:solidFill>
            <a:ln w="9525">
              <a:solidFill>
                <a:srgbClr val="00005C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s-ES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26633" name="CasellaDiTesto 1">
            <a:extLst>
              <a:ext uri="{FF2B5EF4-FFF2-40B4-BE49-F238E27FC236}">
                <a16:creationId xmlns="" xmlns:a16="http://schemas.microsoft.com/office/drawing/2014/main" id="{669EB7E0-D214-89E7-2DD2-CCCF09CAF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63" y="1844824"/>
            <a:ext cx="7132637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0" name="3 Rectángulo">
            <a:extLst>
              <a:ext uri="{FF2B5EF4-FFF2-40B4-BE49-F238E27FC236}">
                <a16:creationId xmlns="" xmlns:a16="http://schemas.microsoft.com/office/drawing/2014/main" id="{9CBC0A73-6E85-93E8-639F-B44C684D54D0}"/>
              </a:ext>
            </a:extLst>
          </p:cNvPr>
          <p:cNvSpPr/>
          <p:nvPr/>
        </p:nvSpPr>
        <p:spPr bwMode="auto">
          <a:xfrm>
            <a:off x="654750" y="2306079"/>
            <a:ext cx="7840663" cy="863600"/>
          </a:xfrm>
          <a:prstGeom prst="rect">
            <a:avLst/>
          </a:prstGeom>
          <a:gradFill flip="none" rotWithShape="1">
            <a:gsLst>
              <a:gs pos="0">
                <a:srgbClr val="00FD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38100">
            <a:solidFill>
              <a:srgbClr val="36BBD6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14 CuadroTexto">
            <a:extLst>
              <a:ext uri="{FF2B5EF4-FFF2-40B4-BE49-F238E27FC236}">
                <a16:creationId xmlns="" xmlns:a16="http://schemas.microsoft.com/office/drawing/2014/main" id="{5EA7C291-ED6D-F738-1DB8-06375E1BAF0C}"/>
              </a:ext>
            </a:extLst>
          </p:cNvPr>
          <p:cNvSpPr txBox="1"/>
          <p:nvPr/>
        </p:nvSpPr>
        <p:spPr bwMode="auto">
          <a:xfrm>
            <a:off x="2147825" y="2449102"/>
            <a:ext cx="1614488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Compensated cirrhosis</a:t>
            </a:r>
          </a:p>
        </p:txBody>
      </p:sp>
      <p:sp>
        <p:nvSpPr>
          <p:cNvPr id="46" name="16 CuadroTexto">
            <a:extLst>
              <a:ext uri="{FF2B5EF4-FFF2-40B4-BE49-F238E27FC236}">
                <a16:creationId xmlns="" xmlns:a16="http://schemas.microsoft.com/office/drawing/2014/main" id="{21AD1B1F-FDFF-F16B-265C-37C1054665CD}"/>
              </a:ext>
            </a:extLst>
          </p:cNvPr>
          <p:cNvSpPr txBox="1"/>
          <p:nvPr/>
        </p:nvSpPr>
        <p:spPr bwMode="auto">
          <a:xfrm>
            <a:off x="4699700" y="2448954"/>
            <a:ext cx="1627188" cy="46196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Decompensated cirrhosis</a:t>
            </a:r>
          </a:p>
        </p:txBody>
      </p:sp>
      <p:sp>
        <p:nvSpPr>
          <p:cNvPr id="49" name="22 CuadroTexto">
            <a:extLst>
              <a:ext uri="{FF2B5EF4-FFF2-40B4-BE49-F238E27FC236}">
                <a16:creationId xmlns="" xmlns:a16="http://schemas.microsoft.com/office/drawing/2014/main" id="{5B4DAB27-B2C1-A6FD-D829-2D578851D05D}"/>
              </a:ext>
            </a:extLst>
          </p:cNvPr>
          <p:cNvSpPr txBox="1"/>
          <p:nvPr/>
        </p:nvSpPr>
        <p:spPr bwMode="auto">
          <a:xfrm>
            <a:off x="6463413" y="2448954"/>
            <a:ext cx="1943100" cy="4603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Further </a:t>
            </a:r>
            <a:br>
              <a:rPr lang="en-US" sz="1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</a:b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decompensated cirrhosis</a:t>
            </a:r>
          </a:p>
        </p:txBody>
      </p:sp>
      <p:sp>
        <p:nvSpPr>
          <p:cNvPr id="50" name="14 CuadroTexto">
            <a:extLst>
              <a:ext uri="{FF2B5EF4-FFF2-40B4-BE49-F238E27FC236}">
                <a16:creationId xmlns="" xmlns:a16="http://schemas.microsoft.com/office/drawing/2014/main" id="{6C93E13F-7C6C-37DD-95DC-29BC5804CB67}"/>
              </a:ext>
            </a:extLst>
          </p:cNvPr>
          <p:cNvSpPr txBox="1"/>
          <p:nvPr/>
        </p:nvSpPr>
        <p:spPr bwMode="auto">
          <a:xfrm>
            <a:off x="400750" y="2448954"/>
            <a:ext cx="1398588" cy="46196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Chronic liver disease</a:t>
            </a:r>
          </a:p>
        </p:txBody>
      </p:sp>
      <p:sp>
        <p:nvSpPr>
          <p:cNvPr id="31" name="Rettangolo 30"/>
          <p:cNvSpPr/>
          <p:nvPr/>
        </p:nvSpPr>
        <p:spPr>
          <a:xfrm>
            <a:off x="179512" y="188640"/>
            <a:ext cx="8784976" cy="1080120"/>
          </a:xfrm>
          <a:prstGeom prst="rect">
            <a:avLst/>
          </a:prstGeom>
          <a:solidFill>
            <a:srgbClr val="50C5DC"/>
          </a:solidFill>
          <a:ln>
            <a:solidFill>
              <a:srgbClr val="36B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</a:t>
            </a:r>
            <a:r>
              <a:rPr lang="it-IT" sz="4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  <a:r>
              <a:rPr lang="it-IT" sz="4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sz="4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Cirrhosis</a:t>
            </a:r>
            <a:r>
              <a:rPr lang="it-IT" sz="4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4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  <a:solidFill>
            <a:srgbClr val="36BBD6"/>
          </a:solidFill>
          <a:ln>
            <a:solidFill>
              <a:srgbClr val="50C5DC"/>
            </a:solidFill>
          </a:ln>
        </p:spPr>
        <p:txBody>
          <a:bodyPr/>
          <a:lstStyle/>
          <a:p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Treating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dysbiosis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liver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cirrhosis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920" t="23324" r="24137" b="3333"/>
          <a:stretch>
            <a:fillRect/>
          </a:stretch>
        </p:blipFill>
        <p:spPr bwMode="auto">
          <a:xfrm>
            <a:off x="1259632" y="1124744"/>
            <a:ext cx="6696744" cy="5616624"/>
          </a:xfrm>
          <a:prstGeom prst="rect">
            <a:avLst/>
          </a:prstGeom>
          <a:noFill/>
          <a:ln w="9525">
            <a:solidFill>
              <a:srgbClr val="50C5D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1080120"/>
          </a:xfrm>
          <a:solidFill>
            <a:srgbClr val="36BBD6"/>
          </a:solidFill>
          <a:ln>
            <a:solidFill>
              <a:srgbClr val="50C5DC"/>
            </a:solidFill>
          </a:ln>
        </p:spPr>
        <p:txBody>
          <a:bodyPr/>
          <a:lstStyle/>
          <a:p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FMT </a:t>
            </a:r>
            <a:endParaRPr lang="it-IT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782" t="19114" r="28833" b="24962"/>
          <a:stretch>
            <a:fillRect/>
          </a:stretch>
        </p:blipFill>
        <p:spPr bwMode="auto">
          <a:xfrm>
            <a:off x="395536" y="1484784"/>
            <a:ext cx="8568952" cy="4824536"/>
          </a:xfrm>
          <a:prstGeom prst="rect">
            <a:avLst/>
          </a:prstGeom>
          <a:noFill/>
          <a:ln w="9525">
            <a:solidFill>
              <a:srgbClr val="50C5DC"/>
            </a:solidFill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5580112" y="6453336"/>
            <a:ext cx="3384376" cy="288032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Suk KT ,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Gastroenterol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Hepatol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2021</a:t>
            </a:r>
            <a:endParaRPr lang="it-IT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80920" cy="1080120"/>
          </a:xfrm>
          <a:solidFill>
            <a:srgbClr val="36BBD6"/>
          </a:solidFill>
          <a:ln>
            <a:solidFill>
              <a:srgbClr val="50C5DC"/>
            </a:solidFill>
          </a:ln>
        </p:spPr>
        <p:txBody>
          <a:bodyPr/>
          <a:lstStyle/>
          <a:p>
            <a:pPr algn="ctr"/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Microbiome-targeted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therapeutics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348" t="22277" r="24063" b="8681"/>
          <a:stretch>
            <a:fillRect/>
          </a:stretch>
        </p:blipFill>
        <p:spPr bwMode="auto">
          <a:xfrm>
            <a:off x="467545" y="1700808"/>
            <a:ext cx="8208912" cy="4752529"/>
          </a:xfrm>
          <a:prstGeom prst="rect">
            <a:avLst/>
          </a:prstGeom>
          <a:noFill/>
          <a:ln w="9525">
            <a:solidFill>
              <a:srgbClr val="50C5DC"/>
            </a:solidFill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683568" y="2204864"/>
            <a:ext cx="7776864" cy="72008"/>
          </a:xfrm>
          <a:prstGeom prst="rect">
            <a:avLst/>
          </a:prstGeom>
          <a:solidFill>
            <a:srgbClr val="36BBD6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1187624" y="3212976"/>
            <a:ext cx="6696744" cy="72008"/>
          </a:xfrm>
          <a:prstGeom prst="rect">
            <a:avLst/>
          </a:prstGeom>
          <a:solidFill>
            <a:srgbClr val="36BBD6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2195736" y="3717032"/>
            <a:ext cx="4680520" cy="72008"/>
          </a:xfrm>
          <a:prstGeom prst="rect">
            <a:avLst/>
          </a:prstGeom>
          <a:solidFill>
            <a:srgbClr val="36BBD6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="" xmlns:a16="http://schemas.microsoft.com/office/drawing/2014/main" id="{63EB67E0-1DA6-43E3-BB85-5187243EA4D3}"/>
              </a:ext>
            </a:extLst>
          </p:cNvPr>
          <p:cNvSpPr/>
          <p:nvPr/>
        </p:nvSpPr>
        <p:spPr>
          <a:xfrm>
            <a:off x="3347864" y="6378767"/>
            <a:ext cx="5457895" cy="338554"/>
          </a:xfrm>
          <a:prstGeom prst="rect">
            <a:avLst/>
          </a:prstGeom>
          <a:ln>
            <a:solidFill>
              <a:srgbClr val="50C5DC"/>
            </a:solidFill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it-IT" sz="1600" b="1" i="1" dirty="0">
                <a:solidFill>
                  <a:schemeClr val="tx2">
                    <a:lumMod val="75000"/>
                  </a:schemeClr>
                </a:solidFill>
              </a:rPr>
              <a:t>Ponziani FR et al . </a:t>
            </a:r>
            <a:r>
              <a:rPr lang="nl-NL" sz="1600" b="1" i="1" dirty="0">
                <a:solidFill>
                  <a:schemeClr val="tx2">
                    <a:lumMod val="75000"/>
                  </a:schemeClr>
                </a:solidFill>
              </a:rPr>
              <a:t>World J Gastroenterol 2015 November </a:t>
            </a:r>
            <a:r>
              <a:rPr lang="nl-NL" sz="1600" b="1" i="1" dirty="0" smtClean="0">
                <a:solidFill>
                  <a:schemeClr val="tx2">
                    <a:lumMod val="75000"/>
                  </a:schemeClr>
                </a:solidFill>
              </a:rPr>
              <a:t>21</a:t>
            </a:r>
            <a:endParaRPr lang="it-IT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9" name="Connettore 1 6">
            <a:extLst>
              <a:ext uri="{FF2B5EF4-FFF2-40B4-BE49-F238E27FC236}">
                <a16:creationId xmlns="" xmlns:a16="http://schemas.microsoft.com/office/drawing/2014/main" id="{139A24F7-7068-486D-9D61-FF37F03A99EC}"/>
              </a:ext>
            </a:extLst>
          </p:cNvPr>
          <p:cNvCxnSpPr>
            <a:cxnSpLocks/>
          </p:cNvCxnSpPr>
          <p:nvPr/>
        </p:nvCxnSpPr>
        <p:spPr>
          <a:xfrm>
            <a:off x="298831" y="782476"/>
            <a:ext cx="2024492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uppo 1">
            <a:extLst>
              <a:ext uri="{FF2B5EF4-FFF2-40B4-BE49-F238E27FC236}">
                <a16:creationId xmlns="" xmlns:a16="http://schemas.microsoft.com/office/drawing/2014/main" id="{CD2905ED-0A8A-4F1B-B4DD-6B8DC98854D2}"/>
              </a:ext>
            </a:extLst>
          </p:cNvPr>
          <p:cNvGrpSpPr/>
          <p:nvPr/>
        </p:nvGrpSpPr>
        <p:grpSpPr>
          <a:xfrm>
            <a:off x="298830" y="1628800"/>
            <a:ext cx="4343374" cy="4464496"/>
            <a:chOff x="990757" y="1349662"/>
            <a:chExt cx="5791165" cy="4158579"/>
          </a:xfrm>
        </p:grpSpPr>
        <p:pic>
          <p:nvPicPr>
            <p:cNvPr id="153605" name="Immagine 9">
              <a:extLst>
                <a:ext uri="{FF2B5EF4-FFF2-40B4-BE49-F238E27FC236}">
                  <a16:creationId xmlns="" xmlns:a16="http://schemas.microsoft.com/office/drawing/2014/main" id="{CEABEE5C-780B-427A-9486-29D3C440DD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757" y="1349662"/>
              <a:ext cx="5791165" cy="4158579"/>
            </a:xfrm>
            <a:prstGeom prst="rect">
              <a:avLst/>
            </a:prstGeom>
            <a:noFill/>
            <a:ln w="9525">
              <a:solidFill>
                <a:srgbClr val="36BBD6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uppo 4">
              <a:extLst>
                <a:ext uri="{FF2B5EF4-FFF2-40B4-BE49-F238E27FC236}">
                  <a16:creationId xmlns="" xmlns:a16="http://schemas.microsoft.com/office/drawing/2014/main" id="{2FACF0F5-6C7A-4371-B27F-CA487EFA459C}"/>
                </a:ext>
              </a:extLst>
            </p:cNvPr>
            <p:cNvGrpSpPr/>
            <p:nvPr/>
          </p:nvGrpSpPr>
          <p:grpSpPr>
            <a:xfrm>
              <a:off x="1217461" y="2790563"/>
              <a:ext cx="1061279" cy="846774"/>
              <a:chOff x="6629399" y="2868929"/>
              <a:chExt cx="708662" cy="788671"/>
            </a:xfrm>
          </p:grpSpPr>
          <p:pic>
            <p:nvPicPr>
              <p:cNvPr id="11" name="Immagine 10">
                <a:extLst>
                  <a:ext uri="{FF2B5EF4-FFF2-40B4-BE49-F238E27FC236}">
                    <a16:creationId xmlns="" xmlns:a16="http://schemas.microsoft.com/office/drawing/2014/main" id="{4C162C39-80A8-44C2-BF32-DAD1611C3D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/>
              <a:srcRect l="9933" t="37628" r="76870" b="44950"/>
              <a:stretch/>
            </p:blipFill>
            <p:spPr>
              <a:xfrm>
                <a:off x="6629399" y="2868929"/>
                <a:ext cx="708661" cy="788671"/>
              </a:xfrm>
              <a:prstGeom prst="rect">
                <a:avLst/>
              </a:prstGeom>
              <a:ln>
                <a:solidFill>
                  <a:srgbClr val="36BBD6"/>
                </a:solidFill>
              </a:ln>
            </p:spPr>
          </p:pic>
          <p:sp>
            <p:nvSpPr>
              <p:cNvPr id="4" name="Rettangolo 3">
                <a:extLst>
                  <a:ext uri="{FF2B5EF4-FFF2-40B4-BE49-F238E27FC236}">
                    <a16:creationId xmlns="" xmlns:a16="http://schemas.microsoft.com/office/drawing/2014/main" id="{AAA09B01-7140-4DE0-A11F-1C26D9C8D529}"/>
                  </a:ext>
                </a:extLst>
              </p:cNvPr>
              <p:cNvSpPr/>
              <p:nvPr/>
            </p:nvSpPr>
            <p:spPr>
              <a:xfrm>
                <a:off x="7178041" y="2868929"/>
                <a:ext cx="160020" cy="1714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36BB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</p:grpSp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83F41CC4-A15A-4B17-A355-73C8CBDC718B}"/>
              </a:ext>
            </a:extLst>
          </p:cNvPr>
          <p:cNvSpPr txBox="1"/>
          <p:nvPr/>
        </p:nvSpPr>
        <p:spPr>
          <a:xfrm>
            <a:off x="5292080" y="3284984"/>
            <a:ext cx="3528392" cy="2834622"/>
          </a:xfrm>
          <a:prstGeom prst="rect">
            <a:avLst/>
          </a:prstGeom>
          <a:noFill/>
          <a:ln>
            <a:solidFill>
              <a:srgbClr val="36BBD6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ct val="30000"/>
              </a:spcBef>
              <a:defRPr/>
            </a:pP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Rifaximina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550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 riduce l’endotossiemia e l’infiammazione in modo sia diretto che indiretto:</a:t>
            </a:r>
          </a:p>
          <a:p>
            <a:pPr marL="285750" indent="-285750" algn="just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it-IT" dirty="0" smtClean="0">
                <a:solidFill>
                  <a:schemeClr val="tx2">
                    <a:lumMod val="75000"/>
                  </a:schemeClr>
                </a:solidFill>
              </a:rPr>
              <a:t>Riducendo la </a:t>
            </a:r>
            <a:r>
              <a:rPr lang="it-IT" dirty="0" err="1" smtClean="0">
                <a:solidFill>
                  <a:schemeClr val="tx2">
                    <a:lumMod val="75000"/>
                  </a:schemeClr>
                </a:solidFill>
              </a:rPr>
              <a:t>traslocazione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batterica</a:t>
            </a:r>
          </a:p>
          <a:p>
            <a:pPr marL="285750" indent="-285750" algn="just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Contrastando la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</a:rPr>
              <a:t>sovracrescita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 batterica </a:t>
            </a:r>
          </a:p>
          <a:p>
            <a:pPr marL="285750" indent="-285750" algn="just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Modulando la composizione e la funzione del microbiota.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251520" y="188640"/>
            <a:ext cx="8568952" cy="1152128"/>
          </a:xfrm>
          <a:prstGeom prst="rect">
            <a:avLst/>
          </a:prstGeom>
          <a:solidFill>
            <a:srgbClr val="36BBD6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Azione della </a:t>
            </a:r>
            <a:r>
              <a:rPr lang="it-IT" sz="4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Rifaximina</a:t>
            </a:r>
            <a:r>
              <a:rPr lang="it-IT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algn="ctr"/>
            <a:r>
              <a:rPr lang="it-IT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sull’asse intestino fegato </a:t>
            </a:r>
            <a:endParaRPr lang="it-IT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5364088" y="1628800"/>
            <a:ext cx="3384376" cy="1368152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i="1" dirty="0" smtClean="0">
                <a:solidFill>
                  <a:schemeClr val="tx2">
                    <a:lumMod val="75000"/>
                  </a:schemeClr>
                </a:solidFill>
              </a:rPr>
              <a:t>Antibiotico orale , 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minimamente assorbito</a:t>
            </a:r>
            <a:r>
              <a:rPr lang="it-IT" i="1" dirty="0" smtClean="0">
                <a:solidFill>
                  <a:schemeClr val="tx2">
                    <a:lumMod val="75000"/>
                  </a:schemeClr>
                </a:solidFill>
              </a:rPr>
              <a:t> , attivo verso batteri   </a:t>
            </a:r>
            <a:r>
              <a:rPr lang="it-IT" i="1" dirty="0" err="1" smtClean="0">
                <a:solidFill>
                  <a:schemeClr val="tx2">
                    <a:lumMod val="75000"/>
                  </a:schemeClr>
                </a:solidFill>
              </a:rPr>
              <a:t>Gram</a:t>
            </a:r>
            <a:r>
              <a:rPr lang="it-IT" i="1" dirty="0" smtClean="0">
                <a:solidFill>
                  <a:schemeClr val="tx2">
                    <a:lumMod val="75000"/>
                  </a:schemeClr>
                </a:solidFill>
              </a:rPr>
              <a:t> + e </a:t>
            </a:r>
            <a:r>
              <a:rPr lang="it-IT" i="1" dirty="0" err="1" smtClean="0">
                <a:solidFill>
                  <a:schemeClr val="tx2">
                    <a:lumMod val="75000"/>
                  </a:schemeClr>
                </a:solidFill>
              </a:rPr>
              <a:t>Gram</a:t>
            </a:r>
            <a:r>
              <a:rPr lang="it-IT" i="1" dirty="0" smtClean="0">
                <a:solidFill>
                  <a:schemeClr val="tx2">
                    <a:lumMod val="75000"/>
                  </a:schemeClr>
                </a:solidFill>
              </a:rPr>
              <a:t> - , 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improbabile induttore di antibiotico resistenza </a:t>
            </a:r>
            <a:endParaRPr lang="it-IT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831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="" xmlns:a16="http://schemas.microsoft.com/office/drawing/2014/main" id="{6205606F-00CF-43DC-970B-A1780B199889}"/>
              </a:ext>
            </a:extLst>
          </p:cNvPr>
          <p:cNvCxnSpPr>
            <a:cxnSpLocks/>
          </p:cNvCxnSpPr>
          <p:nvPr/>
        </p:nvCxnSpPr>
        <p:spPr>
          <a:xfrm>
            <a:off x="333910" y="801384"/>
            <a:ext cx="4751798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0DC8A580-DFB3-4782-B11C-458583A59C0D}"/>
              </a:ext>
            </a:extLst>
          </p:cNvPr>
          <p:cNvSpPr txBox="1"/>
          <p:nvPr/>
        </p:nvSpPr>
        <p:spPr>
          <a:xfrm>
            <a:off x="323528" y="1484784"/>
            <a:ext cx="4104456" cy="5078313"/>
          </a:xfrm>
          <a:prstGeom prst="rect">
            <a:avLst/>
          </a:prstGeom>
          <a:noFill/>
          <a:ln>
            <a:solidFill>
              <a:srgbClr val="50C5DC"/>
            </a:solidFill>
          </a:ln>
        </p:spPr>
        <p:txBody>
          <a:bodyPr wrap="square">
            <a:spAutoFit/>
          </a:bodyPr>
          <a:lstStyle/>
          <a:p>
            <a:endParaRPr lang="it-IT" b="1" dirty="0"/>
          </a:p>
          <a:p>
            <a:r>
              <a:rPr lang="it-IT" dirty="0" err="1">
                <a:solidFill>
                  <a:schemeClr val="tx2">
                    <a:lumMod val="75000"/>
                  </a:schemeClr>
                </a:solidFill>
              </a:rPr>
              <a:t>Rifaximina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 agisce da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agonista intestinale del recettore nucleare PXR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(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Pregnan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X Receptor). </a:t>
            </a:r>
          </a:p>
          <a:p>
            <a:endParaRPr lang="it-IT" b="1" dirty="0"/>
          </a:p>
          <a:p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L’attivazione del PXR da parte di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</a:rPr>
              <a:t>rifaximina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 provoca: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la riduzione dell’espressione genica dei recettori TLR4 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</a:rPr>
              <a:t>Toll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</a:rPr>
              <a:t>Like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2">
                    <a:lumMod val="75000"/>
                  </a:schemeClr>
                </a:solidFill>
              </a:rPr>
              <a:t>Receptor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</a:rPr>
              <a:t> 4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), che rappresentano il bersaglio dell’endotossina (LPS)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l’inibizione dell’espressione del fattore trascrizionale NF-KB, 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con conseguente riduzione del rilascio 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</a:rPr>
              <a:t>   dei 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mediatori dell’infiammazione 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</a:rPr>
              <a:t>come   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il TNF-</a:t>
            </a:r>
            <a:r>
              <a:rPr lang="el-GR" dirty="0">
                <a:solidFill>
                  <a:schemeClr val="tx2">
                    <a:lumMod val="75000"/>
                  </a:schemeClr>
                </a:solidFill>
              </a:rPr>
              <a:t>α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, l’IL-8 e la PGE₂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3498E658-21DE-4A6E-9386-2DFEC2426821}"/>
              </a:ext>
            </a:extLst>
          </p:cNvPr>
          <p:cNvSpPr txBox="1"/>
          <p:nvPr/>
        </p:nvSpPr>
        <p:spPr>
          <a:xfrm>
            <a:off x="4860032" y="6381328"/>
            <a:ext cx="3974536" cy="338554"/>
          </a:xfrm>
          <a:prstGeom prst="rect">
            <a:avLst/>
          </a:prstGeom>
          <a:noFill/>
          <a:ln>
            <a:solidFill>
              <a:srgbClr val="50C5D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1600" b="1" i="1" dirty="0">
                <a:solidFill>
                  <a:schemeClr val="tx2">
                    <a:lumMod val="75000"/>
                  </a:schemeClr>
                </a:solidFill>
              </a:rPr>
              <a:t>Mencarelli A et al, Eur J </a:t>
            </a:r>
            <a:r>
              <a:rPr lang="it-IT" sz="1600" b="1" i="1" dirty="0" err="1">
                <a:solidFill>
                  <a:schemeClr val="tx2">
                    <a:lumMod val="75000"/>
                  </a:schemeClr>
                </a:solidFill>
              </a:rPr>
              <a:t>Pharmacol</a:t>
            </a:r>
            <a:r>
              <a:rPr lang="it-IT" sz="1600" b="1" i="1" dirty="0">
                <a:solidFill>
                  <a:schemeClr val="tx2">
                    <a:lumMod val="75000"/>
                  </a:schemeClr>
                </a:solidFill>
              </a:rPr>
              <a:t>. (2011</a:t>
            </a:r>
            <a:r>
              <a:rPr lang="it-IT" sz="1600" b="1" i="1" dirty="0">
                <a:solidFill>
                  <a:schemeClr val="tx2">
                    <a:lumMod val="75000"/>
                  </a:schemeClr>
                </a:solidFill>
                <a:effectLst/>
              </a:rPr>
              <a:t>)</a:t>
            </a:r>
            <a:endParaRPr lang="it-IT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4AAF5C4E-CCBC-484E-AE82-F173E510C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88" y="2132856"/>
            <a:ext cx="3880568" cy="3456384"/>
          </a:xfrm>
          <a:prstGeom prst="rect">
            <a:avLst/>
          </a:prstGeom>
          <a:noFill/>
          <a:ln>
            <a:solidFill>
              <a:srgbClr val="50C5DC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323528" y="116632"/>
            <a:ext cx="8352928" cy="1224136"/>
          </a:xfrm>
          <a:prstGeom prst="rect">
            <a:avLst/>
          </a:prstGeom>
          <a:solidFill>
            <a:srgbClr val="36BBD6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0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4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Rifaximina</a:t>
            </a:r>
            <a:r>
              <a:rPr lang="it-IT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</a:t>
            </a:r>
          </a:p>
          <a:p>
            <a:pPr algn="ctr"/>
            <a:r>
              <a:rPr lang="it-IT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azione antiinfiammatoria diretta </a:t>
            </a:r>
          </a:p>
          <a:p>
            <a:pPr algn="ctr"/>
            <a:r>
              <a:rPr lang="it-IT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29718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1228998"/>
          </a:xfrm>
          <a:solidFill>
            <a:srgbClr val="36BBD6"/>
          </a:solidFill>
          <a:ln>
            <a:solidFill>
              <a:srgbClr val="50C5DC"/>
            </a:solidFill>
          </a:ln>
        </p:spPr>
        <p:txBody>
          <a:bodyPr>
            <a:normAutofit fontScale="90000"/>
          </a:bodyPr>
          <a:lstStyle/>
          <a:p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Rifaximin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b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anti-bacterial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translocation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drug</a:t>
            </a:r>
            <a:endParaRPr lang="it-IT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098" t="30861" r="33137" b="32546"/>
          <a:stretch>
            <a:fillRect/>
          </a:stretch>
        </p:blipFill>
        <p:spPr bwMode="auto">
          <a:xfrm>
            <a:off x="827584" y="1772816"/>
            <a:ext cx="7200800" cy="4392488"/>
          </a:xfrm>
          <a:prstGeom prst="rect">
            <a:avLst/>
          </a:prstGeom>
          <a:noFill/>
          <a:ln w="9525">
            <a:solidFill>
              <a:srgbClr val="50C5DC"/>
            </a:solidFill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5796136" y="6237312"/>
            <a:ext cx="2952328" cy="504056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Caraceni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P.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et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al , J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Hepatol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2021 </a:t>
            </a:r>
            <a:endParaRPr lang="it-IT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932040" y="3573016"/>
            <a:ext cx="2016224" cy="72008"/>
          </a:xfrm>
          <a:prstGeom prst="rect">
            <a:avLst/>
          </a:prstGeom>
          <a:solidFill>
            <a:srgbClr val="36BBD6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4932040" y="5013176"/>
            <a:ext cx="2952328" cy="72008"/>
          </a:xfrm>
          <a:prstGeom prst="rect">
            <a:avLst/>
          </a:prstGeom>
          <a:solidFill>
            <a:srgbClr val="36BBD6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="" xmlns:a16="http://schemas.microsoft.com/office/drawing/2014/main" id="{63EB67E0-1DA6-43E3-BB85-5187243EA4D3}"/>
              </a:ext>
            </a:extLst>
          </p:cNvPr>
          <p:cNvSpPr/>
          <p:nvPr/>
        </p:nvSpPr>
        <p:spPr>
          <a:xfrm>
            <a:off x="1547664" y="6378767"/>
            <a:ext cx="4608511" cy="338554"/>
          </a:xfrm>
          <a:prstGeom prst="rect">
            <a:avLst/>
          </a:prstGeom>
          <a:ln>
            <a:solidFill>
              <a:srgbClr val="50C5DC"/>
            </a:solidFill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Patel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 V.C. ,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Shawcross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D. ,  </a:t>
            </a:r>
            <a:r>
              <a:rPr lang="en-US" sz="1600" b="1" i="1" dirty="0" smtClean="0">
                <a:solidFill>
                  <a:schemeClr val="tx2">
                    <a:lumMod val="75000"/>
                  </a:schemeClr>
                </a:solidFill>
              </a:rPr>
              <a:t>J </a:t>
            </a:r>
            <a:r>
              <a:rPr lang="en-US" sz="1600" b="1" i="1" dirty="0" err="1" smtClean="0">
                <a:solidFill>
                  <a:schemeClr val="tx2">
                    <a:lumMod val="75000"/>
                  </a:schemeClr>
                </a:solidFill>
              </a:rPr>
              <a:t>Hepatol</a:t>
            </a:r>
            <a:r>
              <a:rPr lang="en-US" sz="1600" b="1" i="1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en-US" sz="1600" b="1" i="1" dirty="0" err="1" smtClean="0">
                <a:solidFill>
                  <a:schemeClr val="tx2">
                    <a:lumMod val="75000"/>
                  </a:schemeClr>
                </a:solidFill>
              </a:rPr>
              <a:t>vol</a:t>
            </a:r>
            <a:r>
              <a:rPr lang="en-US" sz="1600" b="1" i="1" dirty="0" smtClean="0">
                <a:solidFill>
                  <a:schemeClr val="tx2">
                    <a:lumMod val="75000"/>
                  </a:schemeClr>
                </a:solidFill>
              </a:rPr>
              <a:t> 76 , 2022 </a:t>
            </a:r>
            <a:endParaRPr lang="it-IT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9" name="Connettore 1 6">
            <a:extLst>
              <a:ext uri="{FF2B5EF4-FFF2-40B4-BE49-F238E27FC236}">
                <a16:creationId xmlns="" xmlns:a16="http://schemas.microsoft.com/office/drawing/2014/main" id="{139A24F7-7068-486D-9D61-FF37F03A99EC}"/>
              </a:ext>
            </a:extLst>
          </p:cNvPr>
          <p:cNvCxnSpPr>
            <a:cxnSpLocks/>
          </p:cNvCxnSpPr>
          <p:nvPr/>
        </p:nvCxnSpPr>
        <p:spPr>
          <a:xfrm>
            <a:off x="298831" y="782476"/>
            <a:ext cx="2024492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DE6E58A4-FB91-4582-8027-4EE8F5118D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340768"/>
            <a:ext cx="5922839" cy="4796846"/>
          </a:xfrm>
          <a:prstGeom prst="rect">
            <a:avLst/>
          </a:prstGeom>
          <a:ln>
            <a:solidFill>
              <a:srgbClr val="36BBD6"/>
            </a:solidFill>
          </a:ln>
        </p:spPr>
      </p:pic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9B2A5D0D-84B7-4C07-8AD0-9506CD7AA0CB}"/>
              </a:ext>
            </a:extLst>
          </p:cNvPr>
          <p:cNvSpPr/>
          <p:nvPr/>
        </p:nvSpPr>
        <p:spPr>
          <a:xfrm>
            <a:off x="6156176" y="1340768"/>
            <a:ext cx="2880320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HIGHLIGHTS</a:t>
            </a:r>
          </a:p>
          <a:p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it-IT" sz="1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RIFAXIMINA  550 mg </a:t>
            </a:r>
            <a:r>
              <a:rPr lang="it-IT" sz="1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b.i.d.</a:t>
            </a:r>
            <a:r>
              <a:rPr lang="it-IT" sz="1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</a:t>
            </a:r>
            <a:endParaRPr lang="it-IT" sz="1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Riduce l'infiammazione </a:t>
            </a:r>
            <a:r>
              <a:rPr lang="it-IT" sz="16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sistemica di origine intestinale sopprimendo 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l ‘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oralizzazione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6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microbioma intestinale;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Sopprime </a:t>
            </a:r>
            <a:r>
              <a:rPr lang="it-IT" sz="16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specie che degradano la mucina ricche di </a:t>
            </a:r>
            <a:r>
              <a:rPr lang="it-IT" sz="16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sialidasi</a:t>
            </a:r>
            <a:r>
              <a:rPr lang="it-IT" sz="16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Streptococcus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6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salivarius</a:t>
            </a:r>
            <a:r>
              <a:rPr lang="it-IT" sz="16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it-IT" sz="16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Veillonella</a:t>
            </a:r>
            <a:r>
              <a:rPr lang="it-IT" sz="16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spp.)</a:t>
            </a:r>
          </a:p>
          <a:p>
            <a:endParaRPr lang="it-IT" sz="16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Favorisce il </a:t>
            </a:r>
            <a:r>
              <a:rPr lang="it-IT" sz="16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ripristino 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della </a:t>
            </a:r>
            <a:r>
              <a:rPr lang="it-IT" sz="16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flora intestinale aumentando le risposte ai patogeni e promuovendo la riparazione della barriera intestinale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Riduce  </a:t>
            </a:r>
            <a:r>
              <a:rPr lang="it-IT" sz="16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probabilità di 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infezione  </a:t>
            </a:r>
            <a:endParaRPr lang="it-IT" sz="16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79512" y="116632"/>
            <a:ext cx="8856984" cy="1152128"/>
          </a:xfrm>
          <a:prstGeom prst="rect">
            <a:avLst/>
          </a:prstGeom>
          <a:solidFill>
            <a:srgbClr val="36BBD6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RYFSIS STUDY</a:t>
            </a:r>
          </a:p>
          <a:p>
            <a:pPr algn="ctr"/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Placebo </a:t>
            </a:r>
            <a:r>
              <a:rPr lang="it-IT" sz="2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controlled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double-blind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</a:p>
          <a:p>
            <a:pPr algn="ctr"/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 </a:t>
            </a:r>
            <a:r>
              <a:rPr lang="it-IT" sz="2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cirrhotics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pts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it-IT" sz="2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random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1:</a:t>
            </a:r>
            <a:r>
              <a:rPr lang="it-IT" sz="2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receive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Rifaximine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 90 </a:t>
            </a:r>
            <a:r>
              <a:rPr lang="it-IT" sz="2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days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55584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63EB67E0-1DA6-43E3-BB85-5187243EA4D3}"/>
              </a:ext>
            </a:extLst>
          </p:cNvPr>
          <p:cNvSpPr/>
          <p:nvPr/>
        </p:nvSpPr>
        <p:spPr>
          <a:xfrm>
            <a:off x="4139952" y="6378767"/>
            <a:ext cx="4665807" cy="369332"/>
          </a:xfrm>
          <a:prstGeom prst="rect">
            <a:avLst/>
          </a:prstGeom>
          <a:ln>
            <a:solidFill>
              <a:srgbClr val="50C5DC"/>
            </a:solidFill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Patel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V.C. ,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Shawcross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D.,  </a:t>
            </a:r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</a:rPr>
              <a:t>J </a:t>
            </a:r>
            <a:r>
              <a:rPr lang="en-US" b="1" i="1" dirty="0" err="1" smtClean="0">
                <a:solidFill>
                  <a:schemeClr val="tx2">
                    <a:lumMod val="75000"/>
                  </a:schemeClr>
                </a:solidFill>
              </a:rPr>
              <a:t>Hepatol</a:t>
            </a:r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i="1" dirty="0" err="1" smtClean="0">
                <a:solidFill>
                  <a:schemeClr val="tx2">
                    <a:lumMod val="75000"/>
                  </a:schemeClr>
                </a:solidFill>
              </a:rPr>
              <a:t>vol</a:t>
            </a:r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</a:rPr>
              <a:t> 76 2022 </a:t>
            </a:r>
            <a:endParaRPr lang="it-IT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9" name="Connettore 1 6">
            <a:extLst>
              <a:ext uri="{FF2B5EF4-FFF2-40B4-BE49-F238E27FC236}">
                <a16:creationId xmlns:a16="http://schemas.microsoft.com/office/drawing/2014/main" xmlns="" id="{139A24F7-7068-486D-9D61-FF37F03A99EC}"/>
              </a:ext>
            </a:extLst>
          </p:cNvPr>
          <p:cNvCxnSpPr>
            <a:cxnSpLocks/>
          </p:cNvCxnSpPr>
          <p:nvPr/>
        </p:nvCxnSpPr>
        <p:spPr>
          <a:xfrm>
            <a:off x="298831" y="782476"/>
            <a:ext cx="2024492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850E4316-3181-4BDB-85DD-555F1903A5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3851"/>
          <a:stretch/>
        </p:blipFill>
        <p:spPr>
          <a:xfrm>
            <a:off x="307568" y="1189599"/>
            <a:ext cx="4146011" cy="3268102"/>
          </a:xfrm>
          <a:prstGeom prst="rect">
            <a:avLst/>
          </a:prstGeom>
          <a:ln>
            <a:solidFill>
              <a:srgbClr val="50C5DC"/>
            </a:solidFill>
          </a:ln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BDE67202-4A0D-4CCE-9BC4-60AB0354A5CA}"/>
              </a:ext>
            </a:extLst>
          </p:cNvPr>
          <p:cNvSpPr/>
          <p:nvPr/>
        </p:nvSpPr>
        <p:spPr>
          <a:xfrm>
            <a:off x="251520" y="4504554"/>
            <a:ext cx="4248472" cy="461665"/>
          </a:xfrm>
          <a:prstGeom prst="rect">
            <a:avLst/>
          </a:prstGeom>
          <a:ln>
            <a:solidFill>
              <a:srgbClr val="50C5DC"/>
            </a:solidFill>
          </a:ln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tx2">
                    <a:lumMod val="75000"/>
                  </a:schemeClr>
                </a:solidFill>
              </a:rPr>
              <a:t>Espressione neutrofila dei TLR-4 a 30 giorni </a:t>
            </a: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</a:rPr>
              <a:t>( blu)  </a:t>
            </a:r>
            <a:r>
              <a:rPr lang="it-IT" sz="1200" dirty="0">
                <a:solidFill>
                  <a:schemeClr val="tx2">
                    <a:lumMod val="75000"/>
                  </a:schemeClr>
                </a:solidFill>
              </a:rPr>
              <a:t>comparata </a:t>
            </a: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</a:rPr>
              <a:t>         con </a:t>
            </a:r>
            <a:r>
              <a:rPr lang="it-IT" sz="1200" dirty="0">
                <a:solidFill>
                  <a:schemeClr val="tx2">
                    <a:lumMod val="75000"/>
                  </a:schemeClr>
                </a:solidFill>
              </a:rPr>
              <a:t>il basale (</a:t>
            </a: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</a:rPr>
              <a:t>rosso )</a:t>
            </a:r>
            <a:endParaRPr lang="it-IT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28B13A8B-2D1D-4507-860B-9AC332C372EE}"/>
              </a:ext>
            </a:extLst>
          </p:cNvPr>
          <p:cNvSpPr txBox="1"/>
          <p:nvPr/>
        </p:nvSpPr>
        <p:spPr>
          <a:xfrm>
            <a:off x="243989" y="4974799"/>
            <a:ext cx="4273170" cy="738664"/>
          </a:xfrm>
          <a:prstGeom prst="rect">
            <a:avLst/>
          </a:prstGeom>
          <a:noFill/>
          <a:ln>
            <a:solidFill>
              <a:srgbClr val="50C5DC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400" b="1" i="1" dirty="0">
                <a:solidFill>
                  <a:schemeClr val="tx2">
                    <a:lumMod val="75000"/>
                  </a:schemeClr>
                </a:solidFill>
              </a:rPr>
              <a:t>Significativa riduzione dell’espressione dei TLR-4 dei neutrofili circolanti al giorno 30 nei pazienti trattati con </a:t>
            </a:r>
            <a:r>
              <a:rPr lang="it-IT" sz="1400" b="1" i="1" dirty="0" err="1">
                <a:solidFill>
                  <a:schemeClr val="tx2">
                    <a:lumMod val="75000"/>
                  </a:schemeClr>
                </a:solidFill>
              </a:rPr>
              <a:t>rifaximina-</a:t>
            </a:r>
            <a:r>
              <a:rPr lang="it-IT" sz="1400" b="1" i="1" dirty="0">
                <a:solidFill>
                  <a:schemeClr val="tx2">
                    <a:lumMod val="75000"/>
                  </a:schemeClr>
                </a:solidFill>
                <a:sym typeface="Symbol" panose="05050102010706020507" pitchFamily="18" charset="2"/>
              </a:rPr>
              <a:t> </a:t>
            </a:r>
            <a:r>
              <a:rPr lang="it-IT" sz="1400" b="1" i="1" dirty="0" smtClean="0">
                <a:solidFill>
                  <a:schemeClr val="tx2">
                    <a:lumMod val="75000"/>
                  </a:schemeClr>
                </a:solidFill>
                <a:sym typeface="Symbol" panose="05050102010706020507" pitchFamily="18" charset="2"/>
              </a:rPr>
              <a:t> ma </a:t>
            </a:r>
            <a:r>
              <a:rPr lang="it-IT" sz="1400" b="1" i="1" dirty="0">
                <a:solidFill>
                  <a:schemeClr val="tx2">
                    <a:lumMod val="75000"/>
                  </a:schemeClr>
                </a:solidFill>
                <a:sym typeface="Symbol" panose="05050102010706020507" pitchFamily="18" charset="2"/>
              </a:rPr>
              <a:t>non </a:t>
            </a:r>
            <a:r>
              <a:rPr lang="it-IT" sz="1400" b="1" i="1" dirty="0" smtClean="0">
                <a:solidFill>
                  <a:schemeClr val="tx2">
                    <a:lumMod val="75000"/>
                  </a:schemeClr>
                </a:solidFill>
                <a:sym typeface="Symbol" panose="05050102010706020507" pitchFamily="18" charset="2"/>
              </a:rPr>
              <a:t>nel gruppo </a:t>
            </a:r>
            <a:r>
              <a:rPr lang="it-IT" sz="1400" b="1" i="1" dirty="0">
                <a:solidFill>
                  <a:schemeClr val="tx2">
                    <a:lumMod val="75000"/>
                  </a:schemeClr>
                </a:solidFill>
                <a:sym typeface="Symbol" panose="05050102010706020507" pitchFamily="18" charset="2"/>
              </a:rPr>
              <a:t>placebo</a:t>
            </a:r>
            <a:r>
              <a:rPr lang="it-IT" sz="14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647A6FD0-4541-4A02-989D-543FEB65D178}"/>
              </a:ext>
            </a:extLst>
          </p:cNvPr>
          <p:cNvSpPr/>
          <p:nvPr/>
        </p:nvSpPr>
        <p:spPr>
          <a:xfrm>
            <a:off x="4855731" y="4974799"/>
            <a:ext cx="3872624" cy="738664"/>
          </a:xfrm>
          <a:prstGeom prst="rect">
            <a:avLst/>
          </a:prstGeom>
          <a:noFill/>
          <a:ln>
            <a:solidFill>
              <a:srgbClr val="50C5D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1400" b="1" i="1" dirty="0">
                <a:solidFill>
                  <a:schemeClr val="tx2">
                    <a:lumMod val="75000"/>
                  </a:schemeClr>
                </a:solidFill>
              </a:rPr>
              <a:t>Dopo 90 giorni di trattamento con </a:t>
            </a:r>
            <a:r>
              <a:rPr lang="it-IT" sz="1400" b="1" i="1" dirty="0" err="1" smtClean="0">
                <a:solidFill>
                  <a:schemeClr val="tx2">
                    <a:lumMod val="75000"/>
                  </a:schemeClr>
                </a:solidFill>
              </a:rPr>
              <a:t>rifaximina</a:t>
            </a:r>
            <a:r>
              <a:rPr lang="it-IT" sz="1400" b="1" i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it-IT" sz="1400" b="1" i="1" dirty="0">
                <a:solidFill>
                  <a:schemeClr val="tx2">
                    <a:lumMod val="75000"/>
                  </a:schemeClr>
                </a:solidFill>
              </a:rPr>
              <a:t>è stata osservata una riduzione significativa (p&lt;0,001) </a:t>
            </a:r>
            <a:r>
              <a:rPr lang="it-IT" sz="1400" b="1" i="1" dirty="0" smtClean="0">
                <a:solidFill>
                  <a:schemeClr val="tx2">
                    <a:lumMod val="75000"/>
                  </a:schemeClr>
                </a:solidFill>
              </a:rPr>
              <a:t> del </a:t>
            </a:r>
            <a:r>
              <a:rPr lang="it-IT" sz="1400" b="1" i="1" dirty="0">
                <a:solidFill>
                  <a:schemeClr val="tx2">
                    <a:lumMod val="75000"/>
                  </a:schemeClr>
                </a:solidFill>
              </a:rPr>
              <a:t>livelli plasmatici di TNF-</a:t>
            </a:r>
            <a:r>
              <a:rPr lang="el-GR" sz="1400" b="1" i="1" dirty="0">
                <a:solidFill>
                  <a:schemeClr val="tx2">
                    <a:lumMod val="75000"/>
                  </a:schemeClr>
                </a:solidFill>
              </a:rPr>
              <a:t>α</a:t>
            </a:r>
            <a:r>
              <a:rPr lang="it-IT" sz="1400" b="1" i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41C5A62A-6E56-4433-9328-4DBFA741C2D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5731" y="1196752"/>
            <a:ext cx="4016822" cy="3240360"/>
          </a:xfrm>
          <a:prstGeom prst="rect">
            <a:avLst/>
          </a:prstGeom>
          <a:ln>
            <a:solidFill>
              <a:srgbClr val="50C5DC"/>
            </a:solidFill>
          </a:ln>
        </p:spPr>
      </p:pic>
      <p:sp>
        <p:nvSpPr>
          <p:cNvPr id="13" name="Rettangolo 12"/>
          <p:cNvSpPr/>
          <p:nvPr/>
        </p:nvSpPr>
        <p:spPr>
          <a:xfrm>
            <a:off x="251520" y="188640"/>
            <a:ext cx="8496944" cy="936104"/>
          </a:xfrm>
          <a:prstGeom prst="rect">
            <a:avLst/>
          </a:prstGeom>
          <a:solidFill>
            <a:srgbClr val="36BBD6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Riduzione infiammazione sistemica </a:t>
            </a:r>
            <a:endParaRPr lang="it-IT" sz="4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251520" y="5805264"/>
            <a:ext cx="8496944" cy="504056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Lo studio non ha raggiunto l’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endpoint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primario : </a:t>
            </a:r>
          </a:p>
          <a:p>
            <a:pPr algn="ctr"/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abbattimento del 50 % della produzione di ROS da parte dei leucociti dei pazienti arruolati </a:t>
            </a:r>
            <a:endParaRPr lang="it-IT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2584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79D97F06-8678-464A-953F-7A9FE4AA8034}"/>
              </a:ext>
            </a:extLst>
          </p:cNvPr>
          <p:cNvSpPr txBox="1"/>
          <p:nvPr/>
        </p:nvSpPr>
        <p:spPr>
          <a:xfrm>
            <a:off x="5940152" y="6381328"/>
            <a:ext cx="3024337" cy="338554"/>
          </a:xfrm>
          <a:prstGeom prst="rect">
            <a:avLst/>
          </a:prstGeom>
          <a:noFill/>
          <a:ln>
            <a:solidFill>
              <a:srgbClr val="36BBD6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sv-SE" sz="1600" b="1" i="1" dirty="0">
                <a:solidFill>
                  <a:schemeClr val="tx2">
                    <a:lumMod val="75000"/>
                  </a:schemeClr>
                </a:solidFill>
              </a:rPr>
              <a:t>J. Clin. Med. 2023, 12, 2210</a:t>
            </a:r>
            <a:r>
              <a:rPr lang="sv-SE" sz="1600" b="1" i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it-IT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24463F3A-B9B8-4745-8FA6-E70630D0184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54642" y="3419855"/>
            <a:ext cx="2034716" cy="1829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8FB3BEA0-3BD1-4B75-B699-EDFC33AE278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988840"/>
            <a:ext cx="8568952" cy="3816424"/>
          </a:xfrm>
          <a:prstGeom prst="rect">
            <a:avLst/>
          </a:prstGeom>
          <a:ln>
            <a:solidFill>
              <a:srgbClr val="36BBD6"/>
            </a:solidFill>
          </a:ln>
        </p:spPr>
      </p:pic>
      <p:pic>
        <p:nvPicPr>
          <p:cNvPr id="8" name="Graphique 1">
            <a:extLst>
              <a:ext uri="{FF2B5EF4-FFF2-40B4-BE49-F238E27FC236}">
                <a16:creationId xmlns="" xmlns:a16="http://schemas.microsoft.com/office/drawing/2014/main" id="{3AC4EC89-0923-4887-BC8B-702CE0CCD8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378" y="273894"/>
            <a:ext cx="232641" cy="426822"/>
          </a:xfrm>
          <a:prstGeom prst="rect">
            <a:avLst/>
          </a:prstGeom>
        </p:spPr>
      </p:pic>
      <p:cxnSp>
        <p:nvCxnSpPr>
          <p:cNvPr id="10" name="Connettore 1 6">
            <a:extLst>
              <a:ext uri="{FF2B5EF4-FFF2-40B4-BE49-F238E27FC236}">
                <a16:creationId xmlns="" xmlns:a16="http://schemas.microsoft.com/office/drawing/2014/main" id="{91BF599C-5E0F-4E4A-A496-78D18BFD0A7A}"/>
              </a:ext>
            </a:extLst>
          </p:cNvPr>
          <p:cNvCxnSpPr>
            <a:cxnSpLocks/>
          </p:cNvCxnSpPr>
          <p:nvPr/>
        </p:nvCxnSpPr>
        <p:spPr>
          <a:xfrm>
            <a:off x="298831" y="782476"/>
            <a:ext cx="2024492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o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251520" y="260648"/>
            <a:ext cx="8640960" cy="1152128"/>
          </a:xfrm>
          <a:prstGeom prst="rect">
            <a:avLst/>
          </a:prstGeom>
          <a:solidFill>
            <a:srgbClr val="50C5DC"/>
          </a:solidFill>
          <a:ln>
            <a:solidFill>
              <a:srgbClr val="36B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Systemic</a:t>
            </a:r>
            <a:r>
              <a:rPr lang="it-IT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Inflammation</a:t>
            </a:r>
            <a:r>
              <a:rPr lang="it-IT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it-IT" sz="4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Liver</a:t>
            </a:r>
            <a:r>
              <a:rPr lang="it-IT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</a:t>
            </a:r>
            <a:endParaRPr lang="it-IT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323528" y="6093296"/>
            <a:ext cx="4968552" cy="576064"/>
          </a:xfrm>
          <a:prstGeom prst="rect">
            <a:avLst/>
          </a:prstGeom>
          <a:solidFill>
            <a:schemeClr val="bg1"/>
          </a:solidFill>
          <a:ln>
            <a:solidFill>
              <a:srgbClr val="36B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Observational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Retrospective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2016-2021</a:t>
            </a:r>
          </a:p>
          <a:p>
            <a:pPr algn="ctr"/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Pts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66   &gt;  29  </a:t>
            </a:r>
            <a:endParaRPr lang="it-IT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965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79D97F06-8678-464A-953F-7A9FE4AA8034}"/>
              </a:ext>
            </a:extLst>
          </p:cNvPr>
          <p:cNvSpPr txBox="1"/>
          <p:nvPr/>
        </p:nvSpPr>
        <p:spPr>
          <a:xfrm>
            <a:off x="6444208" y="6515099"/>
            <a:ext cx="2540935" cy="338554"/>
          </a:xfrm>
          <a:prstGeom prst="rect">
            <a:avLst/>
          </a:prstGeom>
          <a:noFill/>
          <a:ln>
            <a:solidFill>
              <a:srgbClr val="36BBD6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sv-SE" sz="1600" b="1" i="1" dirty="0">
                <a:solidFill>
                  <a:schemeClr val="tx2">
                    <a:lumMod val="75000"/>
                  </a:schemeClr>
                </a:solidFill>
              </a:rPr>
              <a:t>J. Clin. Med. 2023, 12, </a:t>
            </a:r>
            <a:r>
              <a:rPr lang="sv-SE" sz="1600" b="1" i="1" dirty="0" smtClean="0">
                <a:solidFill>
                  <a:schemeClr val="tx2">
                    <a:lumMod val="75000"/>
                  </a:schemeClr>
                </a:solidFill>
              </a:rPr>
              <a:t>2210 </a:t>
            </a:r>
            <a:endParaRPr lang="it-IT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BFA12CF0-000F-48E3-9F10-B38DBDAEE966}"/>
              </a:ext>
            </a:extLst>
          </p:cNvPr>
          <p:cNvSpPr txBox="1"/>
          <p:nvPr/>
        </p:nvSpPr>
        <p:spPr>
          <a:xfrm>
            <a:off x="5508104" y="3284983"/>
            <a:ext cx="3240360" cy="1477328"/>
          </a:xfrm>
          <a:prstGeom prst="rect">
            <a:avLst/>
          </a:prstGeom>
          <a:noFill/>
          <a:ln>
            <a:solidFill>
              <a:srgbClr val="36BBD6"/>
            </a:solidFill>
          </a:ln>
        </p:spPr>
        <p:txBody>
          <a:bodyPr wrap="square">
            <a:spAutoFit/>
          </a:bodyPr>
          <a:lstStyle/>
          <a:p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La somministrazione 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per 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tre mesi 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di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Rifaximina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1200 mg /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die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non migliora 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significativamente 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NLR/ 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LMR ma 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migliora i 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livelli di 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PCR  ( p&lt; 0,01 ) e CAR ( p&lt;0,91 )  </a:t>
            </a:r>
            <a:endParaRPr lang="it-IT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D4F0D044-210D-453A-A16C-4312EF3E9AD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3" y="1418095"/>
            <a:ext cx="5278933" cy="5300420"/>
          </a:xfrm>
          <a:prstGeom prst="rect">
            <a:avLst/>
          </a:prstGeom>
          <a:ln>
            <a:solidFill>
              <a:srgbClr val="36BBD6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A3F7A692-C019-4569-8612-4BA45F300DFA}"/>
              </a:ext>
            </a:extLst>
          </p:cNvPr>
          <p:cNvSpPr txBox="1"/>
          <p:nvPr/>
        </p:nvSpPr>
        <p:spPr>
          <a:xfrm>
            <a:off x="3203848" y="4077072"/>
            <a:ext cx="223224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 smtClean="0"/>
              <a:t> </a:t>
            </a:r>
          </a:p>
          <a:p>
            <a:r>
              <a:rPr lang="it-IT" sz="1400" dirty="0" smtClean="0">
                <a:solidFill>
                  <a:schemeClr val="tx2">
                    <a:lumMod val="75000"/>
                  </a:schemeClr>
                </a:solidFill>
              </a:rPr>
              <a:t>Marcatori  di infiammazione           dopo </a:t>
            </a:r>
            <a:r>
              <a:rPr lang="it-IT" sz="1400" dirty="0">
                <a:solidFill>
                  <a:schemeClr val="tx2">
                    <a:lumMod val="75000"/>
                  </a:schemeClr>
                </a:solidFill>
              </a:rPr>
              <a:t>tre mesi </a:t>
            </a:r>
            <a:r>
              <a:rPr lang="it-IT" sz="1400" dirty="0" smtClean="0">
                <a:solidFill>
                  <a:schemeClr val="tx2">
                    <a:lumMod val="75000"/>
                  </a:schemeClr>
                </a:solidFill>
              </a:rPr>
              <a:t>di assunzione di  </a:t>
            </a:r>
            <a:r>
              <a:rPr lang="it-IT" sz="1400" dirty="0" err="1" smtClean="0">
                <a:solidFill>
                  <a:schemeClr val="tx2">
                    <a:lumMod val="75000"/>
                  </a:schemeClr>
                </a:solidFill>
              </a:rPr>
              <a:t>Rifaximina</a:t>
            </a:r>
            <a:r>
              <a:rPr lang="it-IT" sz="14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it-IT" sz="1400" dirty="0" smtClean="0">
                <a:solidFill>
                  <a:schemeClr val="tx2">
                    <a:lumMod val="75000"/>
                  </a:schemeClr>
                </a:solidFill>
              </a:rPr>
              <a:t>**</a:t>
            </a:r>
            <a:r>
              <a:rPr lang="it-IT" sz="1400" dirty="0">
                <a:solidFill>
                  <a:schemeClr val="tx2">
                    <a:lumMod val="75000"/>
                  </a:schemeClr>
                </a:solidFill>
              </a:rPr>
              <a:t>p&lt;0,01. </a:t>
            </a:r>
            <a:endParaRPr lang="it-IT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it-IT" sz="1400" dirty="0" smtClean="0">
                <a:solidFill>
                  <a:schemeClr val="tx2">
                    <a:lumMod val="75000"/>
                  </a:schemeClr>
                </a:solidFill>
              </a:rPr>
              <a:t>NLR</a:t>
            </a:r>
            <a:r>
              <a:rPr lang="it-IT" sz="1400" dirty="0">
                <a:solidFill>
                  <a:schemeClr val="tx2">
                    <a:lumMod val="75000"/>
                  </a:schemeClr>
                </a:solidFill>
              </a:rPr>
              <a:t>, rapporto neutrofili-linfociti; LMR, rapporto linfociti-monociti; </a:t>
            </a:r>
            <a:endParaRPr lang="it-IT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it-IT" sz="1400" dirty="0" smtClean="0">
                <a:solidFill>
                  <a:schemeClr val="tx2">
                    <a:lumMod val="75000"/>
                  </a:schemeClr>
                </a:solidFill>
              </a:rPr>
              <a:t>DLP</a:t>
            </a:r>
            <a:r>
              <a:rPr lang="it-IT" sz="1400" dirty="0">
                <a:solidFill>
                  <a:schemeClr val="tx2">
                    <a:lumMod val="75000"/>
                  </a:schemeClr>
                </a:solidFill>
              </a:rPr>
              <a:t>, rapporto piastrine-linfociti; CRP, proteina C-reattiva; </a:t>
            </a:r>
            <a:endParaRPr lang="it-IT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it-IT" sz="1400" dirty="0" smtClean="0">
                <a:solidFill>
                  <a:schemeClr val="tx2">
                    <a:lumMod val="75000"/>
                  </a:schemeClr>
                </a:solidFill>
              </a:rPr>
              <a:t>CAR</a:t>
            </a:r>
            <a:r>
              <a:rPr lang="it-IT" sz="1400" dirty="0">
                <a:solidFill>
                  <a:schemeClr val="tx2">
                    <a:lumMod val="75000"/>
                  </a:schemeClr>
                </a:solidFill>
              </a:rPr>
              <a:t>, CRP / albumina.</a:t>
            </a:r>
          </a:p>
        </p:txBody>
      </p:sp>
      <p:sp>
        <p:nvSpPr>
          <p:cNvPr id="6" name="Rettangolo 5"/>
          <p:cNvSpPr/>
          <p:nvPr/>
        </p:nvSpPr>
        <p:spPr>
          <a:xfrm>
            <a:off x="395536" y="260648"/>
            <a:ext cx="8424936" cy="1080120"/>
          </a:xfrm>
          <a:prstGeom prst="rect">
            <a:avLst/>
          </a:prstGeom>
          <a:solidFill>
            <a:srgbClr val="50C5DC"/>
          </a:solidFill>
          <a:ln>
            <a:solidFill>
              <a:srgbClr val="36B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Rifaximina</a:t>
            </a:r>
            <a:r>
              <a:rPr lang="it-IT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migliora PCR e CAR </a:t>
            </a:r>
            <a:endParaRPr lang="it-IT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590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1228998"/>
          </a:xfrm>
          <a:solidFill>
            <a:srgbClr val="36BBD6"/>
          </a:solidFill>
          <a:ln>
            <a:solidFill>
              <a:srgbClr val="50C5DC"/>
            </a:solidFill>
          </a:ln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CSPH :</a:t>
            </a:r>
            <a:b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Predictor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Decompensation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358" t="34043" r="3463" b="3453"/>
          <a:stretch>
            <a:fillRect/>
          </a:stretch>
        </p:blipFill>
        <p:spPr bwMode="auto">
          <a:xfrm>
            <a:off x="755576" y="1988840"/>
            <a:ext cx="7776864" cy="3960440"/>
          </a:xfrm>
          <a:prstGeom prst="rect">
            <a:avLst/>
          </a:prstGeom>
          <a:noFill/>
          <a:ln w="9525">
            <a:solidFill>
              <a:srgbClr val="50C5D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79D97F06-8678-464A-953F-7A9FE4AA8034}"/>
              </a:ext>
            </a:extLst>
          </p:cNvPr>
          <p:cNvSpPr txBox="1"/>
          <p:nvPr/>
        </p:nvSpPr>
        <p:spPr>
          <a:xfrm>
            <a:off x="6084169" y="6515099"/>
            <a:ext cx="26642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v-SE" sz="1600" b="1" i="1" dirty="0">
                <a:solidFill>
                  <a:schemeClr val="tx2">
                    <a:lumMod val="75000"/>
                  </a:schemeClr>
                </a:solidFill>
              </a:rPr>
              <a:t>J. Clin. Med. 2023, 12, </a:t>
            </a:r>
            <a:r>
              <a:rPr lang="sv-SE" sz="1600" b="1" i="1" dirty="0" smtClean="0">
                <a:solidFill>
                  <a:schemeClr val="tx2">
                    <a:lumMod val="75000"/>
                  </a:schemeClr>
                </a:solidFill>
              </a:rPr>
              <a:t>2210</a:t>
            </a:r>
            <a:endParaRPr lang="it-IT" sz="1100" b="1" i="1" dirty="0"/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23867D3D-7219-4F67-9929-E26C2D70BD9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82" y="1268760"/>
            <a:ext cx="8513290" cy="460851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75F6F27A-53E2-4430-B087-7E4E428D186A}"/>
              </a:ext>
            </a:extLst>
          </p:cNvPr>
          <p:cNvSpPr txBox="1"/>
          <p:nvPr/>
        </p:nvSpPr>
        <p:spPr>
          <a:xfrm>
            <a:off x="395536" y="5949280"/>
            <a:ext cx="8319839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 smtClean="0"/>
              <a:t>CPS </a:t>
            </a:r>
            <a:r>
              <a:rPr lang="it-IT" sz="1000" dirty="0"/>
              <a:t>(A) e distribuzione della classe Child-Pugh (B) a tre mesi di somministrazione di </a:t>
            </a:r>
            <a:r>
              <a:rPr lang="it-IT" sz="1000" dirty="0" err="1" smtClean="0"/>
              <a:t>Rifaximina</a:t>
            </a:r>
            <a:r>
              <a:rPr lang="it-IT" sz="1000" dirty="0" smtClean="0"/>
              <a:t>.La </a:t>
            </a:r>
            <a:r>
              <a:rPr lang="it-IT" sz="1000" dirty="0"/>
              <a:t>distribuzione delle modifiche nei parametri CPS nel gruppo di miglioramento CPS e </a:t>
            </a:r>
            <a:r>
              <a:rPr lang="it-IT" sz="1000" dirty="0" smtClean="0"/>
              <a:t>CPS gruppo </a:t>
            </a:r>
            <a:r>
              <a:rPr lang="it-IT" sz="1000" dirty="0"/>
              <a:t>di non miglioramento a tre mesi dalla somministrazione di </a:t>
            </a:r>
            <a:r>
              <a:rPr lang="it-IT" sz="1000" dirty="0" err="1"/>
              <a:t>Rifaximina</a:t>
            </a:r>
            <a:r>
              <a:rPr lang="it-IT" sz="1000" dirty="0"/>
              <a:t> (C). La distribuzione dei cambiamenti</a:t>
            </a:r>
          </a:p>
          <a:p>
            <a:r>
              <a:rPr lang="it-IT" sz="1000" dirty="0"/>
              <a:t>in CRP nel gruppo di miglioramento dell'albumina e nel gruppo di non miglioramento dell'albumina a tre mesi </a:t>
            </a:r>
            <a:r>
              <a:rPr lang="it-IT" sz="1000" dirty="0" smtClean="0"/>
              <a:t>di somministrazione </a:t>
            </a:r>
            <a:r>
              <a:rPr lang="it-IT" sz="1000" dirty="0"/>
              <a:t>di </a:t>
            </a:r>
            <a:r>
              <a:rPr lang="it-IT" sz="1000" dirty="0" err="1"/>
              <a:t>Rifaximina</a:t>
            </a:r>
            <a:r>
              <a:rPr lang="it-IT" sz="1000" dirty="0"/>
              <a:t> (D</a:t>
            </a:r>
            <a:r>
              <a:rPr lang="it-IT" sz="1000" dirty="0" smtClean="0"/>
              <a:t>).                 </a:t>
            </a:r>
            <a:r>
              <a:rPr lang="it-IT" sz="1000" dirty="0"/>
              <a:t>* p &lt; 0,05, ** p &lt; 0,01. CPS, punteggio Child-Pugh; CRP, proteina C-reattiva</a:t>
            </a:r>
          </a:p>
          <a:p>
            <a:endParaRPr lang="it-IT" b="1" dirty="0">
              <a:solidFill>
                <a:schemeClr val="accent1"/>
              </a:solidFill>
            </a:endParaRPr>
          </a:p>
          <a:p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323528" y="116632"/>
            <a:ext cx="8496944" cy="1080120"/>
          </a:xfrm>
          <a:prstGeom prst="rect">
            <a:avLst/>
          </a:prstGeom>
          <a:solidFill>
            <a:srgbClr val="50C5DC"/>
          </a:solidFill>
          <a:ln>
            <a:solidFill>
              <a:srgbClr val="36B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Rifaximina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 tre e dodici mesi </a:t>
            </a:r>
          </a:p>
          <a:p>
            <a:pPr algn="ctr"/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migliora PCR , Albumina e CPS</a:t>
            </a:r>
          </a:p>
          <a:p>
            <a:pPr algn="ctr"/>
            <a:endParaRPr lang="it-IT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689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solidFill>
            <a:srgbClr val="36BBD6"/>
          </a:solidFill>
          <a:ln>
            <a:solidFill>
              <a:srgbClr val="50C5DC"/>
            </a:solidFill>
          </a:ln>
        </p:spPr>
        <p:txBody>
          <a:bodyPr/>
          <a:lstStyle/>
          <a:p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evidence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37699" t="27718" r="17726" b="43120"/>
          <a:stretch>
            <a:fillRect/>
          </a:stretch>
        </p:blipFill>
        <p:spPr bwMode="auto">
          <a:xfrm>
            <a:off x="467544" y="1556792"/>
            <a:ext cx="8280920" cy="1368152"/>
          </a:xfrm>
          <a:prstGeom prst="rect">
            <a:avLst/>
          </a:prstGeom>
          <a:noFill/>
          <a:ln w="9525">
            <a:solidFill>
              <a:srgbClr val="50C5DC"/>
            </a:solidFill>
            <a:miter lim="800000"/>
            <a:headEnd/>
            <a:tailEnd/>
          </a:ln>
        </p:spPr>
      </p:pic>
      <p:pic>
        <p:nvPicPr>
          <p:cNvPr id="1434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1292" t="24548" r="23435" b="50094"/>
          <a:stretch>
            <a:fillRect/>
          </a:stretch>
        </p:blipFill>
        <p:spPr bwMode="auto">
          <a:xfrm>
            <a:off x="467544" y="2924944"/>
            <a:ext cx="8280920" cy="1152128"/>
          </a:xfrm>
          <a:prstGeom prst="rect">
            <a:avLst/>
          </a:prstGeom>
          <a:noFill/>
          <a:ln w="9525">
            <a:solidFill>
              <a:srgbClr val="50C5DC"/>
            </a:solidFill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/>
          <a:srcRect l="33862" t="33600" r="36607" b="41201"/>
          <a:stretch>
            <a:fillRect/>
          </a:stretch>
        </p:blipFill>
        <p:spPr bwMode="auto">
          <a:xfrm>
            <a:off x="467544" y="4077072"/>
            <a:ext cx="8280920" cy="1440160"/>
          </a:xfrm>
          <a:prstGeom prst="rect">
            <a:avLst/>
          </a:prstGeom>
          <a:noFill/>
          <a:ln w="9525">
            <a:solidFill>
              <a:srgbClr val="50C5DC"/>
            </a:solidFill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/>
          <a:srcRect l="20868" t="31499" r="42907" b="47501"/>
          <a:stretch>
            <a:fillRect/>
          </a:stretch>
        </p:blipFill>
        <p:spPr bwMode="auto">
          <a:xfrm>
            <a:off x="467544" y="5589240"/>
            <a:ext cx="8280920" cy="1080120"/>
          </a:xfrm>
          <a:prstGeom prst="rect">
            <a:avLst/>
          </a:prstGeom>
          <a:noFill/>
          <a:ln w="9525">
            <a:solidFill>
              <a:srgbClr val="50C5D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496944" cy="1368152"/>
          </a:xfrm>
          <a:solidFill>
            <a:srgbClr val="36BBD6"/>
          </a:solidFill>
          <a:ln>
            <a:solidFill>
              <a:srgbClr val="50C5DC"/>
            </a:solidFill>
          </a:ln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LIVER HOPE Project </a:t>
            </a:r>
            <a:r>
              <a:rPr lang="it-I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1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Pathophysiologic</a:t>
            </a:r>
            <a:r>
              <a:rPr lang="it-IT" sz="31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1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approach</a:t>
            </a:r>
            <a:r>
              <a:rPr lang="it-IT" sz="31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1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it-IT" sz="31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1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decompensated</a:t>
            </a:r>
            <a:r>
              <a:rPr lang="it-IT" sz="31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1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cirrhosis</a:t>
            </a:r>
            <a:r>
              <a:rPr lang="it-IT" sz="31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31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67" t="14951" r="19572" b="3908"/>
          <a:stretch>
            <a:fillRect/>
          </a:stretch>
        </p:blipFill>
        <p:spPr bwMode="auto">
          <a:xfrm>
            <a:off x="467544" y="1700808"/>
            <a:ext cx="8424936" cy="489654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4" name="Freccia in giù 3"/>
          <p:cNvSpPr/>
          <p:nvPr/>
        </p:nvSpPr>
        <p:spPr>
          <a:xfrm rot="4008115">
            <a:off x="3318244" y="2612918"/>
            <a:ext cx="288032" cy="869869"/>
          </a:xfrm>
          <a:prstGeom prst="downArrow">
            <a:avLst/>
          </a:prstGeom>
          <a:solidFill>
            <a:srgbClr val="36BBD6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 destra 4"/>
          <p:cNvSpPr/>
          <p:nvPr/>
        </p:nvSpPr>
        <p:spPr>
          <a:xfrm>
            <a:off x="6084168" y="4509120"/>
            <a:ext cx="792088" cy="288032"/>
          </a:xfrm>
          <a:prstGeom prst="rightArrow">
            <a:avLst/>
          </a:prstGeom>
          <a:solidFill>
            <a:srgbClr val="36BBD6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91264" cy="1224136"/>
          </a:xfrm>
          <a:solidFill>
            <a:srgbClr val="50C5DC"/>
          </a:solidFill>
          <a:ln>
            <a:solidFill>
              <a:srgbClr val="36BBD6"/>
            </a:solidFill>
          </a:ln>
        </p:spPr>
        <p:txBody>
          <a:bodyPr>
            <a:noAutofit/>
          </a:bodyPr>
          <a:lstStyle/>
          <a:p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Pleiotropic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effects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statins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</a:t>
            </a:r>
            <a:b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GTPases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Liver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it-IT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5318" t="20876" r="33919" b="38393"/>
          <a:stretch>
            <a:fillRect/>
          </a:stretch>
        </p:blipFill>
        <p:spPr bwMode="auto">
          <a:xfrm>
            <a:off x="467544" y="1484784"/>
            <a:ext cx="8280920" cy="3960440"/>
          </a:xfrm>
          <a:prstGeom prst="rect">
            <a:avLst/>
          </a:prstGeom>
          <a:noFill/>
          <a:ln w="9525">
            <a:solidFill>
              <a:srgbClr val="36BBD6"/>
            </a:solidFill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5220072" y="6381328"/>
            <a:ext cx="3528392" cy="360040"/>
          </a:xfrm>
          <a:prstGeom prst="rect">
            <a:avLst/>
          </a:prstGeom>
          <a:solidFill>
            <a:schemeClr val="bg1"/>
          </a:solidFill>
          <a:ln>
            <a:solidFill>
              <a:srgbClr val="36B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Pose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E.et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al, J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Hepatol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,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July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2018</a:t>
            </a:r>
            <a:endParaRPr lang="it-IT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67544" y="5445224"/>
            <a:ext cx="8280920" cy="864096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Pleiotropic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effects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are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mediated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by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reduction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isoprenoids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( FPP, GGPP ),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necessary</a:t>
            </a:r>
            <a:endParaRPr lang="it-IT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to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activate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small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GTPases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like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Rho and Ras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proteins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.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Statins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inhibit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RhoA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and Rac1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prenylation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modulating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eNOs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, NO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avalaibility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enhancing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stability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eNOS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mRNA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endParaRPr lang="it-IT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91264" cy="1008112"/>
          </a:xfrm>
          <a:solidFill>
            <a:srgbClr val="50C5DC"/>
          </a:solidFill>
          <a:ln>
            <a:solidFill>
              <a:srgbClr val="36BBD6"/>
            </a:solidFill>
          </a:ln>
        </p:spPr>
        <p:txBody>
          <a:bodyPr>
            <a:normAutofit/>
          </a:bodyPr>
          <a:lstStyle/>
          <a:p>
            <a:r>
              <a:rPr lang="it-IT" sz="2400" b="1" dirty="0" err="1" smtClean="0"/>
              <a:t>Sinvastatin</a:t>
            </a:r>
            <a:r>
              <a:rPr lang="it-IT" sz="2400" b="1" dirty="0" smtClean="0"/>
              <a:t> plus Standard </a:t>
            </a:r>
            <a:r>
              <a:rPr lang="it-IT" sz="2400" b="1" dirty="0" err="1" smtClean="0"/>
              <a:t>Therapy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for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Prevention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of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Variceal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Bleeding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Not</a:t>
            </a:r>
            <a:r>
              <a:rPr lang="it-IT" sz="2400" b="1" dirty="0" smtClean="0"/>
              <a:t> Reduce </a:t>
            </a:r>
            <a:r>
              <a:rPr lang="it-IT" sz="2400" b="1" dirty="0" err="1" smtClean="0"/>
              <a:t>Variceal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Bleeding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but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Increase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Survival</a:t>
            </a:r>
            <a:r>
              <a:rPr lang="it-IT" sz="2400" b="1" dirty="0" smtClean="0"/>
              <a:t> </a:t>
            </a:r>
            <a:endParaRPr lang="it-IT" sz="2400" b="1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322" t="24497" r="41318" b="3908"/>
          <a:stretch>
            <a:fillRect/>
          </a:stretch>
        </p:blipFill>
        <p:spPr bwMode="auto">
          <a:xfrm>
            <a:off x="467544" y="1556792"/>
            <a:ext cx="8280920" cy="4608512"/>
          </a:xfrm>
          <a:prstGeom prst="rect">
            <a:avLst/>
          </a:prstGeom>
          <a:noFill/>
          <a:ln w="9525">
            <a:solidFill>
              <a:srgbClr val="36BBD6"/>
            </a:solidFill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4788024" y="6381328"/>
            <a:ext cx="3960440" cy="360040"/>
          </a:xfrm>
          <a:prstGeom prst="rect">
            <a:avLst/>
          </a:prstGeom>
          <a:solidFill>
            <a:schemeClr val="bg1"/>
          </a:solidFill>
          <a:ln>
            <a:solidFill>
              <a:srgbClr val="36B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 smtClean="0">
                <a:solidFill>
                  <a:schemeClr val="tx2">
                    <a:lumMod val="75000"/>
                  </a:schemeClr>
                </a:solidFill>
              </a:rPr>
              <a:t>Abraldes</a:t>
            </a:r>
            <a:r>
              <a:rPr lang="it-IT" sz="1600" b="1" dirty="0" smtClean="0">
                <a:solidFill>
                  <a:schemeClr val="tx2">
                    <a:lumMod val="75000"/>
                  </a:schemeClr>
                </a:solidFill>
              </a:rPr>
              <a:t> JG </a:t>
            </a:r>
            <a:r>
              <a:rPr lang="it-IT" sz="1600" b="1" dirty="0" err="1" smtClean="0">
                <a:solidFill>
                  <a:schemeClr val="tx2">
                    <a:lumMod val="75000"/>
                  </a:schemeClr>
                </a:solidFill>
              </a:rPr>
              <a:t>et</a:t>
            </a:r>
            <a:r>
              <a:rPr lang="it-IT" sz="1600" b="1" dirty="0" smtClean="0">
                <a:solidFill>
                  <a:schemeClr val="tx2">
                    <a:lumMod val="75000"/>
                  </a:schemeClr>
                </a:solidFill>
              </a:rPr>
              <a:t> al </a:t>
            </a:r>
            <a:r>
              <a:rPr lang="it-IT" sz="1600" b="1" dirty="0" err="1" smtClean="0">
                <a:solidFill>
                  <a:schemeClr val="tx2">
                    <a:lumMod val="75000"/>
                  </a:schemeClr>
                </a:solidFill>
              </a:rPr>
              <a:t>Gastroenterology</a:t>
            </a:r>
            <a:r>
              <a:rPr lang="it-IT" sz="1600" b="1" dirty="0" smtClean="0">
                <a:solidFill>
                  <a:schemeClr val="tx2">
                    <a:lumMod val="75000"/>
                  </a:schemeClr>
                </a:solidFill>
              </a:rPr>
              <a:t> 2016</a:t>
            </a:r>
            <a:endParaRPr lang="it-IT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solidFill>
            <a:srgbClr val="36BBD6"/>
          </a:solidFill>
          <a:ln>
            <a:solidFill>
              <a:srgbClr val="50C5DC"/>
            </a:solidFill>
          </a:ln>
        </p:spPr>
        <p:txBody>
          <a:bodyPr/>
          <a:lstStyle/>
          <a:p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Statins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ACLF</a:t>
            </a:r>
            <a:endParaRPr lang="it-IT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413" t="14951" r="15097" b="3908"/>
          <a:stretch>
            <a:fillRect/>
          </a:stretch>
        </p:blipFill>
        <p:spPr bwMode="auto">
          <a:xfrm>
            <a:off x="611560" y="1700808"/>
            <a:ext cx="8064896" cy="4824536"/>
          </a:xfrm>
          <a:prstGeom prst="rect">
            <a:avLst/>
          </a:prstGeom>
          <a:noFill/>
          <a:ln w="9525">
            <a:solidFill>
              <a:srgbClr val="50C5D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solidFill>
            <a:srgbClr val="36BBD6"/>
          </a:solidFill>
          <a:ln>
            <a:solidFill>
              <a:srgbClr val="50C5DC"/>
            </a:solidFill>
          </a:ln>
        </p:spPr>
        <p:txBody>
          <a:bodyPr>
            <a:normAutofit fontScale="90000"/>
          </a:bodyPr>
          <a:lstStyle/>
          <a:p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Statins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short-term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mortality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400" t="23946" r="29025" b="8064"/>
          <a:stretch>
            <a:fillRect/>
          </a:stretch>
        </p:blipFill>
        <p:spPr bwMode="auto">
          <a:xfrm>
            <a:off x="467544" y="1556792"/>
            <a:ext cx="8136904" cy="4824536"/>
          </a:xfrm>
          <a:prstGeom prst="rect">
            <a:avLst/>
          </a:prstGeom>
          <a:noFill/>
          <a:ln w="9525">
            <a:solidFill>
              <a:srgbClr val="50C5D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50C5DC"/>
          </a:solidFill>
          <a:ln>
            <a:solidFill>
              <a:srgbClr val="36BBD6"/>
            </a:solidFill>
          </a:ln>
        </p:spPr>
        <p:txBody>
          <a:bodyPr>
            <a:normAutofit fontScale="90000"/>
          </a:bodyPr>
          <a:lstStyle/>
          <a:p>
            <a:r>
              <a:rPr lang="it-IT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LIVER HOPE Project :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1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Pathophysiologic</a:t>
            </a:r>
            <a:r>
              <a:rPr lang="it-IT" sz="31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1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approach</a:t>
            </a:r>
            <a:r>
              <a:rPr lang="it-IT" sz="31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1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it-IT" sz="31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1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decompensated</a:t>
            </a:r>
            <a:r>
              <a:rPr lang="it-IT" sz="31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1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cirrhosis</a:t>
            </a:r>
            <a:r>
              <a:rPr lang="it-IT" sz="31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31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914" t="11769" r="17913" b="3908"/>
          <a:stretch>
            <a:fillRect/>
          </a:stretch>
        </p:blipFill>
        <p:spPr bwMode="auto">
          <a:xfrm>
            <a:off x="251520" y="1484784"/>
            <a:ext cx="8640960" cy="518457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solidFill>
            <a:srgbClr val="36BBD6"/>
          </a:solidFill>
          <a:ln>
            <a:solidFill>
              <a:srgbClr val="50C5DC"/>
            </a:solidFill>
          </a:ln>
        </p:spPr>
        <p:txBody>
          <a:bodyPr/>
          <a:lstStyle/>
          <a:p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LIVERHOPE - SAFETY</a:t>
            </a:r>
            <a:endParaRPr lang="it-IT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0643" t="35298" r="47153" b="44857"/>
          <a:stretch>
            <a:fillRect/>
          </a:stretch>
        </p:blipFill>
        <p:spPr bwMode="auto">
          <a:xfrm>
            <a:off x="395536" y="1556792"/>
            <a:ext cx="8424936" cy="1800200"/>
          </a:xfrm>
          <a:prstGeom prst="rect">
            <a:avLst/>
          </a:prstGeom>
          <a:noFill/>
          <a:ln w="9525">
            <a:solidFill>
              <a:srgbClr val="50C5DC"/>
            </a:solidFill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2699792" y="3140968"/>
            <a:ext cx="280831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 smtClean="0">
                <a:solidFill>
                  <a:srgbClr val="C00000"/>
                </a:solidFill>
              </a:rPr>
              <a:t>Pose E </a:t>
            </a:r>
            <a:r>
              <a:rPr lang="it-IT" sz="1000" dirty="0" err="1" smtClean="0">
                <a:solidFill>
                  <a:srgbClr val="C00000"/>
                </a:solidFill>
              </a:rPr>
              <a:t>et</a:t>
            </a:r>
            <a:r>
              <a:rPr lang="it-IT" sz="1000" dirty="0" smtClean="0">
                <a:solidFill>
                  <a:srgbClr val="C00000"/>
                </a:solidFill>
              </a:rPr>
              <a:t> al </a:t>
            </a:r>
            <a:r>
              <a:rPr lang="it-IT" sz="1000" dirty="0" err="1" smtClean="0">
                <a:solidFill>
                  <a:srgbClr val="C00000"/>
                </a:solidFill>
              </a:rPr>
              <a:t>Lancet</a:t>
            </a:r>
            <a:r>
              <a:rPr lang="it-IT" sz="1000" dirty="0" smtClean="0">
                <a:solidFill>
                  <a:srgbClr val="C00000"/>
                </a:solidFill>
              </a:rPr>
              <a:t> </a:t>
            </a:r>
            <a:r>
              <a:rPr lang="it-IT" sz="1000" dirty="0" err="1" smtClean="0">
                <a:solidFill>
                  <a:srgbClr val="C00000"/>
                </a:solidFill>
              </a:rPr>
              <a:t>Gastroenterol</a:t>
            </a:r>
            <a:r>
              <a:rPr lang="it-IT" sz="1000" dirty="0" smtClean="0">
                <a:solidFill>
                  <a:srgbClr val="C00000"/>
                </a:solidFill>
              </a:rPr>
              <a:t> </a:t>
            </a:r>
            <a:r>
              <a:rPr lang="it-IT" sz="1000" dirty="0" err="1" smtClean="0">
                <a:solidFill>
                  <a:srgbClr val="C00000"/>
                </a:solidFill>
              </a:rPr>
              <a:t>Hepatol</a:t>
            </a:r>
            <a:r>
              <a:rPr lang="it-IT" sz="1000" dirty="0" smtClean="0">
                <a:solidFill>
                  <a:srgbClr val="C00000"/>
                </a:solidFill>
              </a:rPr>
              <a:t> 2020</a:t>
            </a:r>
            <a:endParaRPr lang="it-IT" sz="1000" dirty="0">
              <a:solidFill>
                <a:srgbClr val="C00000"/>
              </a:solidFill>
            </a:endParaRPr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39739" t="54371" r="40654" b="25204"/>
          <a:stretch>
            <a:fillRect/>
          </a:stretch>
        </p:blipFill>
        <p:spPr bwMode="auto">
          <a:xfrm>
            <a:off x="2123728" y="3501008"/>
            <a:ext cx="4968552" cy="3096344"/>
          </a:xfrm>
          <a:prstGeom prst="rect">
            <a:avLst/>
          </a:prstGeom>
          <a:noFill/>
          <a:ln w="9525">
            <a:solidFill>
              <a:srgbClr val="50C5DC"/>
            </a:solidFill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6084168" y="6309320"/>
            <a:ext cx="504056" cy="2160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2267744" y="4005064"/>
            <a:ext cx="4752528" cy="72008"/>
          </a:xfrm>
          <a:prstGeom prst="rect">
            <a:avLst/>
          </a:prstGeom>
          <a:solidFill>
            <a:srgbClr val="36BBD6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2195736" y="4293096"/>
            <a:ext cx="4824536" cy="45719"/>
          </a:xfrm>
          <a:prstGeom prst="rect">
            <a:avLst/>
          </a:prstGeom>
          <a:solidFill>
            <a:srgbClr val="36BBD6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2195736" y="4581128"/>
            <a:ext cx="4248472" cy="45719"/>
          </a:xfrm>
          <a:prstGeom prst="rect">
            <a:avLst/>
          </a:prstGeom>
          <a:solidFill>
            <a:srgbClr val="36BBD6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2195736" y="4869160"/>
            <a:ext cx="4104456" cy="72008"/>
          </a:xfrm>
          <a:prstGeom prst="rect">
            <a:avLst/>
          </a:prstGeom>
          <a:solidFill>
            <a:srgbClr val="36BBD6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solidFill>
            <a:srgbClr val="36BBD6"/>
          </a:solidFill>
          <a:ln>
            <a:solidFill>
              <a:srgbClr val="50C5DC"/>
            </a:solidFill>
          </a:ln>
        </p:spPr>
        <p:txBody>
          <a:bodyPr/>
          <a:lstStyle/>
          <a:p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LIVERHOPE – SAFETY </a:t>
            </a:r>
            <a:endParaRPr lang="it-IT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677" t="26088" r="39261" b="7090"/>
          <a:stretch>
            <a:fillRect/>
          </a:stretch>
        </p:blipFill>
        <p:spPr bwMode="auto">
          <a:xfrm>
            <a:off x="467544" y="1556792"/>
            <a:ext cx="8208912" cy="4608512"/>
          </a:xfrm>
          <a:prstGeom prst="rect">
            <a:avLst/>
          </a:prstGeom>
          <a:noFill/>
          <a:ln w="9525">
            <a:solidFill>
              <a:srgbClr val="50C5DC"/>
            </a:solidFill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4572000" y="4437112"/>
            <a:ext cx="4032448" cy="1872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 l="39768" t="26600" r="39757" b="37701"/>
          <a:stretch>
            <a:fillRect/>
          </a:stretch>
        </p:blipFill>
        <p:spPr bwMode="auto">
          <a:xfrm>
            <a:off x="4427984" y="1556792"/>
            <a:ext cx="4320480" cy="4608512"/>
          </a:xfrm>
          <a:prstGeom prst="rect">
            <a:avLst/>
          </a:prstGeom>
          <a:noFill/>
          <a:ln w="9525">
            <a:solidFill>
              <a:srgbClr val="36BBD6"/>
            </a:solidFill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467544" y="6237312"/>
            <a:ext cx="8280920" cy="620688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it-IT" sz="20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incidence</a:t>
            </a:r>
            <a:r>
              <a:rPr lang="it-IT" sz="20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sz="20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muscle-toxicity</a:t>
            </a:r>
            <a:r>
              <a:rPr lang="it-IT" sz="20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it-IT" sz="20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simvastatin</a:t>
            </a:r>
            <a:r>
              <a:rPr lang="it-IT" sz="20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</a:t>
            </a:r>
            <a:r>
              <a:rPr lang="it-IT" sz="20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daily</a:t>
            </a:r>
            <a:r>
              <a:rPr lang="it-IT" sz="20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dose </a:t>
            </a:r>
            <a:r>
              <a:rPr lang="it-IT" sz="20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sz="20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40 mg                </a:t>
            </a:r>
            <a:r>
              <a:rPr lang="it-IT" sz="20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could</a:t>
            </a:r>
            <a:r>
              <a:rPr lang="it-IT" sz="20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sz="20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it-IT" sz="20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up </a:t>
            </a:r>
            <a:r>
              <a:rPr lang="it-IT" sz="20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it-IT" sz="20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30x </a:t>
            </a:r>
            <a:r>
              <a:rPr lang="it-IT" sz="20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higher</a:t>
            </a:r>
            <a:r>
              <a:rPr lang="it-IT" sz="20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it-IT" sz="20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it-IT" sz="20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patients</a:t>
            </a:r>
            <a:r>
              <a:rPr lang="it-IT" sz="20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</a:t>
            </a:r>
            <a:r>
              <a:rPr lang="it-IT" sz="20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</a:t>
            </a:r>
            <a:r>
              <a:rPr lang="it-IT" sz="20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</a:t>
            </a:r>
            <a:r>
              <a:rPr lang="it-IT" sz="20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population</a:t>
            </a:r>
            <a:r>
              <a:rPr lang="it-IT" sz="20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20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563888" y="1772816"/>
            <a:ext cx="576064" cy="216024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tx2">
                    <a:lumMod val="75000"/>
                  </a:schemeClr>
                </a:solidFill>
              </a:rPr>
              <a:t>AST</a:t>
            </a:r>
            <a:endParaRPr lang="it-IT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3635896" y="3429000"/>
            <a:ext cx="504056" cy="216024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tx2">
                    <a:lumMod val="75000"/>
                  </a:schemeClr>
                </a:solidFill>
              </a:rPr>
              <a:t>ALT</a:t>
            </a:r>
            <a:endParaRPr lang="it-IT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7812360" y="1772816"/>
            <a:ext cx="576064" cy="216024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tx2">
                    <a:lumMod val="75000"/>
                  </a:schemeClr>
                </a:solidFill>
              </a:rPr>
              <a:t>CPK</a:t>
            </a:r>
            <a:endParaRPr lang="it-IT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12968" cy="1156990"/>
          </a:xfrm>
          <a:solidFill>
            <a:srgbClr val="50C5DC"/>
          </a:solidFill>
          <a:ln>
            <a:solidFill>
              <a:srgbClr val="36BBD6"/>
            </a:solidFill>
          </a:ln>
        </p:spPr>
        <p:txBody>
          <a:bodyPr>
            <a:normAutofit/>
          </a:bodyPr>
          <a:lstStyle/>
          <a:p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Inflammation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severe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liver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disease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677" t="14951" r="19021" b="5499"/>
          <a:stretch>
            <a:fillRect/>
          </a:stretch>
        </p:blipFill>
        <p:spPr bwMode="auto">
          <a:xfrm>
            <a:off x="539552" y="2276872"/>
            <a:ext cx="8208912" cy="4176464"/>
          </a:xfrm>
          <a:prstGeom prst="rect">
            <a:avLst/>
          </a:prstGeom>
          <a:noFill/>
          <a:ln w="9525">
            <a:solidFill>
              <a:srgbClr val="36BBD6"/>
            </a:solidFill>
            <a:miter lim="800000"/>
            <a:headEnd/>
            <a:tailEnd/>
          </a:ln>
        </p:spPr>
      </p:pic>
      <p:sp>
        <p:nvSpPr>
          <p:cNvPr id="4" name="Freccia a destra 3"/>
          <p:cNvSpPr/>
          <p:nvPr/>
        </p:nvSpPr>
        <p:spPr>
          <a:xfrm>
            <a:off x="107504" y="2780928"/>
            <a:ext cx="576064" cy="576064"/>
          </a:xfrm>
          <a:prstGeom prst="rightArrow">
            <a:avLst/>
          </a:prstGeom>
          <a:solidFill>
            <a:srgbClr val="50C5DC"/>
          </a:solidFill>
          <a:ln>
            <a:solidFill>
              <a:srgbClr val="36B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 destra 4"/>
          <p:cNvSpPr/>
          <p:nvPr/>
        </p:nvSpPr>
        <p:spPr>
          <a:xfrm>
            <a:off x="107504" y="5229200"/>
            <a:ext cx="720080" cy="576064"/>
          </a:xfrm>
          <a:prstGeom prst="rightArrow">
            <a:avLst/>
          </a:prstGeom>
          <a:solidFill>
            <a:srgbClr val="50C5DC"/>
          </a:solidFill>
          <a:ln>
            <a:solidFill>
              <a:srgbClr val="36B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4716016" y="6525344"/>
            <a:ext cx="4032448" cy="332656"/>
          </a:xfrm>
          <a:prstGeom prst="rect">
            <a:avLst/>
          </a:prstGeom>
          <a:solidFill>
            <a:schemeClr val="bg1"/>
          </a:solidFill>
          <a:ln>
            <a:solidFill>
              <a:srgbClr val="36B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Engelman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C., Bernardi M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et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al J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Hepatol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2021 </a:t>
            </a:r>
            <a:endParaRPr lang="it-IT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331640" y="1556792"/>
            <a:ext cx="6480720" cy="648072"/>
          </a:xfrm>
          <a:prstGeom prst="rect">
            <a:avLst/>
          </a:prstGeom>
          <a:solidFill>
            <a:schemeClr val="bg1"/>
          </a:solidFill>
          <a:ln>
            <a:solidFill>
              <a:srgbClr val="36B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i="1" dirty="0" err="1" smtClean="0">
                <a:solidFill>
                  <a:schemeClr val="tx2">
                    <a:lumMod val="75000"/>
                  </a:schemeClr>
                </a:solidFill>
              </a:rPr>
              <a:t>Inflammation</a:t>
            </a:r>
            <a:r>
              <a:rPr lang="it-IT" sz="20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i="1" dirty="0" err="1" smtClean="0">
                <a:solidFill>
                  <a:schemeClr val="tx2">
                    <a:lumMod val="75000"/>
                  </a:schemeClr>
                </a:solidFill>
              </a:rPr>
              <a:t>is</a:t>
            </a:r>
            <a:r>
              <a:rPr lang="it-IT" sz="2000" b="1" i="1" dirty="0" smtClean="0">
                <a:solidFill>
                  <a:schemeClr val="tx2">
                    <a:lumMod val="75000"/>
                  </a:schemeClr>
                </a:solidFill>
              </a:rPr>
              <a:t> a </a:t>
            </a:r>
            <a:r>
              <a:rPr lang="it-IT" sz="2000" b="1" i="1" dirty="0" err="1" smtClean="0">
                <a:solidFill>
                  <a:schemeClr val="tx2">
                    <a:lumMod val="75000"/>
                  </a:schemeClr>
                </a:solidFill>
              </a:rPr>
              <a:t>first-line</a:t>
            </a:r>
            <a:r>
              <a:rPr lang="it-IT" sz="20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i="1" dirty="0" err="1" smtClean="0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it-IT" sz="2000" b="1" i="1" dirty="0" smtClean="0">
                <a:solidFill>
                  <a:schemeClr val="tx2">
                    <a:lumMod val="75000"/>
                  </a:schemeClr>
                </a:solidFill>
              </a:rPr>
              <a:t> the innate immune system </a:t>
            </a:r>
          </a:p>
          <a:p>
            <a:pPr algn="ctr"/>
            <a:r>
              <a:rPr lang="it-IT" sz="2000" b="1" i="1" dirty="0" err="1" smtClean="0">
                <a:solidFill>
                  <a:schemeClr val="tx2">
                    <a:lumMod val="75000"/>
                  </a:schemeClr>
                </a:solidFill>
              </a:rPr>
              <a:t>to</a:t>
            </a:r>
            <a:r>
              <a:rPr lang="it-IT" sz="20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i="1" dirty="0" err="1" smtClean="0">
                <a:solidFill>
                  <a:schemeClr val="tx2">
                    <a:lumMod val="75000"/>
                  </a:schemeClr>
                </a:solidFill>
              </a:rPr>
              <a:t>danger</a:t>
            </a:r>
            <a:r>
              <a:rPr lang="it-IT" sz="20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i="1" dirty="0" err="1" smtClean="0">
                <a:solidFill>
                  <a:schemeClr val="tx2">
                    <a:lumMod val="75000"/>
                  </a:schemeClr>
                </a:solidFill>
              </a:rPr>
              <a:t>signals</a:t>
            </a:r>
            <a:r>
              <a:rPr lang="it-IT" sz="20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i="1" dirty="0" err="1" smtClean="0">
                <a:solidFill>
                  <a:schemeClr val="tx2">
                    <a:lumMod val="75000"/>
                  </a:schemeClr>
                </a:solidFill>
              </a:rPr>
              <a:t>from</a:t>
            </a:r>
            <a:r>
              <a:rPr lang="it-IT" sz="20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i="1" dirty="0" err="1" smtClean="0">
                <a:solidFill>
                  <a:schemeClr val="tx2">
                    <a:lumMod val="75000"/>
                  </a:schemeClr>
                </a:solidFill>
              </a:rPr>
              <a:t>pathogens</a:t>
            </a:r>
            <a:r>
              <a:rPr lang="it-IT" sz="2000" b="1" i="1" dirty="0" smtClean="0">
                <a:solidFill>
                  <a:schemeClr val="tx2">
                    <a:lumMod val="75000"/>
                  </a:schemeClr>
                </a:solidFill>
              </a:rPr>
              <a:t> or </a:t>
            </a:r>
            <a:r>
              <a:rPr lang="it-IT" sz="2000" b="1" i="1" dirty="0" err="1" smtClean="0">
                <a:solidFill>
                  <a:schemeClr val="tx2">
                    <a:lumMod val="75000"/>
                  </a:schemeClr>
                </a:solidFill>
              </a:rPr>
              <a:t>from</a:t>
            </a:r>
            <a:r>
              <a:rPr lang="it-IT" sz="20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i="1" dirty="0" err="1" smtClean="0">
                <a:solidFill>
                  <a:schemeClr val="tx2">
                    <a:lumMod val="75000"/>
                  </a:schemeClr>
                </a:solidFill>
              </a:rPr>
              <a:t>damaged</a:t>
            </a:r>
            <a:r>
              <a:rPr lang="it-IT" sz="20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i="1" dirty="0" err="1" smtClean="0">
                <a:solidFill>
                  <a:schemeClr val="tx2">
                    <a:lumMod val="75000"/>
                  </a:schemeClr>
                </a:solidFill>
              </a:rPr>
              <a:t>cells</a:t>
            </a:r>
            <a:r>
              <a:rPr lang="it-IT" sz="2000" b="1" i="1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endParaRPr lang="it-IT" sz="2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156990"/>
          </a:xfrm>
          <a:solidFill>
            <a:srgbClr val="36BBD6"/>
          </a:solidFill>
          <a:ln>
            <a:solidFill>
              <a:srgbClr val="50C5DC"/>
            </a:solidFill>
          </a:ln>
        </p:spPr>
        <p:txBody>
          <a:bodyPr>
            <a:normAutofit/>
          </a:bodyPr>
          <a:lstStyle/>
          <a:p>
            <a:r>
              <a:rPr lang="it-IT" sz="4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Modulation</a:t>
            </a:r>
            <a:r>
              <a:rPr lang="it-IT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systemic</a:t>
            </a:r>
            <a:r>
              <a:rPr lang="it-IT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inflammation</a:t>
            </a:r>
            <a:r>
              <a:rPr lang="it-IT" sz="4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4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44" t="22996" r="32374" b="22831"/>
          <a:stretch/>
        </p:blipFill>
        <p:spPr bwMode="auto">
          <a:xfrm>
            <a:off x="323528" y="1628800"/>
            <a:ext cx="8424936" cy="5040560"/>
          </a:xfrm>
          <a:prstGeom prst="rect">
            <a:avLst/>
          </a:prstGeom>
          <a:noFill/>
          <a:ln>
            <a:solidFill>
              <a:srgbClr val="50C5DC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6485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1228998"/>
          </a:xfrm>
          <a:solidFill>
            <a:srgbClr val="36BBD6"/>
          </a:solidFill>
          <a:ln>
            <a:solidFill>
              <a:srgbClr val="50C5DC"/>
            </a:solidFill>
          </a:ln>
        </p:spPr>
        <p:txBody>
          <a:bodyPr>
            <a:normAutofit/>
          </a:bodyPr>
          <a:lstStyle/>
          <a:p>
            <a:r>
              <a:rPr lang="it-IT" sz="4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Changes</a:t>
            </a:r>
            <a:r>
              <a:rPr lang="it-IT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Inflammatory</a:t>
            </a:r>
            <a:r>
              <a:rPr lang="it-IT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Markers</a:t>
            </a:r>
            <a:endParaRPr lang="it-IT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211" t="29667" r="33062" b="22110"/>
          <a:stretch/>
        </p:blipFill>
        <p:spPr bwMode="auto">
          <a:xfrm>
            <a:off x="467544" y="1844824"/>
            <a:ext cx="8352928" cy="4536504"/>
          </a:xfrm>
          <a:prstGeom prst="rect">
            <a:avLst/>
          </a:prstGeom>
          <a:noFill/>
          <a:ln>
            <a:solidFill>
              <a:srgbClr val="50C5DC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8444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68952" cy="1301006"/>
          </a:xfrm>
          <a:solidFill>
            <a:srgbClr val="36BBD6"/>
          </a:solidFill>
          <a:ln>
            <a:solidFill>
              <a:srgbClr val="50C5DC"/>
            </a:solidFill>
          </a:ln>
        </p:spPr>
        <p:txBody>
          <a:bodyPr>
            <a:noAutofit/>
          </a:bodyPr>
          <a:lstStyle/>
          <a:p>
            <a:r>
              <a:rPr lang="it-IT" sz="2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Carvedilol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plus </a:t>
            </a:r>
            <a:r>
              <a:rPr lang="it-IT" sz="2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Simvastatin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modulates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systemic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inflammation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it-IT" sz="2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cirrhosis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portal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hypertension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it-IT" sz="2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non-response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b</a:t>
            </a:r>
            <a:r>
              <a:rPr lang="it-IT" sz="2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-blockers</a:t>
            </a:r>
            <a:endParaRPr lang="it-IT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87" t="33087" r="32696" b="22275"/>
          <a:stretch/>
        </p:blipFill>
        <p:spPr bwMode="auto">
          <a:xfrm>
            <a:off x="323528" y="1628800"/>
            <a:ext cx="8496944" cy="4968552"/>
          </a:xfrm>
          <a:prstGeom prst="rect">
            <a:avLst/>
          </a:prstGeom>
          <a:noFill/>
          <a:ln>
            <a:solidFill>
              <a:srgbClr val="50C5DC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3845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  <a:solidFill>
            <a:srgbClr val="36BBD6"/>
          </a:solidFill>
          <a:ln>
            <a:solidFill>
              <a:srgbClr val="50C5DC"/>
            </a:solidFill>
          </a:ln>
        </p:spPr>
        <p:txBody>
          <a:bodyPr/>
          <a:lstStyle/>
          <a:p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Pleiotropic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effects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Albumin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362" t="24119" r="23634" b="6712"/>
          <a:stretch>
            <a:fillRect/>
          </a:stretch>
        </p:blipFill>
        <p:spPr bwMode="auto">
          <a:xfrm>
            <a:off x="467544" y="1844824"/>
            <a:ext cx="8208912" cy="4104456"/>
          </a:xfrm>
          <a:prstGeom prst="rect">
            <a:avLst/>
          </a:prstGeom>
          <a:noFill/>
          <a:ln w="9525">
            <a:solidFill>
              <a:srgbClr val="50C5DC"/>
            </a:solidFill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3995936" y="6237312"/>
            <a:ext cx="4680520" cy="432048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Garcia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Martinez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R.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et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al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Hepatology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, 2019 ,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modified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  </a:t>
            </a:r>
            <a:endParaRPr lang="it-IT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Freccia in giù 5"/>
          <p:cNvSpPr/>
          <p:nvPr/>
        </p:nvSpPr>
        <p:spPr>
          <a:xfrm rot="5400000">
            <a:off x="5472100" y="2204864"/>
            <a:ext cx="216024" cy="432048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868144" y="2204864"/>
            <a:ext cx="504056" cy="36004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 smtClean="0"/>
              <a:t>75%</a:t>
            </a:r>
            <a:endParaRPr lang="it-IT" sz="1200" b="1" dirty="0"/>
          </a:p>
        </p:txBody>
      </p:sp>
      <p:sp>
        <p:nvSpPr>
          <p:cNvPr id="8" name="Rettangolo 7"/>
          <p:cNvSpPr/>
          <p:nvPr/>
        </p:nvSpPr>
        <p:spPr>
          <a:xfrm>
            <a:off x="7164288" y="4437112"/>
            <a:ext cx="1512168" cy="504056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 err="1" smtClean="0"/>
              <a:t>Most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abundant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circulating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antioxidative</a:t>
            </a:r>
            <a:r>
              <a:rPr lang="it-IT" sz="1200" b="1" dirty="0" smtClean="0"/>
              <a:t> system</a:t>
            </a:r>
            <a:endParaRPr lang="it-IT" sz="1200" b="1" dirty="0"/>
          </a:p>
        </p:txBody>
      </p:sp>
      <p:sp>
        <p:nvSpPr>
          <p:cNvPr id="9" name="Rettangolo 8"/>
          <p:cNvSpPr/>
          <p:nvPr/>
        </p:nvSpPr>
        <p:spPr>
          <a:xfrm>
            <a:off x="7164288" y="3573016"/>
            <a:ext cx="1512168" cy="43204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 smtClean="0">
                <a:solidFill>
                  <a:schemeClr val="bg1"/>
                </a:solidFill>
              </a:rPr>
              <a:t>ROS  </a:t>
            </a:r>
            <a:r>
              <a:rPr lang="it-IT" sz="1200" b="1" dirty="0" err="1" smtClean="0">
                <a:solidFill>
                  <a:schemeClr val="bg1"/>
                </a:solidFill>
              </a:rPr>
              <a:t>scaveging</a:t>
            </a:r>
            <a:r>
              <a:rPr lang="it-IT" sz="1200" b="1" dirty="0" smtClean="0">
                <a:solidFill>
                  <a:schemeClr val="bg1"/>
                </a:solidFill>
              </a:rPr>
              <a:t> </a:t>
            </a:r>
            <a:endParaRPr lang="it-IT" sz="1200" b="1" dirty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6804248" y="5445224"/>
            <a:ext cx="1728192" cy="43204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 err="1" smtClean="0">
                <a:solidFill>
                  <a:schemeClr val="bg1"/>
                </a:solidFill>
              </a:rPr>
              <a:t>Binding</a:t>
            </a:r>
            <a:r>
              <a:rPr lang="it-IT" sz="1200" b="1" dirty="0" smtClean="0">
                <a:solidFill>
                  <a:schemeClr val="bg1"/>
                </a:solidFill>
              </a:rPr>
              <a:t> </a:t>
            </a:r>
            <a:r>
              <a:rPr lang="it-IT" sz="1200" b="1" dirty="0" err="1" smtClean="0">
                <a:solidFill>
                  <a:schemeClr val="bg1"/>
                </a:solidFill>
              </a:rPr>
              <a:t>capacity</a:t>
            </a:r>
            <a:r>
              <a:rPr lang="it-IT" sz="1200" b="1" dirty="0" smtClean="0">
                <a:solidFill>
                  <a:schemeClr val="bg1"/>
                </a:solidFill>
              </a:rPr>
              <a:t> </a:t>
            </a:r>
            <a:r>
              <a:rPr lang="it-IT" sz="1200" b="1" dirty="0" err="1" smtClean="0">
                <a:solidFill>
                  <a:schemeClr val="bg1"/>
                </a:solidFill>
              </a:rPr>
              <a:t>of</a:t>
            </a:r>
            <a:r>
              <a:rPr lang="it-IT" sz="12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it-IT" sz="1200" b="1" dirty="0" smtClean="0">
                <a:solidFill>
                  <a:schemeClr val="bg1"/>
                </a:solidFill>
              </a:rPr>
              <a:t>PAMPS &amp; DAMPS </a:t>
            </a:r>
            <a:endParaRPr lang="it-IT" sz="1200" b="1" dirty="0">
              <a:solidFill>
                <a:schemeClr val="bg1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67544" y="4509120"/>
            <a:ext cx="1872208" cy="57606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 err="1" smtClean="0">
                <a:solidFill>
                  <a:schemeClr val="bg1"/>
                </a:solidFill>
              </a:rPr>
              <a:t>Reducing</a:t>
            </a:r>
            <a:r>
              <a:rPr lang="it-IT" sz="1200" b="1" dirty="0" smtClean="0">
                <a:solidFill>
                  <a:schemeClr val="bg1"/>
                </a:solidFill>
              </a:rPr>
              <a:t> </a:t>
            </a:r>
            <a:r>
              <a:rPr lang="it-IT" sz="1200" b="1" dirty="0" err="1" smtClean="0">
                <a:solidFill>
                  <a:schemeClr val="bg1"/>
                </a:solidFill>
              </a:rPr>
              <a:t>platelet</a:t>
            </a:r>
            <a:r>
              <a:rPr lang="it-IT" sz="1200" b="1" dirty="0" smtClean="0">
                <a:solidFill>
                  <a:schemeClr val="bg1"/>
                </a:solidFill>
              </a:rPr>
              <a:t> </a:t>
            </a:r>
            <a:r>
              <a:rPr lang="it-IT" sz="1200" b="1" dirty="0" err="1" smtClean="0">
                <a:solidFill>
                  <a:schemeClr val="bg1"/>
                </a:solidFill>
              </a:rPr>
              <a:t>activation</a:t>
            </a:r>
            <a:r>
              <a:rPr lang="it-IT" sz="1200" b="1" dirty="0" smtClean="0">
                <a:solidFill>
                  <a:schemeClr val="bg1"/>
                </a:solidFill>
              </a:rPr>
              <a:t>  and acid base </a:t>
            </a:r>
            <a:r>
              <a:rPr lang="it-IT" sz="1200" b="1" dirty="0" err="1" smtClean="0">
                <a:solidFill>
                  <a:schemeClr val="bg1"/>
                </a:solidFill>
              </a:rPr>
              <a:t>balance</a:t>
            </a:r>
            <a:r>
              <a:rPr lang="it-IT" sz="1200" b="1" dirty="0" smtClean="0">
                <a:solidFill>
                  <a:schemeClr val="bg1"/>
                </a:solidFill>
              </a:rPr>
              <a:t> </a:t>
            </a:r>
            <a:endParaRPr lang="it-IT" sz="1200" b="1" dirty="0">
              <a:solidFill>
                <a:schemeClr val="bg1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467544" y="1268760"/>
            <a:ext cx="8208912" cy="432048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The non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oncotic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properties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are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strictly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related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to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the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integrity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molecular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structure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it-IT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68952" cy="1152128"/>
          </a:xfrm>
          <a:solidFill>
            <a:srgbClr val="36BBD6"/>
          </a:solidFill>
          <a:ln>
            <a:solidFill>
              <a:srgbClr val="50C5DC"/>
            </a:solidFill>
          </a:ln>
        </p:spPr>
        <p:txBody>
          <a:bodyPr>
            <a:normAutofit fontScale="90000"/>
          </a:bodyPr>
          <a:lstStyle/>
          <a:p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Albumin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b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affects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</a:t>
            </a:r>
            <a:endParaRPr lang="it-IT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1818" t="25771" r="23636" b="9802"/>
          <a:stretch>
            <a:fillRect/>
          </a:stretch>
        </p:blipFill>
        <p:spPr bwMode="auto">
          <a:xfrm>
            <a:off x="4644008" y="2348880"/>
            <a:ext cx="4176464" cy="3456384"/>
          </a:xfrm>
          <a:prstGeom prst="rect">
            <a:avLst/>
          </a:prstGeom>
          <a:noFill/>
          <a:ln w="9525">
            <a:solidFill>
              <a:srgbClr val="50C5DC"/>
            </a:solidFill>
            <a:miter lim="800000"/>
            <a:headEnd/>
            <a:tailEnd/>
          </a:ln>
        </p:spPr>
      </p:pic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5490" t="39130" r="29412" b="13044"/>
          <a:stretch>
            <a:fillRect/>
          </a:stretch>
        </p:blipFill>
        <p:spPr bwMode="auto">
          <a:xfrm>
            <a:off x="251520" y="2348880"/>
            <a:ext cx="4248472" cy="3456384"/>
          </a:xfrm>
          <a:prstGeom prst="rect">
            <a:avLst/>
          </a:prstGeom>
          <a:noFill/>
          <a:ln w="9525">
            <a:solidFill>
              <a:srgbClr val="36BBD6"/>
            </a:solidFill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251520" y="1340768"/>
            <a:ext cx="8568952" cy="936104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A 66,5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kDa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globular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protein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synthesized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by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hepatocytes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, the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most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abundant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serum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protein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,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whose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concentration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ranges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from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3,5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to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5 g/dl .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Insulin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,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Cortisol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and GH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stimulate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,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while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proinflammatory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cytokines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inhibit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albumin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synthesis</a:t>
            </a:r>
            <a:endParaRPr lang="it-IT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07504" y="5949280"/>
            <a:ext cx="4392488" cy="792088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A single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chain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585 AA ,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organized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in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three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domains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,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stabilized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by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34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disulfides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bonds</a:t>
            </a:r>
            <a:endParaRPr lang="it-IT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644008" y="5949280"/>
            <a:ext cx="4392488" cy="792088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400" b="1" i="1" u="sng" dirty="0" smtClean="0">
                <a:solidFill>
                  <a:schemeClr val="tx2">
                    <a:lumMod val="75000"/>
                  </a:schemeClr>
                </a:solidFill>
              </a:rPr>
              <a:t>  In </a:t>
            </a:r>
            <a:r>
              <a:rPr lang="it-IT" sz="1400" b="1" i="1" u="sng" dirty="0" err="1" smtClean="0">
                <a:solidFill>
                  <a:schemeClr val="tx2">
                    <a:lumMod val="75000"/>
                  </a:schemeClr>
                </a:solidFill>
              </a:rPr>
              <a:t>Healthy</a:t>
            </a:r>
            <a:r>
              <a:rPr lang="it-IT" sz="1400" b="1" i="1" u="sng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1400" b="1" i="1" u="sng" dirty="0" err="1" smtClean="0">
                <a:solidFill>
                  <a:schemeClr val="tx2">
                    <a:lumMod val="75000"/>
                  </a:schemeClr>
                </a:solidFill>
              </a:rPr>
              <a:t>Adults</a:t>
            </a:r>
            <a:r>
              <a:rPr lang="it-IT" sz="1400" b="1" i="1" u="sng" dirty="0" smtClean="0">
                <a:solidFill>
                  <a:schemeClr val="tx2">
                    <a:lumMod val="75000"/>
                  </a:schemeClr>
                </a:solidFill>
              </a:rPr>
              <a:t> :</a:t>
            </a:r>
          </a:p>
          <a:p>
            <a:pPr>
              <a:buFont typeface="Arial" pitchFamily="34" charset="0"/>
              <a:buChar char="•"/>
            </a:pPr>
            <a:r>
              <a:rPr lang="it-IT" sz="1400" b="1" i="1" dirty="0" smtClean="0">
                <a:solidFill>
                  <a:schemeClr val="tx2">
                    <a:lumMod val="75000"/>
                  </a:schemeClr>
                </a:solidFill>
              </a:rPr>
              <a:t>70-80% </a:t>
            </a:r>
            <a:r>
              <a:rPr lang="it-IT" sz="1400" b="1" i="1" dirty="0" err="1" smtClean="0">
                <a:solidFill>
                  <a:schemeClr val="tx2">
                    <a:lumMod val="75000"/>
                  </a:schemeClr>
                </a:solidFill>
              </a:rPr>
              <a:t>irreversible</a:t>
            </a:r>
            <a:r>
              <a:rPr lang="it-IT" sz="1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1400" b="1" i="1" dirty="0" err="1" smtClean="0">
                <a:solidFill>
                  <a:schemeClr val="tx2">
                    <a:lumMod val="75000"/>
                  </a:schemeClr>
                </a:solidFill>
              </a:rPr>
              <a:t>disulfide</a:t>
            </a:r>
            <a:r>
              <a:rPr lang="it-IT" sz="1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1400" b="1" i="1" dirty="0" err="1" smtClean="0">
                <a:solidFill>
                  <a:schemeClr val="tx2">
                    <a:lumMod val="75000"/>
                  </a:schemeClr>
                </a:solidFill>
              </a:rPr>
              <a:t>bonds</a:t>
            </a:r>
            <a:r>
              <a:rPr lang="it-IT" sz="1400" b="1" i="1" dirty="0" smtClean="0">
                <a:solidFill>
                  <a:schemeClr val="tx2">
                    <a:lumMod val="75000"/>
                  </a:schemeClr>
                </a:solidFill>
              </a:rPr>
              <a:t>  (</a:t>
            </a:r>
            <a:r>
              <a:rPr lang="it-IT" sz="1400" b="1" i="1" dirty="0" err="1" smtClean="0">
                <a:solidFill>
                  <a:srgbClr val="FF0000"/>
                </a:solidFill>
              </a:rPr>
              <a:t>mercaptalbumin</a:t>
            </a:r>
            <a:r>
              <a:rPr lang="it-IT" sz="1400" b="1" i="1" dirty="0" smtClean="0">
                <a:solidFill>
                  <a:schemeClr val="tx2">
                    <a:lumMod val="75000"/>
                  </a:schemeClr>
                </a:solidFill>
              </a:rPr>
              <a:t> ) </a:t>
            </a:r>
          </a:p>
          <a:p>
            <a:pPr>
              <a:buFont typeface="Arial" pitchFamily="34" charset="0"/>
              <a:buChar char="•"/>
            </a:pPr>
            <a:r>
              <a:rPr lang="it-IT" sz="1400" b="1" i="1" dirty="0" smtClean="0">
                <a:solidFill>
                  <a:schemeClr val="tx2">
                    <a:lumMod val="75000"/>
                  </a:schemeClr>
                </a:solidFill>
              </a:rPr>
              <a:t>20%  </a:t>
            </a:r>
            <a:r>
              <a:rPr lang="it-IT" sz="1400" b="1" i="1" dirty="0" err="1" smtClean="0">
                <a:solidFill>
                  <a:schemeClr val="tx2">
                    <a:lumMod val="75000"/>
                  </a:schemeClr>
                </a:solidFill>
              </a:rPr>
              <a:t>reversible</a:t>
            </a:r>
            <a:r>
              <a:rPr lang="it-IT" sz="1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1400" b="1" i="1" dirty="0" err="1" smtClean="0">
                <a:solidFill>
                  <a:schemeClr val="tx2">
                    <a:lumMod val="75000"/>
                  </a:schemeClr>
                </a:solidFill>
              </a:rPr>
              <a:t>disulfide</a:t>
            </a:r>
            <a:r>
              <a:rPr lang="it-IT" sz="1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1400" b="1" i="1" dirty="0" err="1" smtClean="0">
                <a:solidFill>
                  <a:schemeClr val="tx2">
                    <a:lumMod val="75000"/>
                  </a:schemeClr>
                </a:solidFill>
              </a:rPr>
              <a:t>bonds</a:t>
            </a:r>
            <a:r>
              <a:rPr lang="it-IT" sz="1400" b="1" i="1" dirty="0" smtClean="0">
                <a:solidFill>
                  <a:schemeClr val="tx2">
                    <a:lumMod val="75000"/>
                  </a:schemeClr>
                </a:solidFill>
              </a:rPr>
              <a:t> ( </a:t>
            </a:r>
            <a:r>
              <a:rPr lang="it-IT" sz="1400" b="1" i="1" dirty="0" smtClean="0">
                <a:solidFill>
                  <a:srgbClr val="FF0000"/>
                </a:solidFill>
              </a:rPr>
              <a:t>non </a:t>
            </a:r>
            <a:r>
              <a:rPr lang="it-IT" sz="1400" b="1" i="1" dirty="0" err="1" smtClean="0">
                <a:solidFill>
                  <a:srgbClr val="FF0000"/>
                </a:solidFill>
              </a:rPr>
              <a:t>mercaptalbumin</a:t>
            </a:r>
            <a:r>
              <a:rPr lang="it-IT" sz="1400" b="1" i="1" dirty="0" smtClean="0">
                <a:solidFill>
                  <a:srgbClr val="FF0000"/>
                </a:solidFill>
              </a:rPr>
              <a:t> 1</a:t>
            </a:r>
            <a:r>
              <a:rPr lang="it-IT" sz="1400" b="1" i="1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it-IT" sz="1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1400" b="1" i="1" smtClean="0">
                <a:solidFill>
                  <a:schemeClr val="tx2">
                    <a:lumMod val="75000"/>
                  </a:schemeClr>
                </a:solidFill>
              </a:rPr>
              <a:t>&lt; </a:t>
            </a:r>
            <a:r>
              <a:rPr lang="it-IT" sz="1400" b="1" i="1" smtClean="0">
                <a:solidFill>
                  <a:schemeClr val="tx2">
                    <a:lumMod val="75000"/>
                  </a:schemeClr>
                </a:solidFill>
              </a:rPr>
              <a:t>1 %  </a:t>
            </a:r>
            <a:r>
              <a:rPr lang="it-IT" sz="1400" b="1" i="1" dirty="0" err="1" smtClean="0">
                <a:solidFill>
                  <a:schemeClr val="tx2">
                    <a:lumMod val="75000"/>
                  </a:schemeClr>
                </a:solidFill>
              </a:rPr>
              <a:t>irreversibly</a:t>
            </a:r>
            <a:r>
              <a:rPr lang="it-IT" sz="1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1400" b="1" i="1" dirty="0" err="1" smtClean="0">
                <a:solidFill>
                  <a:schemeClr val="tx2">
                    <a:lumMod val="75000"/>
                  </a:schemeClr>
                </a:solidFill>
              </a:rPr>
              <a:t>oxidized</a:t>
            </a:r>
            <a:r>
              <a:rPr lang="it-IT" sz="1400" b="1" i="1" dirty="0" smtClean="0">
                <a:solidFill>
                  <a:schemeClr val="tx2">
                    <a:lumMod val="75000"/>
                  </a:schemeClr>
                </a:solidFill>
              </a:rPr>
              <a:t>  ( </a:t>
            </a:r>
            <a:r>
              <a:rPr lang="it-IT" sz="1400" b="1" i="1" dirty="0" smtClean="0">
                <a:solidFill>
                  <a:srgbClr val="FF0000"/>
                </a:solidFill>
              </a:rPr>
              <a:t>non </a:t>
            </a:r>
            <a:r>
              <a:rPr lang="it-IT" sz="1400" b="1" i="1" dirty="0" err="1" smtClean="0">
                <a:solidFill>
                  <a:srgbClr val="FF0000"/>
                </a:solidFill>
              </a:rPr>
              <a:t>mercaptalbumin</a:t>
            </a:r>
            <a:r>
              <a:rPr lang="it-IT" sz="1400" b="1" i="1" dirty="0" smtClean="0">
                <a:solidFill>
                  <a:srgbClr val="FF0000"/>
                </a:solidFill>
              </a:rPr>
              <a:t> 2 </a:t>
            </a:r>
            <a:r>
              <a:rPr lang="it-IT" sz="1400" b="1" i="1" dirty="0" smtClean="0">
                <a:solidFill>
                  <a:schemeClr val="tx2">
                    <a:lumMod val="75000"/>
                  </a:schemeClr>
                </a:solidFill>
              </a:rPr>
              <a:t>)   </a:t>
            </a:r>
            <a:endParaRPr lang="it-IT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1143000"/>
          </a:xfrm>
          <a:solidFill>
            <a:srgbClr val="36BBD6"/>
          </a:solidFill>
          <a:ln>
            <a:solidFill>
              <a:srgbClr val="50C5DC"/>
            </a:solidFill>
          </a:ln>
        </p:spPr>
        <p:txBody>
          <a:bodyPr>
            <a:noAutofit/>
          </a:bodyPr>
          <a:lstStyle/>
          <a:p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Albumin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administration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targets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multiple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complications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patients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cirrhosis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047" t="29373" r="25374" b="5499"/>
          <a:stretch>
            <a:fillRect/>
          </a:stretch>
        </p:blipFill>
        <p:spPr bwMode="auto">
          <a:xfrm>
            <a:off x="395536" y="1628800"/>
            <a:ext cx="8424936" cy="4536504"/>
          </a:xfrm>
          <a:prstGeom prst="rect">
            <a:avLst/>
          </a:prstGeom>
          <a:noFill/>
          <a:ln w="9525">
            <a:solidFill>
              <a:srgbClr val="50C5DC"/>
            </a:solidFill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4139952" y="6309320"/>
            <a:ext cx="4680520" cy="432048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Zaccherini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 G.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et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al ,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Hep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Med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: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Evid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Res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, 2020 </a:t>
            </a:r>
            <a:endParaRPr lang="it-IT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36BBD6"/>
          </a:solidFill>
          <a:ln>
            <a:solidFill>
              <a:srgbClr val="50C5DC"/>
            </a:solidFill>
          </a:ln>
        </p:spPr>
        <p:txBody>
          <a:bodyPr/>
          <a:lstStyle/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consensus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Albumin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806" t="22906" r="26732" b="29364"/>
          <a:stretch>
            <a:fillRect/>
          </a:stretch>
        </p:blipFill>
        <p:spPr bwMode="auto">
          <a:xfrm>
            <a:off x="467544" y="1700808"/>
            <a:ext cx="8280920" cy="4248472"/>
          </a:xfrm>
          <a:prstGeom prst="rect">
            <a:avLst/>
          </a:prstGeom>
          <a:noFill/>
          <a:ln w="9525">
            <a:solidFill>
              <a:srgbClr val="50C5DC"/>
            </a:solidFill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539552" y="6165304"/>
            <a:ext cx="8208912" cy="576064"/>
          </a:xfrm>
          <a:prstGeom prst="rect">
            <a:avLst/>
          </a:prstGeom>
          <a:solidFill>
            <a:srgbClr val="36BBD6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conditions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characterized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acute 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worsening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volemia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  <a:solidFill>
            <a:srgbClr val="36BBD6"/>
          </a:solidFill>
          <a:ln>
            <a:solidFill>
              <a:srgbClr val="50C5DC"/>
            </a:solidFill>
          </a:ln>
        </p:spPr>
        <p:txBody>
          <a:bodyPr>
            <a:noAutofit/>
          </a:bodyPr>
          <a:lstStyle/>
          <a:p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albumin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decompensated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liver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cirrhosis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Segnaposto contenuto 5"/>
          <p:cNvGraphicFramePr>
            <a:graphicFrameLocks noGrp="1"/>
          </p:cNvGraphicFramePr>
          <p:nvPr>
            <p:ph idx="1"/>
          </p:nvPr>
        </p:nvGraphicFramePr>
        <p:xfrm>
          <a:off x="0" y="1196752"/>
          <a:ext cx="9144000" cy="6063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1410067">
                <a:tc>
                  <a:txBody>
                    <a:bodyPr/>
                    <a:lstStyle/>
                    <a:p>
                      <a:pPr algn="ctr"/>
                      <a:endParaRPr lang="it-IT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/>
                      <a:r>
                        <a:rPr lang="it-IT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PRECIOSA PILOT </a:t>
                      </a:r>
                    </a:p>
                    <a:p>
                      <a:pPr algn="ctr"/>
                      <a:r>
                        <a:rPr lang="it-IT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STUDY</a:t>
                      </a:r>
                    </a:p>
                    <a:p>
                      <a:pPr algn="ctr"/>
                      <a:r>
                        <a:rPr lang="it-IT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Decompensated</a:t>
                      </a:r>
                      <a:r>
                        <a:rPr lang="it-IT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 </a:t>
                      </a:r>
                      <a:r>
                        <a:rPr lang="it-IT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pts</a:t>
                      </a:r>
                      <a:endParaRPr lang="it-IT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b="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/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Prospective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study</a:t>
                      </a:r>
                      <a:endParaRPr lang="it-IT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/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18 </a:t>
                      </a:r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pts</a:t>
                      </a:r>
                      <a:endParaRPr lang="it-IT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/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12</a:t>
                      </a:r>
                      <a:r>
                        <a:rPr lang="it-IT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it-IT" b="1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weks</a:t>
                      </a:r>
                      <a:endParaRPr lang="it-IT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High dose</a:t>
                      </a:r>
                    </a:p>
                    <a:p>
                      <a:pPr algn="ctr"/>
                      <a:r>
                        <a:rPr lang="it-IT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1,5 g/ Kg week</a:t>
                      </a:r>
                    </a:p>
                    <a:p>
                      <a:pPr algn="ctr"/>
                      <a:r>
                        <a:rPr lang="it-IT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Vs</a:t>
                      </a:r>
                      <a:endParaRPr lang="it-IT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/>
                      <a:r>
                        <a:rPr lang="it-IT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Low Dose</a:t>
                      </a:r>
                    </a:p>
                    <a:p>
                      <a:pPr algn="ctr"/>
                      <a:r>
                        <a:rPr lang="it-IT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 g / Kg 2 </a:t>
                      </a:r>
                      <a:r>
                        <a:rPr lang="it-IT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weeks</a:t>
                      </a:r>
                      <a:endParaRPr lang="it-IT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High dose </a:t>
                      </a:r>
                      <a:r>
                        <a:rPr lang="it-IT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associated</a:t>
                      </a:r>
                      <a:r>
                        <a:rPr lang="it-IT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 </a:t>
                      </a:r>
                      <a:r>
                        <a:rPr lang="it-IT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with</a:t>
                      </a:r>
                      <a:r>
                        <a:rPr lang="it-IT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it-IT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normalised</a:t>
                      </a:r>
                      <a:r>
                        <a:rPr lang="it-IT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it-IT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albumin</a:t>
                      </a:r>
                      <a:r>
                        <a:rPr lang="it-IT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it-IT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level</a:t>
                      </a:r>
                      <a:r>
                        <a:rPr lang="it-IT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, LV </a:t>
                      </a:r>
                      <a:r>
                        <a:rPr lang="it-IT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stability</a:t>
                      </a:r>
                      <a:r>
                        <a:rPr lang="it-IT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, </a:t>
                      </a:r>
                      <a:r>
                        <a:rPr lang="it-IT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reduced</a:t>
                      </a:r>
                      <a:r>
                        <a:rPr lang="it-IT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it-IT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cytokines</a:t>
                      </a:r>
                      <a:r>
                        <a:rPr lang="it-IT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it-IT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level</a:t>
                      </a:r>
                      <a:endParaRPr lang="it-IT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</a:tr>
              <a:tr h="1410067"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ANSWER</a:t>
                      </a:r>
                    </a:p>
                    <a:p>
                      <a:pPr algn="ctr"/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Cirrhotics</a:t>
                      </a:r>
                      <a:r>
                        <a:rPr lang="it-IT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it-IT" b="1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pts</a:t>
                      </a:r>
                      <a:r>
                        <a:rPr lang="it-IT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it-IT" b="1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with</a:t>
                      </a:r>
                      <a:r>
                        <a:rPr lang="it-IT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it-IT" b="1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stable</a:t>
                      </a:r>
                      <a:r>
                        <a:rPr lang="it-IT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it-IT" b="1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uncomplicated</a:t>
                      </a:r>
                      <a:r>
                        <a:rPr lang="it-IT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it-IT" b="1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grade</a:t>
                      </a:r>
                      <a:r>
                        <a:rPr lang="it-IT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2-3 </a:t>
                      </a:r>
                      <a:r>
                        <a:rPr lang="it-IT" b="1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ascites</a:t>
                      </a:r>
                      <a:endParaRPr lang="it-IT" b="1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it-IT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MELD 12-13 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it-IT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Random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. open </a:t>
                      </a:r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lable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multicenter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study</a:t>
                      </a:r>
                      <a:endParaRPr lang="it-IT" b="1" dirty="0" smtClean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440 </a:t>
                      </a:r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pts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17,6 </a:t>
                      </a:r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months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  <a:endParaRPr lang="it-IT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40 gr </a:t>
                      </a:r>
                      <a:r>
                        <a:rPr lang="it-IT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t.i.week</a:t>
                      </a:r>
                      <a:r>
                        <a:rPr lang="it-IT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poi</a:t>
                      </a:r>
                    </a:p>
                    <a:p>
                      <a:pPr algn="ctr"/>
                      <a:r>
                        <a:rPr lang="it-IT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40 gr </a:t>
                      </a:r>
                      <a:r>
                        <a:rPr lang="it-IT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o.week</a:t>
                      </a:r>
                      <a:endParaRPr lang="it-IT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it-IT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Vs</a:t>
                      </a:r>
                      <a:endParaRPr lang="it-IT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it-IT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Standard </a:t>
                      </a:r>
                      <a:r>
                        <a:rPr lang="it-IT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Therapy</a:t>
                      </a:r>
                      <a:r>
                        <a:rPr lang="it-IT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</a:p>
                    <a:p>
                      <a:pPr algn="ctr"/>
                      <a:r>
                        <a:rPr lang="it-IT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0,6-0,8 g/dl</a:t>
                      </a:r>
                      <a:endParaRPr lang="it-IT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Albumin</a:t>
                      </a:r>
                      <a:r>
                        <a:rPr lang="it-IT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HR </a:t>
                      </a:r>
                      <a:r>
                        <a:rPr lang="it-IT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mortality</a:t>
                      </a:r>
                      <a:r>
                        <a:rPr lang="it-IT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(38%),</a:t>
                      </a:r>
                      <a:r>
                        <a:rPr lang="it-IT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improve</a:t>
                      </a:r>
                      <a:r>
                        <a:rPr lang="it-IT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it-IT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ascites</a:t>
                      </a:r>
                      <a:r>
                        <a:rPr lang="it-IT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it-IT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decompensation</a:t>
                      </a:r>
                      <a:r>
                        <a:rPr lang="it-IT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it-IT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events</a:t>
                      </a:r>
                      <a:r>
                        <a:rPr lang="it-IT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,</a:t>
                      </a:r>
                      <a:r>
                        <a:rPr lang="it-IT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hospitalisation</a:t>
                      </a:r>
                      <a:r>
                        <a:rPr lang="it-IT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QOL </a:t>
                      </a:r>
                      <a:endParaRPr lang="it-IT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1410067"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MACHT</a:t>
                      </a:r>
                    </a:p>
                    <a:p>
                      <a:pPr algn="ctr"/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Decompensated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</a:t>
                      </a:r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pts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on </a:t>
                      </a:r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waiting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list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OLT</a:t>
                      </a:r>
                    </a:p>
                    <a:p>
                      <a:pPr algn="ctr"/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MELD 17-18</a:t>
                      </a:r>
                      <a:endParaRPr lang="it-IT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Randomized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multicenter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,</a:t>
                      </a:r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double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blind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placebo- </a:t>
                      </a:r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controlled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study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 </a:t>
                      </a:r>
                    </a:p>
                    <a:p>
                      <a:pPr algn="ctr"/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196 </a:t>
                      </a:r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pts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/63 </a:t>
                      </a:r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days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  <a:endParaRPr lang="it-IT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Midodrine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plus </a:t>
                      </a:r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Albumin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49 gr / 2</a:t>
                      </a:r>
                      <a:r>
                        <a:rPr lang="it-IT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it-IT" b="1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weeks</a:t>
                      </a:r>
                      <a:r>
                        <a:rPr lang="it-IT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it-IT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No </a:t>
                      </a:r>
                      <a:r>
                        <a:rPr lang="it-IT" b="1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significant</a:t>
                      </a:r>
                      <a:r>
                        <a:rPr lang="it-IT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it-IT" b="1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change</a:t>
                      </a:r>
                      <a:r>
                        <a:rPr lang="it-IT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in </a:t>
                      </a:r>
                      <a:r>
                        <a:rPr lang="it-IT" b="1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albumin</a:t>
                      </a:r>
                      <a:r>
                        <a:rPr lang="it-IT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it-IT" b="1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level</a:t>
                      </a:r>
                      <a:r>
                        <a:rPr lang="it-IT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  <a:endParaRPr lang="it-IT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No </a:t>
                      </a:r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reduction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in AKI ,</a:t>
                      </a:r>
                    </a:p>
                    <a:p>
                      <a:pPr algn="ctr"/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HE, </a:t>
                      </a:r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infections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, </a:t>
                      </a:r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hypo-natremia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,</a:t>
                      </a:r>
                      <a:r>
                        <a:rPr lang="it-IT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it-IT" b="1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bleeding</a:t>
                      </a:r>
                      <a:r>
                        <a:rPr lang="it-IT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or </a:t>
                      </a:r>
                      <a:r>
                        <a:rPr lang="it-IT" b="1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mortality</a:t>
                      </a:r>
                      <a:r>
                        <a:rPr lang="it-IT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at </a:t>
                      </a:r>
                      <a:r>
                        <a:rPr lang="it-IT" b="1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one</a:t>
                      </a:r>
                      <a:r>
                        <a:rPr lang="it-IT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it-IT" b="1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year</a:t>
                      </a:r>
                      <a:r>
                        <a:rPr lang="it-IT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  <a:endParaRPr lang="it-IT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674455"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ATTIRE</a:t>
                      </a:r>
                    </a:p>
                    <a:p>
                      <a:pPr algn="ctr"/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AD</a:t>
                      </a:r>
                      <a:r>
                        <a:rPr lang="it-IT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it-IT" b="1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with</a:t>
                      </a:r>
                      <a:r>
                        <a:rPr lang="it-IT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or </a:t>
                      </a:r>
                      <a:r>
                        <a:rPr lang="it-IT" b="1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without</a:t>
                      </a:r>
                      <a:r>
                        <a:rPr lang="it-IT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ACLF</a:t>
                      </a:r>
                      <a:endParaRPr lang="it-IT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hospitalised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pts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</a:p>
                    <a:p>
                      <a:endParaRPr lang="it-IT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/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Randomized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open </a:t>
                      </a:r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multicenter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it-IT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it-IT" b="1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study</a:t>
                      </a:r>
                      <a:r>
                        <a:rPr lang="it-IT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</a:p>
                    <a:p>
                      <a:pPr algn="ctr"/>
                      <a:r>
                        <a:rPr lang="it-IT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777 </a:t>
                      </a:r>
                      <a:r>
                        <a:rPr lang="it-IT" b="1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pts</a:t>
                      </a:r>
                      <a:r>
                        <a:rPr lang="it-IT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/ 14 giorni</a:t>
                      </a:r>
                      <a:endParaRPr lang="it-IT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Albumin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to</a:t>
                      </a:r>
                      <a:r>
                        <a:rPr lang="it-IT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it-IT" b="1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level</a:t>
                      </a:r>
                      <a:r>
                        <a:rPr lang="it-IT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up &gt; 30 gr / l ( 200 gr )</a:t>
                      </a:r>
                    </a:p>
                    <a:p>
                      <a:pPr algn="ctr"/>
                      <a:r>
                        <a:rPr lang="it-IT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vs standard </a:t>
                      </a:r>
                      <a:r>
                        <a:rPr lang="it-IT" b="1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therapy</a:t>
                      </a:r>
                      <a:r>
                        <a:rPr lang="it-IT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</a:p>
                    <a:p>
                      <a:pPr algn="ctr"/>
                      <a:r>
                        <a:rPr lang="it-IT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( 20 gr )</a:t>
                      </a:r>
                      <a:endParaRPr lang="it-IT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No </a:t>
                      </a:r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reduction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in </a:t>
                      </a:r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new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infection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, </a:t>
                      </a:r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kydney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disfunction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, </a:t>
                      </a:r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death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</a:p>
                    <a:p>
                      <a:pPr algn="ctr"/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( 28 </a:t>
                      </a:r>
                      <a:r>
                        <a:rPr lang="it-IT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day</a:t>
                      </a:r>
                      <a:r>
                        <a:rPr lang="it-IT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, 3</a:t>
                      </a:r>
                      <a:r>
                        <a:rPr lang="it-IT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or 6 mo. )</a:t>
                      </a:r>
                      <a:endParaRPr lang="it-IT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Freccia in giù 6"/>
          <p:cNvSpPr/>
          <p:nvPr/>
        </p:nvSpPr>
        <p:spPr>
          <a:xfrm>
            <a:off x="7740352" y="2636912"/>
            <a:ext cx="72008" cy="288032"/>
          </a:xfrm>
          <a:prstGeom prst="downArrow">
            <a:avLst/>
          </a:prstGeom>
          <a:solidFill>
            <a:srgbClr val="50C5DC"/>
          </a:solidFill>
          <a:ln>
            <a:solidFill>
              <a:srgbClr val="36B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/>
          <p:cNvSpPr/>
          <p:nvPr/>
        </p:nvSpPr>
        <p:spPr>
          <a:xfrm rot="16200000">
            <a:off x="4824028" y="3897052"/>
            <a:ext cx="288032" cy="72008"/>
          </a:xfrm>
          <a:prstGeom prst="rightArrow">
            <a:avLst/>
          </a:prstGeom>
          <a:solidFill>
            <a:srgbClr val="36BBD6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68952" cy="1143000"/>
          </a:xfrm>
          <a:solidFill>
            <a:srgbClr val="36BBD6"/>
          </a:solidFill>
          <a:ln>
            <a:solidFill>
              <a:srgbClr val="50C5DC"/>
            </a:solidFill>
          </a:ln>
        </p:spPr>
        <p:txBody>
          <a:bodyPr>
            <a:noAutofit/>
          </a:bodyPr>
          <a:lstStyle/>
          <a:p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Albumin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br>
              <a:rPr lang="it-IT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insufficient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evidence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guideline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</a:t>
            </a:r>
            <a:endParaRPr lang="it-IT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6652" t="28539" r="4006" b="41791"/>
          <a:stretch>
            <a:fillRect/>
          </a:stretch>
        </p:blipFill>
        <p:spPr bwMode="auto">
          <a:xfrm>
            <a:off x="323528" y="1556792"/>
            <a:ext cx="8568952" cy="4680520"/>
          </a:xfrm>
          <a:prstGeom prst="rect">
            <a:avLst/>
          </a:prstGeom>
          <a:noFill/>
          <a:ln w="9525">
            <a:solidFill>
              <a:srgbClr val="50C5DC"/>
            </a:solidFill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4860032" y="6381328"/>
            <a:ext cx="4032448" cy="360040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Jagdish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R.K.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et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al ,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Hepatology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 , March ,2021</a:t>
            </a:r>
            <a:endParaRPr lang="it-IT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296144"/>
          </a:xfrm>
          <a:solidFill>
            <a:srgbClr val="36BBD6"/>
          </a:solidFill>
          <a:ln>
            <a:solidFill>
              <a:srgbClr val="50C5DC"/>
            </a:solidFill>
          </a:ln>
        </p:spPr>
        <p:txBody>
          <a:bodyPr/>
          <a:lstStyle/>
          <a:p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Albumin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2619" t="46736" r="50787" b="4625"/>
          <a:stretch>
            <a:fillRect/>
          </a:stretch>
        </p:blipFill>
        <p:spPr bwMode="auto">
          <a:xfrm>
            <a:off x="251520" y="1844824"/>
            <a:ext cx="4248472" cy="4752528"/>
          </a:xfrm>
          <a:prstGeom prst="rect">
            <a:avLst/>
          </a:prstGeom>
          <a:noFill/>
          <a:ln w="9525">
            <a:solidFill>
              <a:srgbClr val="50C5DC"/>
            </a:solidFill>
            <a:miter lim="800000"/>
            <a:headEnd/>
            <a:tailEnd/>
          </a:ln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2718" t="26628" r="50655" b="8887"/>
          <a:stretch>
            <a:fillRect/>
          </a:stretch>
        </p:blipFill>
        <p:spPr bwMode="auto">
          <a:xfrm>
            <a:off x="4788024" y="1844824"/>
            <a:ext cx="4032448" cy="4824536"/>
          </a:xfrm>
          <a:prstGeom prst="rect">
            <a:avLst/>
          </a:prstGeom>
          <a:noFill/>
          <a:ln w="9525">
            <a:solidFill>
              <a:srgbClr val="50C5D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52928" cy="1228998"/>
          </a:xfrm>
          <a:solidFill>
            <a:srgbClr val="36BBD6"/>
          </a:solidFill>
          <a:ln>
            <a:solidFill>
              <a:srgbClr val="50C5DC"/>
            </a:solidFill>
          </a:ln>
        </p:spPr>
        <p:txBody>
          <a:bodyPr>
            <a:normAutofit/>
          </a:bodyPr>
          <a:lstStyle/>
          <a:p>
            <a:r>
              <a:rPr lang="it-IT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Deregulation </a:t>
            </a:r>
            <a:r>
              <a:rPr lang="it-IT" sz="32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it-IT" sz="32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</a:t>
            </a:r>
            <a:r>
              <a:rPr lang="it-IT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endothelial</a:t>
            </a:r>
            <a:r>
              <a:rPr lang="it-IT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barrier</a:t>
            </a:r>
            <a:r>
              <a:rPr lang="it-IT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it-IT" sz="32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Translocation</a:t>
            </a:r>
            <a:r>
              <a:rPr lang="it-IT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mediators</a:t>
            </a:r>
            <a:r>
              <a:rPr lang="it-IT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inflammation</a:t>
            </a:r>
            <a:r>
              <a:rPr lang="it-IT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3891" t="57908" r="33891" b="15045"/>
          <a:stretch>
            <a:fillRect/>
          </a:stretch>
        </p:blipFill>
        <p:spPr bwMode="auto">
          <a:xfrm>
            <a:off x="539552" y="1844824"/>
            <a:ext cx="8136904" cy="4680520"/>
          </a:xfrm>
          <a:prstGeom prst="rect">
            <a:avLst/>
          </a:prstGeom>
          <a:noFill/>
          <a:ln w="9525">
            <a:solidFill>
              <a:srgbClr val="50C5D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 l="50793" t="21700" r="22826" b="62900"/>
          <a:stretch>
            <a:fillRect/>
          </a:stretch>
        </p:blipFill>
        <p:spPr bwMode="auto">
          <a:xfrm>
            <a:off x="395536" y="260648"/>
            <a:ext cx="8352928" cy="1944216"/>
          </a:xfrm>
          <a:prstGeom prst="rect">
            <a:avLst/>
          </a:prstGeom>
          <a:noFill/>
          <a:ln w="9525">
            <a:solidFill>
              <a:srgbClr val="50C5DC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39841" t="27607" r="23758" b="58188"/>
          <a:stretch>
            <a:fillRect/>
          </a:stretch>
        </p:blipFill>
        <p:spPr bwMode="auto">
          <a:xfrm>
            <a:off x="395536" y="2780928"/>
            <a:ext cx="4032448" cy="3312368"/>
          </a:xfrm>
          <a:prstGeom prst="rect">
            <a:avLst/>
          </a:prstGeom>
          <a:noFill/>
          <a:ln w="9525">
            <a:solidFill>
              <a:srgbClr val="50C5DC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17325" t="28000" r="40544" b="39101"/>
          <a:stretch>
            <a:fillRect/>
          </a:stretch>
        </p:blipFill>
        <p:spPr bwMode="auto">
          <a:xfrm>
            <a:off x="4716016" y="2780928"/>
            <a:ext cx="4104456" cy="3312368"/>
          </a:xfrm>
          <a:prstGeom prst="rect">
            <a:avLst/>
          </a:prstGeom>
          <a:noFill/>
          <a:ln w="9525">
            <a:solidFill>
              <a:srgbClr val="50C5DC"/>
            </a:solidFill>
            <a:miter lim="800000"/>
            <a:headEnd/>
            <a:tailEnd/>
          </a:ln>
        </p:spPr>
      </p:pic>
      <p:sp>
        <p:nvSpPr>
          <p:cNvPr id="5" name="Freccia in giù 4"/>
          <p:cNvSpPr/>
          <p:nvPr/>
        </p:nvSpPr>
        <p:spPr>
          <a:xfrm>
            <a:off x="107504" y="260648"/>
            <a:ext cx="216024" cy="1872208"/>
          </a:xfrm>
          <a:prstGeom prst="downArrow">
            <a:avLst/>
          </a:prstGeom>
          <a:solidFill>
            <a:srgbClr val="36BBD6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080120"/>
          </a:xfrm>
          <a:solidFill>
            <a:srgbClr val="36BBD6"/>
          </a:solidFill>
          <a:ln>
            <a:solidFill>
              <a:srgbClr val="50C5DC"/>
            </a:solidFill>
          </a:ln>
        </p:spPr>
        <p:txBody>
          <a:bodyPr>
            <a:noAutofit/>
          </a:bodyPr>
          <a:lstStyle/>
          <a:p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Albumin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modulator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immune </a:t>
            </a:r>
            <a:b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inflammatory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responses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7829" t="23139" r="27883" b="46924"/>
          <a:stretch>
            <a:fillRect/>
          </a:stretch>
        </p:blipFill>
        <p:spPr bwMode="auto">
          <a:xfrm>
            <a:off x="1763688" y="1268760"/>
            <a:ext cx="5976664" cy="1368152"/>
          </a:xfrm>
          <a:prstGeom prst="rect">
            <a:avLst/>
          </a:prstGeom>
          <a:noFill/>
          <a:ln w="9525">
            <a:solidFill>
              <a:srgbClr val="50C5DC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6500" t="33003" r="27903" b="23002"/>
          <a:stretch>
            <a:fillRect/>
          </a:stretch>
        </p:blipFill>
        <p:spPr bwMode="auto">
          <a:xfrm>
            <a:off x="251520" y="2780928"/>
            <a:ext cx="8640960" cy="3816424"/>
          </a:xfrm>
          <a:prstGeom prst="rect">
            <a:avLst/>
          </a:prstGeom>
          <a:noFill/>
          <a:ln w="9525">
            <a:solidFill>
              <a:srgbClr val="50C5D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36BBD6"/>
          </a:solidFill>
          <a:ln>
            <a:solidFill>
              <a:srgbClr val="50C5DC"/>
            </a:solidFill>
          </a:ln>
        </p:spPr>
        <p:txBody>
          <a:bodyPr>
            <a:noAutofit/>
          </a:bodyPr>
          <a:lstStyle/>
          <a:p>
            <a:r>
              <a:rPr lang="it-IT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Albumin</a:t>
            </a: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downregulates</a:t>
            </a: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systemic</a:t>
            </a: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inflammation</a:t>
            </a: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it-IT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decompensated</a:t>
            </a:r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cirrhosis</a:t>
            </a:r>
            <a:endParaRPr lang="it-IT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887" t="14951" r="20467" b="3908"/>
          <a:stretch>
            <a:fillRect/>
          </a:stretch>
        </p:blipFill>
        <p:spPr bwMode="auto">
          <a:xfrm>
            <a:off x="467544" y="1628800"/>
            <a:ext cx="813690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5652120" y="6381328"/>
            <a:ext cx="2952328" cy="360040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Arroyo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V.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et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al J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Hepatol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, 2021 </a:t>
            </a:r>
            <a:endParaRPr lang="it-IT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152128"/>
          </a:xfrm>
          <a:solidFill>
            <a:srgbClr val="36BBD6"/>
          </a:solidFill>
          <a:ln>
            <a:solidFill>
              <a:srgbClr val="50C5DC"/>
            </a:solidFill>
          </a:ln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Functions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Serum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Albumin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2348880"/>
            <a:ext cx="4716016" cy="792088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Albumin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is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the major </a:t>
            </a:r>
          </a:p>
          <a:p>
            <a:pPr algn="ctr"/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antiapoptotic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signaling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agent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it-IT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1484784"/>
            <a:ext cx="4716016" cy="720080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Albumin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inhibits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TNF alfa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synthesis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it-IT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0" y="3284984"/>
            <a:ext cx="4716016" cy="1152128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Albumin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internalizes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or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inhibits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endosomal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TLR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signaling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in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leucocytes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from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patients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with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decompensated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cirrhosis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it-IT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0" y="4581128"/>
            <a:ext cx="4716016" cy="936104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Albumin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infusion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induce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restoration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lysophosfatidylcholine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   </a:t>
            </a:r>
            <a:endParaRPr lang="it-IT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5661248"/>
            <a:ext cx="9144000" cy="1196752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Abnormalities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Albumin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 (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reversible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irreversible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oxydation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the cysteine-34 residue ,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glycosylation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, N- and C-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truncations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homodimerisation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)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worsens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         in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parallel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with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the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severity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cirrhosis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with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maximal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abundance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in ACLF   </a:t>
            </a:r>
            <a:endParaRPr lang="it-IT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9869" t="29838" r="19509" b="12057"/>
          <a:stretch>
            <a:fillRect/>
          </a:stretch>
        </p:blipFill>
        <p:spPr bwMode="auto">
          <a:xfrm>
            <a:off x="4788024" y="2492896"/>
            <a:ext cx="4248472" cy="3024336"/>
          </a:xfrm>
          <a:prstGeom prst="rect">
            <a:avLst/>
          </a:prstGeom>
          <a:noFill/>
          <a:ln w="9525">
            <a:solidFill>
              <a:srgbClr val="36BBD6"/>
            </a:solidFill>
            <a:miter lim="800000"/>
            <a:headEnd/>
            <a:tailEnd/>
          </a:ln>
        </p:spPr>
      </p:pic>
      <p:sp>
        <p:nvSpPr>
          <p:cNvPr id="11" name="Rettangolo 10"/>
          <p:cNvSpPr/>
          <p:nvPr/>
        </p:nvSpPr>
        <p:spPr>
          <a:xfrm>
            <a:off x="4788024" y="1484784"/>
            <a:ext cx="4248472" cy="1008112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Albumin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Oxydated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Fractions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in </a:t>
            </a:r>
          </a:p>
          <a:p>
            <a:pPr algn="ctr"/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Liver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Decompensated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000" b="1" dirty="0" err="1" smtClean="0">
                <a:solidFill>
                  <a:schemeClr val="tx2">
                    <a:lumMod val="75000"/>
                  </a:schemeClr>
                </a:solidFill>
              </a:rPr>
              <a:t>Cirrhosis</a:t>
            </a:r>
            <a:endParaRPr lang="it-IT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8363272" cy="1228998"/>
          </a:xfrm>
          <a:solidFill>
            <a:srgbClr val="36BBD6"/>
          </a:solidFill>
          <a:ln>
            <a:solidFill>
              <a:srgbClr val="50C5DC"/>
            </a:solidFill>
          </a:ln>
        </p:spPr>
        <p:txBody>
          <a:bodyPr>
            <a:normAutofit fontScale="90000"/>
          </a:bodyPr>
          <a:lstStyle/>
          <a:p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Cytokines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PCR and </a:t>
            </a:r>
            <a:b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irreversible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oxidized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albumin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284" t="22597" r="52204" b="19367"/>
          <a:stretch>
            <a:fillRect/>
          </a:stretch>
        </p:blipFill>
        <p:spPr bwMode="auto">
          <a:xfrm>
            <a:off x="539552" y="1556792"/>
            <a:ext cx="8064896" cy="4536504"/>
          </a:xfrm>
          <a:prstGeom prst="rect">
            <a:avLst/>
          </a:prstGeom>
          <a:noFill/>
          <a:ln w="9525">
            <a:solidFill>
              <a:srgbClr val="50C5DC"/>
            </a:solidFill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5220072" y="6381328"/>
            <a:ext cx="3384376" cy="360040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Bernardi M.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Gut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,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February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2020</a:t>
            </a:r>
            <a:endParaRPr lang="it-IT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solidFill>
            <a:srgbClr val="36BBD6"/>
          </a:solidFill>
          <a:ln>
            <a:solidFill>
              <a:srgbClr val="50C5DC"/>
            </a:solidFill>
          </a:ln>
        </p:spPr>
        <p:txBody>
          <a:bodyPr>
            <a:normAutofit fontScale="90000"/>
          </a:bodyPr>
          <a:lstStyle/>
          <a:p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Serum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albumin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liver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cirrhosis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308" t="27679" r="16887" b="10272"/>
          <a:stretch>
            <a:fillRect/>
          </a:stretch>
        </p:blipFill>
        <p:spPr bwMode="auto">
          <a:xfrm>
            <a:off x="467544" y="1628800"/>
            <a:ext cx="820891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4499992" y="6309320"/>
            <a:ext cx="4176464" cy="432048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Bernardi M. J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Translational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Int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Med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, 2023</a:t>
            </a:r>
            <a:endParaRPr lang="it-IT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  <a:solidFill>
            <a:srgbClr val="36BBD6"/>
          </a:solidFill>
          <a:ln>
            <a:solidFill>
              <a:srgbClr val="50C5DC"/>
            </a:solidFill>
          </a:ln>
        </p:spPr>
        <p:txBody>
          <a:bodyPr>
            <a:normAutofit fontScale="90000"/>
          </a:bodyPr>
          <a:lstStyle/>
          <a:p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Albumin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b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vs Low dose 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942" t="49953" r="27627" b="21409"/>
          <a:stretch>
            <a:fillRect/>
          </a:stretch>
        </p:blipFill>
        <p:spPr bwMode="auto">
          <a:xfrm>
            <a:off x="539552" y="1916832"/>
            <a:ext cx="8208912" cy="3960440"/>
          </a:xfrm>
          <a:prstGeom prst="rect">
            <a:avLst/>
          </a:prstGeom>
          <a:noFill/>
          <a:ln w="9525">
            <a:solidFill>
              <a:srgbClr val="50C5DC"/>
            </a:solidFill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4644008" y="6237312"/>
            <a:ext cx="4032448" cy="432048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Fernandez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J.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et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al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Gastroenterology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,2019 </a:t>
            </a:r>
            <a:endParaRPr lang="it-IT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arrotondato 3"/>
          <p:cNvSpPr/>
          <p:nvPr/>
        </p:nvSpPr>
        <p:spPr>
          <a:xfrm>
            <a:off x="395536" y="1844824"/>
            <a:ext cx="8496944" cy="4248472"/>
          </a:xfrm>
          <a:prstGeom prst="roundRect">
            <a:avLst/>
          </a:prstGeom>
          <a:solidFill>
            <a:srgbClr val="36BBD6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it-IT" sz="2400" b="1" i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Develop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personalised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approach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albumin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replacement</a:t>
            </a:r>
            <a:endParaRPr lang="it-IT" sz="2400" b="1" i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sz="24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Optimise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albumin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it-IT" sz="2400" b="1" i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albumin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biology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it-IT" sz="2400" b="1" i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Await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ongoing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future 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trials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83568" y="260648"/>
            <a:ext cx="7992888" cy="1152128"/>
          </a:xfrm>
          <a:prstGeom prst="rect">
            <a:avLst/>
          </a:prstGeom>
          <a:solidFill>
            <a:srgbClr val="36BBD6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</a:t>
            </a:r>
            <a:r>
              <a:rPr lang="it-IT" sz="4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prespectives</a:t>
            </a:r>
            <a:r>
              <a:rPr lang="it-IT" sz="4400" b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4400" b="1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50C5DC"/>
          </a:solidFill>
          <a:ln>
            <a:solidFill>
              <a:srgbClr val="36BBD6"/>
            </a:solidFill>
          </a:ln>
        </p:spPr>
        <p:txBody>
          <a:bodyPr/>
          <a:lstStyle/>
          <a:p>
            <a:endParaRPr lang="it-IT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376" t="20876" r="18500" b="22587"/>
          <a:stretch>
            <a:fillRect/>
          </a:stretch>
        </p:blipFill>
        <p:spPr bwMode="auto">
          <a:xfrm>
            <a:off x="107504" y="1772816"/>
            <a:ext cx="856895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Picture 2"/>
          <p:cNvPicPr/>
          <p:nvPr/>
        </p:nvPicPr>
        <p:blipFill>
          <a:blip r:embed="rId3" cstate="print"/>
          <a:stretch/>
        </p:blipFill>
        <p:spPr>
          <a:xfrm>
            <a:off x="0" y="1557360"/>
            <a:ext cx="9143640" cy="3263400"/>
          </a:xfrm>
          <a:prstGeom prst="rect">
            <a:avLst/>
          </a:prstGeom>
          <a:ln w="57240">
            <a:noFill/>
          </a:ln>
        </p:spPr>
      </p:pic>
      <p:sp>
        <p:nvSpPr>
          <p:cNvPr id="3091" name="CustomShape 1"/>
          <p:cNvSpPr/>
          <p:nvPr/>
        </p:nvSpPr>
        <p:spPr>
          <a:xfrm>
            <a:off x="436680" y="5157720"/>
            <a:ext cx="1655280" cy="1079280"/>
          </a:xfrm>
          <a:prstGeom prst="rightArrow">
            <a:avLst>
              <a:gd name="adj1" fmla="val 50000"/>
              <a:gd name="adj2" fmla="val 50013"/>
            </a:avLst>
          </a:prstGeom>
          <a:solidFill>
            <a:srgbClr val="FFFF00"/>
          </a:solidFill>
          <a:ln w="9360">
            <a:solidFill>
              <a:srgbClr val="000000"/>
            </a:solidFill>
            <a:miter/>
          </a:ln>
          <a:effectLst>
            <a:outerShdw blurRad="40000" dist="23000" dir="5400000" rotWithShape="0">
              <a:srgbClr val="80808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92" name="CustomShape 2"/>
          <p:cNvSpPr/>
          <p:nvPr/>
        </p:nvSpPr>
        <p:spPr>
          <a:xfrm>
            <a:off x="2484360" y="5013360"/>
            <a:ext cx="2592000" cy="1368000"/>
          </a:xfrm>
          <a:prstGeom prst="rightArrow">
            <a:avLst>
              <a:gd name="adj1" fmla="val 50000"/>
              <a:gd name="adj2" fmla="val 49992"/>
            </a:avLst>
          </a:prstGeom>
          <a:solidFill>
            <a:srgbClr val="FF6600"/>
          </a:solidFill>
          <a:ln w="9360">
            <a:solidFill>
              <a:srgbClr val="000000"/>
            </a:solidFill>
            <a:miter/>
          </a:ln>
          <a:effectLst>
            <a:outerShdw blurRad="40000" dist="23000" dir="5400000" rotWithShape="0">
              <a:srgbClr val="80808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93" name="CustomShape 3"/>
          <p:cNvSpPr/>
          <p:nvPr/>
        </p:nvSpPr>
        <p:spPr>
          <a:xfrm>
            <a:off x="5508720" y="4869000"/>
            <a:ext cx="3384360" cy="1584000"/>
          </a:xfrm>
          <a:prstGeom prst="rightArrow">
            <a:avLst>
              <a:gd name="adj1" fmla="val 50000"/>
              <a:gd name="adj2" fmla="val 49995"/>
            </a:avLst>
          </a:prstGeom>
          <a:solidFill>
            <a:srgbClr val="FF0000"/>
          </a:solidFill>
          <a:ln w="9360">
            <a:solidFill>
              <a:srgbClr val="000000"/>
            </a:solidFill>
            <a:miter/>
          </a:ln>
          <a:effectLst>
            <a:outerShdw blurRad="40000" dist="23000" dir="5400000" rotWithShape="0">
              <a:srgbClr val="80808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94" name="CustomShape 4"/>
          <p:cNvSpPr/>
          <p:nvPr/>
        </p:nvSpPr>
        <p:spPr>
          <a:xfrm>
            <a:off x="380520" y="5445000"/>
            <a:ext cx="1549800" cy="58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80000"/>
              </a:lnSpc>
            </a:pPr>
            <a:r>
              <a:rPr lang="it-IT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DISEASE 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80000"/>
              </a:lnSpc>
            </a:pPr>
            <a:r>
              <a:rPr lang="it-IT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PROGRESSION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5" name="CustomShape 5"/>
          <p:cNvSpPr/>
          <p:nvPr/>
        </p:nvSpPr>
        <p:spPr>
          <a:xfrm>
            <a:off x="2797560" y="5351400"/>
            <a:ext cx="1549800" cy="58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80000"/>
              </a:lnSpc>
            </a:pPr>
            <a:r>
              <a:rPr lang="it-IT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DISEASE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80000"/>
              </a:lnSpc>
            </a:pPr>
            <a:r>
              <a:rPr lang="it-IT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PROGRESSION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6" name="CustomShape 6"/>
          <p:cNvSpPr/>
          <p:nvPr/>
        </p:nvSpPr>
        <p:spPr>
          <a:xfrm>
            <a:off x="5741280" y="5229360"/>
            <a:ext cx="2615040" cy="96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80000"/>
              </a:lnSpc>
            </a:pPr>
            <a:r>
              <a:rPr lang="it-IT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DISEASE 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80000"/>
              </a:lnSpc>
            </a:pPr>
            <a:r>
              <a:rPr lang="it-IT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PROGRESSION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7" name="CustomShape 7"/>
          <p:cNvSpPr/>
          <p:nvPr/>
        </p:nvSpPr>
        <p:spPr>
          <a:xfrm>
            <a:off x="6372200" y="6550200"/>
            <a:ext cx="259972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it-IT" sz="1600" b="1" i="1" strike="noStrike" spc="-1" dirty="0">
                <a:solidFill>
                  <a:schemeClr val="tx2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Ge PS </a:t>
            </a:r>
            <a:r>
              <a:rPr lang="it-IT" sz="1600" b="1" i="1" strike="noStrike" spc="-1" dirty="0" err="1">
                <a:solidFill>
                  <a:schemeClr val="tx2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et</a:t>
            </a:r>
            <a:r>
              <a:rPr lang="it-IT" sz="1600" b="1" i="1" strike="noStrike" spc="-1" dirty="0">
                <a:solidFill>
                  <a:schemeClr val="tx2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 al. NEJM 2016</a:t>
            </a:r>
            <a:endParaRPr lang="it-IT" sz="1600" b="1" strike="noStrike" spc="-1" dirty="0">
              <a:solidFill>
                <a:schemeClr val="tx2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8" name="CustomShape 8"/>
          <p:cNvSpPr/>
          <p:nvPr/>
        </p:nvSpPr>
        <p:spPr>
          <a:xfrm>
            <a:off x="323528" y="116632"/>
            <a:ext cx="8568952" cy="1224136"/>
          </a:xfrm>
          <a:prstGeom prst="rect">
            <a:avLst/>
          </a:prstGeom>
          <a:solidFill>
            <a:srgbClr val="50C5DC"/>
          </a:solidFill>
          <a:ln>
            <a:solidFill>
              <a:srgbClr val="36BBD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2800" b="1" strike="noStrike" spc="-1" dirty="0" smtClean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 </a:t>
            </a:r>
            <a:r>
              <a:rPr lang="it-IT" sz="3600" b="1" strike="noStrike" spc="-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Gut</a:t>
            </a:r>
            <a:r>
              <a:rPr lang="it-IT" sz="3600" b="1" spc="-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 </a:t>
            </a:r>
            <a:r>
              <a:rPr lang="it-IT" sz="3600" b="1" spc="-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Bacterial</a:t>
            </a:r>
            <a:r>
              <a:rPr lang="it-IT" sz="3600" b="1" spc="-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 </a:t>
            </a:r>
            <a:r>
              <a:rPr lang="it-IT" sz="3600" b="1" spc="-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Translocation</a:t>
            </a:r>
            <a:r>
              <a:rPr lang="it-IT" sz="3600" b="1" spc="-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 </a:t>
            </a:r>
            <a:r>
              <a:rPr lang="it-IT" sz="3600" b="1" strike="noStrike" spc="-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Has</a:t>
            </a:r>
            <a:r>
              <a:rPr lang="it-IT" sz="3600" b="1" strike="noStrike" spc="-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 </a:t>
            </a:r>
            <a:r>
              <a:rPr lang="it-IT" sz="3600" b="1" spc="-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a</a:t>
            </a:r>
            <a:r>
              <a:rPr lang="it-IT" sz="3600" b="1" strike="noStrike" spc="-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 </a:t>
            </a:r>
            <a:r>
              <a:rPr lang="it-IT" sz="3600" b="1" strike="noStrike" spc="-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Prognostic</a:t>
            </a:r>
            <a:r>
              <a:rPr lang="it-IT" sz="3600" b="1" strike="noStrike" spc="-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 </a:t>
            </a:r>
            <a:r>
              <a:rPr lang="it-IT" sz="3600" b="1" strike="noStrike" spc="-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Value</a:t>
            </a:r>
            <a:r>
              <a:rPr lang="it-IT" sz="3600" b="1" strike="noStrike" spc="-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 In </a:t>
            </a:r>
            <a:r>
              <a:rPr lang="it-IT" sz="3600" b="1" strike="noStrike" spc="-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Liver</a:t>
            </a:r>
            <a:r>
              <a:rPr lang="it-IT" sz="3600" b="1" strike="noStrike" spc="-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 </a:t>
            </a:r>
            <a:r>
              <a:rPr lang="it-IT" sz="3600" b="1" strike="noStrike" spc="-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Cirrhosis</a:t>
            </a:r>
            <a:endParaRPr lang="it-IT" sz="3600" b="1" strike="noStrike" spc="-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9" name="CustomShape 9"/>
          <p:cNvSpPr/>
          <p:nvPr/>
        </p:nvSpPr>
        <p:spPr>
          <a:xfrm>
            <a:off x="5724360" y="3562920"/>
            <a:ext cx="1476000" cy="803520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36BBD6"/>
          </a:solidFill>
          <a:ln>
            <a:solidFill>
              <a:srgbClr val="50C5DC"/>
            </a:solidFill>
          </a:ln>
        </p:spPr>
        <p:txBody>
          <a:bodyPr>
            <a:normAutofit fontScale="90000"/>
          </a:bodyPr>
          <a:lstStyle/>
          <a:p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Pleiotropic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effects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statins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GTPases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liver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413" t="27679" r="41051" b="26182"/>
          <a:stretch>
            <a:fillRect/>
          </a:stretch>
        </p:blipFill>
        <p:spPr bwMode="auto">
          <a:xfrm>
            <a:off x="467544" y="1700808"/>
            <a:ext cx="828092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5508104" y="6381328"/>
            <a:ext cx="3312368" cy="360040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tx2">
                    <a:lumMod val="75000"/>
                  </a:schemeClr>
                </a:solidFill>
              </a:rPr>
              <a:t>Pose E. </a:t>
            </a:r>
            <a:r>
              <a:rPr lang="it-IT" sz="1600" b="1" dirty="0" err="1" smtClean="0">
                <a:solidFill>
                  <a:schemeClr val="tx2">
                    <a:lumMod val="75000"/>
                  </a:schemeClr>
                </a:solidFill>
              </a:rPr>
              <a:t>et</a:t>
            </a:r>
            <a:r>
              <a:rPr lang="it-IT" sz="1600" b="1" dirty="0" smtClean="0">
                <a:solidFill>
                  <a:schemeClr val="tx2">
                    <a:lumMod val="75000"/>
                  </a:schemeClr>
                </a:solidFill>
              </a:rPr>
              <a:t> al J </a:t>
            </a:r>
            <a:r>
              <a:rPr lang="it-IT" sz="1600" b="1" dirty="0" err="1" smtClean="0">
                <a:solidFill>
                  <a:schemeClr val="tx2">
                    <a:lumMod val="75000"/>
                  </a:schemeClr>
                </a:solidFill>
              </a:rPr>
              <a:t>Hepatol</a:t>
            </a:r>
            <a:r>
              <a:rPr lang="it-IT" sz="1600" b="1" dirty="0" smtClean="0">
                <a:solidFill>
                  <a:schemeClr val="tx2">
                    <a:lumMod val="75000"/>
                  </a:schemeClr>
                </a:solidFill>
              </a:rPr>
              <a:t> , </a:t>
            </a:r>
            <a:r>
              <a:rPr lang="it-IT" sz="1600" b="1" dirty="0" err="1" smtClean="0">
                <a:solidFill>
                  <a:schemeClr val="tx2">
                    <a:lumMod val="75000"/>
                  </a:schemeClr>
                </a:solidFill>
              </a:rPr>
              <a:t>july</a:t>
            </a:r>
            <a:r>
              <a:rPr lang="it-IT" sz="1600" b="1" dirty="0" smtClean="0">
                <a:solidFill>
                  <a:schemeClr val="tx2">
                    <a:lumMod val="75000"/>
                  </a:schemeClr>
                </a:solidFill>
              </a:rPr>
              <a:t> 2018</a:t>
            </a:r>
            <a:endParaRPr lang="it-IT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  <a:solidFill>
            <a:srgbClr val="36BBD6"/>
          </a:solidFill>
          <a:ln>
            <a:solidFill>
              <a:srgbClr val="50C5DC"/>
            </a:solidFill>
          </a:ln>
        </p:spPr>
        <p:txBody>
          <a:bodyPr>
            <a:normAutofit fontScale="90000"/>
          </a:bodyPr>
          <a:lstStyle/>
          <a:p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Albumin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recycling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endothelial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3250" t="16646" r="53386" b="29512"/>
          <a:stretch>
            <a:fillRect/>
          </a:stretch>
        </p:blipFill>
        <p:spPr bwMode="auto">
          <a:xfrm>
            <a:off x="251520" y="1556792"/>
            <a:ext cx="4680520" cy="4968552"/>
          </a:xfrm>
          <a:prstGeom prst="rect">
            <a:avLst/>
          </a:prstGeom>
          <a:noFill/>
          <a:ln w="9525">
            <a:solidFill>
              <a:srgbClr val="50C5DC"/>
            </a:solidFill>
            <a:miter lim="800000"/>
            <a:headEnd/>
            <a:tailEnd/>
          </a:ln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2377" t="18208" r="51963" b="18396"/>
          <a:stretch>
            <a:fillRect/>
          </a:stretch>
        </p:blipFill>
        <p:spPr bwMode="auto">
          <a:xfrm>
            <a:off x="5004048" y="1556792"/>
            <a:ext cx="403244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  <a:solidFill>
            <a:srgbClr val="50C5DC"/>
          </a:solidFill>
          <a:ln>
            <a:solidFill>
              <a:srgbClr val="36BBD6"/>
            </a:solidFill>
          </a:ln>
        </p:spPr>
        <p:txBody>
          <a:bodyPr>
            <a:normAutofit fontScale="90000"/>
          </a:bodyPr>
          <a:lstStyle/>
          <a:p>
            <a:r>
              <a:rPr lang="it-IT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Deregulation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endothelial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barrier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Translocation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mediators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inflammation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190" t="13360" r="13012"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3563888" y="6381328"/>
            <a:ext cx="2016224" cy="338554"/>
          </a:xfrm>
          <a:prstGeom prst="rect">
            <a:avLst/>
          </a:prstGeom>
          <a:noFill/>
          <a:ln>
            <a:solidFill>
              <a:srgbClr val="36BBD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tx2">
                    <a:lumMod val="75000"/>
                  </a:schemeClr>
                </a:solidFill>
              </a:rPr>
              <a:t>Cani P. D.  </a:t>
            </a:r>
            <a:r>
              <a:rPr lang="it-IT" sz="1600" b="1" dirty="0" err="1" smtClean="0">
                <a:solidFill>
                  <a:schemeClr val="tx2">
                    <a:lumMod val="75000"/>
                  </a:schemeClr>
                </a:solidFill>
              </a:rPr>
              <a:t>Gut</a:t>
            </a:r>
            <a:r>
              <a:rPr lang="it-IT" sz="1600" b="1" dirty="0" smtClean="0">
                <a:solidFill>
                  <a:schemeClr val="tx2">
                    <a:lumMod val="75000"/>
                  </a:schemeClr>
                </a:solidFill>
              </a:rPr>
              <a:t> 2018</a:t>
            </a:r>
            <a:endParaRPr lang="it-IT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79D97F06-8678-464A-953F-7A9FE4AA8034}"/>
              </a:ext>
            </a:extLst>
          </p:cNvPr>
          <p:cNvSpPr txBox="1"/>
          <p:nvPr/>
        </p:nvSpPr>
        <p:spPr>
          <a:xfrm>
            <a:off x="5940152" y="6515099"/>
            <a:ext cx="3024336" cy="338554"/>
          </a:xfrm>
          <a:prstGeom prst="rect">
            <a:avLst/>
          </a:prstGeom>
          <a:noFill/>
          <a:ln>
            <a:solidFill>
              <a:srgbClr val="36BBD6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sv-SE" sz="1600" b="1" i="1" dirty="0">
                <a:solidFill>
                  <a:schemeClr val="tx2">
                    <a:lumMod val="75000"/>
                  </a:schemeClr>
                </a:solidFill>
              </a:rPr>
              <a:t>J. Clin. Med. 2023, 12, </a:t>
            </a:r>
            <a:r>
              <a:rPr lang="sv-SE" sz="1600" b="1" i="1" dirty="0" smtClean="0">
                <a:solidFill>
                  <a:schemeClr val="tx2">
                    <a:lumMod val="75000"/>
                  </a:schemeClr>
                </a:solidFill>
              </a:rPr>
              <a:t>221</a:t>
            </a:r>
            <a:r>
              <a:rPr lang="sv-SE" sz="1600" b="1" dirty="0" smtClean="0">
                <a:solidFill>
                  <a:schemeClr val="tx2">
                    <a:lumMod val="75000"/>
                  </a:schemeClr>
                </a:solidFill>
              </a:rPr>
              <a:t>0 </a:t>
            </a:r>
            <a:endParaRPr lang="it-IT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64D24C0A-9688-42D6-ADA6-7DB00DBCC79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58" y="1268760"/>
            <a:ext cx="8689122" cy="453650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50FFDD09-D117-47B3-A4C3-F8CC27EC61EE}"/>
              </a:ext>
            </a:extLst>
          </p:cNvPr>
          <p:cNvSpPr txBox="1"/>
          <p:nvPr/>
        </p:nvSpPr>
        <p:spPr>
          <a:xfrm rot="10800000" flipV="1">
            <a:off x="395536" y="5865511"/>
            <a:ext cx="8568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000" dirty="0" smtClean="0"/>
              <a:t>CPS </a:t>
            </a:r>
            <a:r>
              <a:rPr lang="it-IT" sz="1000" dirty="0"/>
              <a:t>(A) e distribuzione della classe Child-Pugh (B) a 12 mesi di somministrazione di </a:t>
            </a:r>
            <a:r>
              <a:rPr lang="it-IT" sz="1000" dirty="0" err="1" smtClean="0"/>
              <a:t>Rifaximina</a:t>
            </a:r>
            <a:r>
              <a:rPr lang="it-IT" sz="1000" dirty="0" smtClean="0"/>
              <a:t>. La </a:t>
            </a:r>
            <a:r>
              <a:rPr lang="it-IT" sz="1000" dirty="0"/>
              <a:t>distribuzione delle modifiche nei parametri CPS nel gruppo di miglioramento CPS e CPS gruppo di non miglioramento a 12 mesi di somministrazione di </a:t>
            </a:r>
            <a:r>
              <a:rPr lang="it-IT" sz="1000" dirty="0" err="1"/>
              <a:t>Rifaximina</a:t>
            </a:r>
            <a:r>
              <a:rPr lang="it-IT" sz="1000" dirty="0"/>
              <a:t> (C). </a:t>
            </a:r>
            <a:r>
              <a:rPr lang="it-IT" sz="1000" dirty="0" smtClean="0"/>
              <a:t>Rapporto </a:t>
            </a:r>
            <a:r>
              <a:rPr lang="it-IT" sz="1000" dirty="0"/>
              <a:t>di miglioramento dei  livelli di CRP nel gruppo con miglioramento dell'albumina e nel gruppo con non miglioramento dell'albumina a 12 mesi di somministrazione  di </a:t>
            </a:r>
            <a:r>
              <a:rPr lang="it-IT" sz="1000" dirty="0" err="1"/>
              <a:t>Rifaximina</a:t>
            </a:r>
            <a:r>
              <a:rPr lang="it-IT" sz="1000" dirty="0"/>
              <a:t> (D). </a:t>
            </a:r>
            <a:r>
              <a:rPr lang="it-IT" sz="1000" dirty="0" smtClean="0"/>
              <a:t> Rapporto </a:t>
            </a:r>
            <a:r>
              <a:rPr lang="it-IT" sz="1000" dirty="0"/>
              <a:t>di miglioramento della CPS a 12 mesi di somministrazione di </a:t>
            </a:r>
            <a:r>
              <a:rPr lang="it-IT" sz="1000" dirty="0" err="1"/>
              <a:t>Rifaximina</a:t>
            </a:r>
            <a:r>
              <a:rPr lang="it-IT" sz="1000" dirty="0"/>
              <a:t> nel gruppo con miglioramento di CAR e nel gruppo di non miglioramento di CAR a 3 mesi (E). 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95536" y="116632"/>
            <a:ext cx="8424936" cy="1080120"/>
          </a:xfrm>
          <a:prstGeom prst="rect">
            <a:avLst/>
          </a:prstGeom>
          <a:solidFill>
            <a:srgbClr val="50C5DC"/>
          </a:solidFill>
          <a:ln>
            <a:solidFill>
              <a:srgbClr val="36B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Rifaximina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 dodici mesi</a:t>
            </a:r>
          </a:p>
          <a:p>
            <a:pPr algn="ctr"/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migliora PCR , Albumina e CPS</a:t>
            </a:r>
            <a:endParaRPr lang="it-IT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439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924F9EE7-0D2B-4A17-9C32-5507D3907E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47013"/>
          <a:stretch/>
        </p:blipFill>
        <p:spPr>
          <a:xfrm>
            <a:off x="323528" y="1844824"/>
            <a:ext cx="3816424" cy="3600400"/>
          </a:xfrm>
          <a:prstGeom prst="rect">
            <a:avLst/>
          </a:prstGeom>
          <a:ln>
            <a:solidFill>
              <a:srgbClr val="50C5DC"/>
            </a:solidFill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546B3D54-5433-49EC-9674-C4609CB1192A}"/>
              </a:ext>
            </a:extLst>
          </p:cNvPr>
          <p:cNvSpPr txBox="1"/>
          <p:nvPr/>
        </p:nvSpPr>
        <p:spPr>
          <a:xfrm>
            <a:off x="4427984" y="2348880"/>
            <a:ext cx="4464496" cy="2523768"/>
          </a:xfrm>
          <a:prstGeom prst="rect">
            <a:avLst/>
          </a:prstGeom>
          <a:noFill/>
          <a:ln>
            <a:solidFill>
              <a:srgbClr val="36BBD6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sz="1600" b="1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 err="1">
                <a:solidFill>
                  <a:schemeClr val="tx2">
                    <a:lumMod val="75000"/>
                  </a:schemeClr>
                </a:solidFill>
              </a:rPr>
              <a:t>Rifaximina</a:t>
            </a:r>
            <a:r>
              <a:rPr lang="it-IT" sz="1600" b="1" dirty="0">
                <a:solidFill>
                  <a:schemeClr val="tx2">
                    <a:lumMod val="75000"/>
                  </a:schemeClr>
                </a:solidFill>
              </a:rPr>
              <a:t> sopprime le specie </a:t>
            </a:r>
            <a:r>
              <a:rPr lang="it-IT" sz="1600" b="1" dirty="0" err="1">
                <a:solidFill>
                  <a:schemeClr val="tx2">
                    <a:lumMod val="75000"/>
                  </a:schemeClr>
                </a:solidFill>
              </a:rPr>
              <a:t>mucino</a:t>
            </a:r>
            <a:r>
              <a:rPr lang="it-IT" sz="1600" b="1" dirty="0">
                <a:solidFill>
                  <a:schemeClr val="tx2">
                    <a:lumMod val="75000"/>
                  </a:schemeClr>
                </a:solidFill>
              </a:rPr>
              <a:t> degradanti ricche in </a:t>
            </a:r>
            <a:r>
              <a:rPr lang="it-IT" sz="1600" b="1" dirty="0" err="1" smtClean="0">
                <a:solidFill>
                  <a:schemeClr val="tx2">
                    <a:lumMod val="75000"/>
                  </a:schemeClr>
                </a:solidFill>
              </a:rPr>
              <a:t>sialidasi</a:t>
            </a:r>
            <a:r>
              <a:rPr lang="it-IT" sz="1600" b="1" dirty="0" smtClean="0">
                <a:solidFill>
                  <a:schemeClr val="tx2">
                    <a:lumMod val="75000"/>
                  </a:schemeClr>
                </a:solidFill>
              </a:rPr>
              <a:t> ( </a:t>
            </a:r>
            <a:r>
              <a:rPr lang="it-IT" sz="1600" b="1" i="1" u="sng" dirty="0" err="1" smtClean="0">
                <a:solidFill>
                  <a:schemeClr val="tx2">
                    <a:lumMod val="75000"/>
                  </a:schemeClr>
                </a:solidFill>
              </a:rPr>
              <a:t>Streptococcus</a:t>
            </a:r>
            <a:r>
              <a:rPr lang="it-IT" sz="1600" b="1" i="1" u="sng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1600" b="1" i="1" u="sng" dirty="0">
                <a:solidFill>
                  <a:schemeClr val="tx2">
                    <a:lumMod val="75000"/>
                  </a:schemeClr>
                </a:solidFill>
              </a:rPr>
              <a:t>spp e </a:t>
            </a:r>
            <a:r>
              <a:rPr lang="it-IT" sz="1600" b="1" i="1" u="sng" dirty="0" err="1">
                <a:solidFill>
                  <a:schemeClr val="tx2">
                    <a:lumMod val="75000"/>
                  </a:schemeClr>
                </a:solidFill>
              </a:rPr>
              <a:t>Veillonella</a:t>
            </a:r>
            <a:r>
              <a:rPr lang="it-IT" sz="1600" b="1" i="1" u="sng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1600" b="1" i="1" u="sng" dirty="0" err="1" smtClean="0">
                <a:solidFill>
                  <a:schemeClr val="tx2">
                    <a:lumMod val="75000"/>
                  </a:schemeClr>
                </a:solidFill>
              </a:rPr>
              <a:t>spp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1600" b="1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it-IT" sz="1600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it-IT" sz="1600" b="1" dirty="0"/>
          </a:p>
          <a:p>
            <a:r>
              <a:rPr lang="it-IT" sz="1600" b="1" dirty="0" smtClean="0"/>
              <a:t>C  - </a:t>
            </a:r>
            <a:r>
              <a:rPr lang="it-IT" sz="1600" b="1" dirty="0" err="1" smtClean="0">
                <a:solidFill>
                  <a:schemeClr val="tx2">
                    <a:lumMod val="75000"/>
                  </a:schemeClr>
                </a:solidFill>
              </a:rPr>
              <a:t>Rifaximina</a:t>
            </a:r>
            <a:r>
              <a:rPr lang="it-IT" sz="16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1600" b="1" dirty="0">
                <a:solidFill>
                  <a:schemeClr val="tx2">
                    <a:lumMod val="75000"/>
                  </a:schemeClr>
                </a:solidFill>
              </a:rPr>
              <a:t>riduce la crescita nelle feci </a:t>
            </a:r>
            <a:r>
              <a:rPr lang="it-IT" sz="1600" b="1" dirty="0" smtClean="0">
                <a:solidFill>
                  <a:schemeClr val="tx2">
                    <a:lumMod val="75000"/>
                  </a:schemeClr>
                </a:solidFill>
              </a:rPr>
              <a:t>delle</a:t>
            </a:r>
          </a:p>
          <a:p>
            <a:r>
              <a:rPr lang="it-IT" sz="1600" b="1" dirty="0" smtClean="0">
                <a:solidFill>
                  <a:schemeClr val="tx2">
                    <a:lumMod val="75000"/>
                  </a:schemeClr>
                </a:solidFill>
              </a:rPr>
              <a:t>       </a:t>
            </a:r>
            <a:r>
              <a:rPr lang="it-IT" sz="1600" b="1" dirty="0">
                <a:solidFill>
                  <a:schemeClr val="tx2">
                    <a:lumMod val="75000"/>
                  </a:schemeClr>
                </a:solidFill>
              </a:rPr>
              <a:t>specie  </a:t>
            </a:r>
            <a:r>
              <a:rPr lang="it-IT" sz="1600" b="1" dirty="0" smtClean="0">
                <a:solidFill>
                  <a:schemeClr val="tx2">
                    <a:lumMod val="75000"/>
                  </a:schemeClr>
                </a:solidFill>
              </a:rPr>
              <a:t>di </a:t>
            </a:r>
            <a:r>
              <a:rPr lang="it-IT" sz="1600" b="1" dirty="0">
                <a:solidFill>
                  <a:schemeClr val="tx2">
                    <a:lumMod val="75000"/>
                  </a:schemeClr>
                </a:solidFill>
              </a:rPr>
              <a:t>origine orale con capacità </a:t>
            </a:r>
            <a:r>
              <a:rPr lang="it-IT" sz="1600" b="1" dirty="0" err="1" smtClean="0">
                <a:solidFill>
                  <a:schemeClr val="tx2">
                    <a:lumMod val="75000"/>
                  </a:schemeClr>
                </a:solidFill>
              </a:rPr>
              <a:t>mucino-</a:t>
            </a:r>
            <a:endParaRPr lang="it-IT" sz="1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it-IT" sz="1600" b="1" dirty="0" smtClean="0">
                <a:solidFill>
                  <a:schemeClr val="tx2">
                    <a:lumMod val="75000"/>
                  </a:schemeClr>
                </a:solidFill>
              </a:rPr>
              <a:t>       degradanti </a:t>
            </a:r>
            <a:r>
              <a:rPr lang="it-IT" sz="1600" b="1" dirty="0">
                <a:solidFill>
                  <a:schemeClr val="tx2">
                    <a:lumMod val="75000"/>
                  </a:schemeClr>
                </a:solidFill>
              </a:rPr>
              <a:t>e virulenza ai giorni 30 e 90</a:t>
            </a:r>
          </a:p>
          <a:p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b="0" i="0" u="none" strike="noStrike" baseline="0" dirty="0">
              <a:latin typeface="Roboto" panose="02000000000000000000" pitchFamily="2" charset="0"/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xmlns="" id="{7A36FF50-7FF1-4D70-8F57-4232F1BCF715}"/>
              </a:ext>
            </a:extLst>
          </p:cNvPr>
          <p:cNvCxnSpPr>
            <a:cxnSpLocks/>
          </p:cNvCxnSpPr>
          <p:nvPr/>
        </p:nvCxnSpPr>
        <p:spPr>
          <a:xfrm>
            <a:off x="298831" y="782476"/>
            <a:ext cx="2024492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Graphique 1">
            <a:extLst>
              <a:ext uri="{FF2B5EF4-FFF2-40B4-BE49-F238E27FC236}">
                <a16:creationId xmlns:a16="http://schemas.microsoft.com/office/drawing/2014/main" xmlns="" id="{A2510A94-8300-481B-86BC-8292AD3FDF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59378" y="273894"/>
            <a:ext cx="232641" cy="426822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0BE5E4E8-564C-456D-8756-D672E2371E95}"/>
              </a:ext>
            </a:extLst>
          </p:cNvPr>
          <p:cNvSpPr/>
          <p:nvPr/>
        </p:nvSpPr>
        <p:spPr>
          <a:xfrm>
            <a:off x="4427984" y="6378767"/>
            <a:ext cx="4464496" cy="338554"/>
          </a:xfrm>
          <a:prstGeom prst="rect">
            <a:avLst/>
          </a:prstGeom>
          <a:ln>
            <a:solidFill>
              <a:srgbClr val="50C5DC"/>
            </a:solidFill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Patel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V.C. ,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Shawcross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D.,  </a:t>
            </a:r>
            <a:r>
              <a:rPr lang="en-US" sz="1600" b="1" i="1" dirty="0" smtClean="0">
                <a:solidFill>
                  <a:schemeClr val="tx2">
                    <a:lumMod val="75000"/>
                  </a:schemeClr>
                </a:solidFill>
              </a:rPr>
              <a:t>J </a:t>
            </a:r>
            <a:r>
              <a:rPr lang="en-US" sz="1600" b="1" i="1" dirty="0" err="1" smtClean="0">
                <a:solidFill>
                  <a:schemeClr val="tx2">
                    <a:lumMod val="75000"/>
                  </a:schemeClr>
                </a:solidFill>
              </a:rPr>
              <a:t>Hepatol</a:t>
            </a:r>
            <a:r>
              <a:rPr lang="en-US" sz="16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600" b="1" i="1" dirty="0" err="1" smtClean="0">
                <a:solidFill>
                  <a:schemeClr val="tx2">
                    <a:lumMod val="75000"/>
                  </a:schemeClr>
                </a:solidFill>
              </a:rPr>
              <a:t>vol</a:t>
            </a:r>
            <a:r>
              <a:rPr lang="en-US" sz="1600" b="1" i="1" dirty="0" smtClean="0">
                <a:solidFill>
                  <a:schemeClr val="tx2">
                    <a:lumMod val="75000"/>
                  </a:schemeClr>
                </a:solidFill>
              </a:rPr>
              <a:t> 76 2022 </a:t>
            </a:r>
            <a:endParaRPr lang="it-IT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51520" y="188640"/>
            <a:ext cx="8568952" cy="1008112"/>
          </a:xfrm>
          <a:prstGeom prst="rect">
            <a:avLst/>
          </a:prstGeom>
          <a:solidFill>
            <a:srgbClr val="36BBD6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Effetto </a:t>
            </a:r>
            <a:r>
              <a:rPr lang="it-IT" sz="4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eubiotico</a:t>
            </a:r>
            <a:endParaRPr lang="it-IT" sz="4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03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1228998"/>
          </a:xfrm>
          <a:solidFill>
            <a:srgbClr val="36BBD6"/>
          </a:solidFill>
          <a:ln>
            <a:solidFill>
              <a:srgbClr val="36BBD6"/>
            </a:solidFill>
          </a:ln>
        </p:spPr>
        <p:txBody>
          <a:bodyPr>
            <a:noAutofit/>
          </a:bodyPr>
          <a:lstStyle/>
          <a:p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Sinvastatin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Rifaximin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modulates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metabolomic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prophile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patients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it-IT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decompensated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liver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cirrhosis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>
          <a:xfrm>
            <a:off x="323528" y="3501008"/>
            <a:ext cx="8496944" cy="2625155"/>
          </a:xfrm>
          <a:solidFill>
            <a:schemeClr val="bg1"/>
          </a:solidFill>
          <a:ln>
            <a:solidFill>
              <a:srgbClr val="36BBD6"/>
            </a:solidFill>
          </a:ln>
        </p:spPr>
        <p:txBody>
          <a:bodyPr>
            <a:noAutofit/>
          </a:bodyPr>
          <a:lstStyle/>
          <a:p>
            <a:pPr algn="ctr">
              <a:buNone/>
            </a:pP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Sinvastatin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Rifaximin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</a:t>
            </a:r>
          </a:p>
          <a:p>
            <a:pPr>
              <a:buNone/>
            </a:pPr>
            <a:endParaRPr lang="it-IT" sz="2400" b="1" i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decrease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protein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catabolism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inhibit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thriptophan-kynurenine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pathway</a:t>
            </a:r>
            <a:endParaRPr lang="it-IT" sz="2400" b="1" i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lipids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fatty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acid plasma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levels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decrease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plasmatic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concentrantions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secondary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bile </a:t>
            </a:r>
            <a:r>
              <a:rPr lang="it-IT" sz="2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acids</a:t>
            </a:r>
            <a:r>
              <a:rPr lang="it-IT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37699" t="21378" r="17726" b="34245"/>
          <a:stretch>
            <a:fillRect/>
          </a:stretch>
        </p:blipFill>
        <p:spPr bwMode="auto">
          <a:xfrm>
            <a:off x="323528" y="1556792"/>
            <a:ext cx="8496944" cy="1800200"/>
          </a:xfrm>
          <a:prstGeom prst="rect">
            <a:avLst/>
          </a:prstGeom>
          <a:noFill/>
          <a:ln w="9525">
            <a:solidFill>
              <a:srgbClr val="36BBD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50C5DC"/>
          </a:solidFill>
          <a:ln>
            <a:solidFill>
              <a:srgbClr val="36BBD6"/>
            </a:solidFill>
          </a:ln>
        </p:spPr>
        <p:txBody>
          <a:bodyPr/>
          <a:lstStyle/>
          <a:p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Dysbiosis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Liver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Cirrhosis</a:t>
            </a:r>
            <a:endParaRPr lang="it-IT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616" t="34853" r="26301" b="22219"/>
          <a:stretch>
            <a:fillRect/>
          </a:stretch>
        </p:blipFill>
        <p:spPr bwMode="auto">
          <a:xfrm>
            <a:off x="539552" y="2132856"/>
            <a:ext cx="8136904" cy="3816424"/>
          </a:xfrm>
          <a:prstGeom prst="rect">
            <a:avLst/>
          </a:prstGeom>
          <a:noFill/>
          <a:ln w="9525">
            <a:solidFill>
              <a:srgbClr val="36BBD6"/>
            </a:solidFill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4644008" y="6381328"/>
            <a:ext cx="4104456" cy="360040"/>
          </a:xfrm>
          <a:prstGeom prst="rect">
            <a:avLst/>
          </a:prstGeom>
          <a:solidFill>
            <a:schemeClr val="bg1"/>
          </a:solidFill>
          <a:ln>
            <a:solidFill>
              <a:srgbClr val="36B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Fan Y.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et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al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Front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in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Immunol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, 12 , 2021  </a:t>
            </a:r>
            <a:endParaRPr lang="it-IT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  <a:solidFill>
            <a:srgbClr val="50C5DC"/>
          </a:solidFill>
          <a:ln>
            <a:solidFill>
              <a:srgbClr val="36BBD6"/>
            </a:solidFill>
          </a:ln>
        </p:spPr>
        <p:txBody>
          <a:bodyPr>
            <a:normAutofit/>
          </a:bodyPr>
          <a:lstStyle/>
          <a:p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Reduced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metagenomic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species</a:t>
            </a:r>
            <a:r>
              <a:rPr lang="it-IT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richness</a:t>
            </a:r>
            <a:endParaRPr lang="it-IT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659" t="34785" r="42298" b="34879"/>
          <a:stretch>
            <a:fillRect/>
          </a:stretch>
        </p:blipFill>
        <p:spPr bwMode="auto">
          <a:xfrm>
            <a:off x="539552" y="2060848"/>
            <a:ext cx="8136904" cy="4032448"/>
          </a:xfrm>
          <a:prstGeom prst="rect">
            <a:avLst/>
          </a:prstGeom>
          <a:noFill/>
          <a:ln w="9525">
            <a:solidFill>
              <a:srgbClr val="36BBD6"/>
            </a:solidFill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5364088" y="6381328"/>
            <a:ext cx="3312368" cy="360040"/>
          </a:xfrm>
          <a:prstGeom prst="rect">
            <a:avLst/>
          </a:prstGeom>
          <a:solidFill>
            <a:schemeClr val="bg1"/>
          </a:solidFill>
          <a:ln>
            <a:solidFill>
              <a:srgbClr val="36B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Solè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C.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et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al , </a:t>
            </a:r>
            <a:r>
              <a:rPr lang="it-IT" sz="1600" b="1" i="1" dirty="0" err="1" smtClean="0">
                <a:solidFill>
                  <a:schemeClr val="tx2">
                    <a:lumMod val="75000"/>
                  </a:schemeClr>
                </a:solidFill>
              </a:rPr>
              <a:t>Gastroenterology</a:t>
            </a:r>
            <a:r>
              <a:rPr lang="it-IT" sz="1600" b="1" i="1" dirty="0" smtClean="0">
                <a:solidFill>
                  <a:schemeClr val="tx2">
                    <a:lumMod val="75000"/>
                  </a:schemeClr>
                </a:solidFill>
              </a:rPr>
              <a:t> 2021 </a:t>
            </a:r>
            <a:endParaRPr lang="it-IT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24136"/>
          </a:xfrm>
          <a:solidFill>
            <a:srgbClr val="50C5DC"/>
          </a:solidFill>
          <a:ln>
            <a:solidFill>
              <a:srgbClr val="36BBD6"/>
            </a:solidFill>
          </a:ln>
        </p:spPr>
        <p:txBody>
          <a:bodyPr/>
          <a:lstStyle/>
          <a:p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Rates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first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decompensation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344" t="22358" r="45876" b="15045"/>
          <a:stretch>
            <a:fillRect/>
          </a:stretch>
        </p:blipFill>
        <p:spPr bwMode="auto">
          <a:xfrm>
            <a:off x="539552" y="1700808"/>
            <a:ext cx="8136904" cy="4536504"/>
          </a:xfrm>
          <a:prstGeom prst="rect">
            <a:avLst/>
          </a:prstGeom>
          <a:noFill/>
          <a:ln w="9525">
            <a:solidFill>
              <a:srgbClr val="36BBD6"/>
            </a:solidFill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5076056" y="6381328"/>
            <a:ext cx="3600400" cy="360040"/>
          </a:xfrm>
          <a:prstGeom prst="rect">
            <a:avLst/>
          </a:prstGeom>
          <a:solidFill>
            <a:schemeClr val="bg1"/>
          </a:solidFill>
          <a:ln>
            <a:solidFill>
              <a:srgbClr val="50C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Costa D.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et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al J </a:t>
            </a:r>
            <a:r>
              <a:rPr lang="it-IT" b="1" i="1" dirty="0" err="1" smtClean="0">
                <a:solidFill>
                  <a:schemeClr val="tx2">
                    <a:lumMod val="75000"/>
                  </a:schemeClr>
                </a:solidFill>
              </a:rPr>
              <a:t>Hepatol</a:t>
            </a:r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 , 74 , 2021 </a:t>
            </a:r>
            <a:endParaRPr lang="it-IT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5bXf.c10I5WsA1Ccrrwdw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2677</TotalTime>
  <Words>2467</Words>
  <Application>Microsoft Office PowerPoint</Application>
  <PresentationFormat>Presentazione su schermo (4:3)</PresentationFormat>
  <Paragraphs>295</Paragraphs>
  <Slides>65</Slides>
  <Notes>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65</vt:i4>
      </vt:variant>
    </vt:vector>
  </HeadingPairs>
  <TitlesOfParts>
    <vt:vector size="67" baseType="lpstr">
      <vt:lpstr>Tema di Office</vt:lpstr>
      <vt:lpstr>Diapositiva think-cell</vt:lpstr>
      <vt:lpstr>Diapositiva 1</vt:lpstr>
      <vt:lpstr>Diapositiva 2</vt:lpstr>
      <vt:lpstr>CSPH : The Main Predictor of Decompensation </vt:lpstr>
      <vt:lpstr>Inflammation in severe liver disease </vt:lpstr>
      <vt:lpstr>Deregulation of the gut endothelial barrier &amp; Translocation of mediators of inflammation </vt:lpstr>
      <vt:lpstr>Diapositiva 6</vt:lpstr>
      <vt:lpstr>Dysbiosis in Liver Cirrhosis</vt:lpstr>
      <vt:lpstr>Reduced metagenomic species richness</vt:lpstr>
      <vt:lpstr>Rates of first decompensation </vt:lpstr>
      <vt:lpstr>PREDICT STUDY</vt:lpstr>
      <vt:lpstr>Incidence of mortality or liver transplantation in decompensated ACLD</vt:lpstr>
      <vt:lpstr>Systemic inflammation increases across stages of ACLD  and correlates with decompensation and mortality </vt:lpstr>
      <vt:lpstr>Diapositiva 13</vt:lpstr>
      <vt:lpstr>The pathophysiological paradigma of  decompensated cirrhosis  </vt:lpstr>
      <vt:lpstr>Metabolic alterations in  decompensated cirrhosis </vt:lpstr>
      <vt:lpstr>Diapositiva 16</vt:lpstr>
      <vt:lpstr>Targeting Gut-Liver Axis </vt:lpstr>
      <vt:lpstr>E’ possibile prevenire il primo     evento  di  scompenso ? </vt:lpstr>
      <vt:lpstr>New Paradigm for CPSH post PREDESCI</vt:lpstr>
      <vt:lpstr>Treating dysbiosis in liver cirrhosis </vt:lpstr>
      <vt:lpstr>FMT </vt:lpstr>
      <vt:lpstr>Microbiome-targeted therapeutics </vt:lpstr>
      <vt:lpstr>Diapositiva 23</vt:lpstr>
      <vt:lpstr>Diapositiva 24</vt:lpstr>
      <vt:lpstr>Rifaximin :  anti-bacterial translocation drug</vt:lpstr>
      <vt:lpstr>Diapositiva 26</vt:lpstr>
      <vt:lpstr>Diapositiva 27</vt:lpstr>
      <vt:lpstr>Diapositiva 28</vt:lpstr>
      <vt:lpstr>Diapositiva 29</vt:lpstr>
      <vt:lpstr>Diapositiva 30</vt:lpstr>
      <vt:lpstr>Low quality of evidence </vt:lpstr>
      <vt:lpstr>LIVER HOPE Project  Pathophysiologic approach to decompensated cirrhosis </vt:lpstr>
      <vt:lpstr>Pleiotropic effects of statins on small GTPases in the Liver   </vt:lpstr>
      <vt:lpstr>Sinvastatin plus Standard Therapy for Prevention of Variceal Bleeding Not Reduce Variceal Bleeding but Increase Survival </vt:lpstr>
      <vt:lpstr>Statins prevent ACLF</vt:lpstr>
      <vt:lpstr>Statins prevent  short-term mortality </vt:lpstr>
      <vt:lpstr>LIVER HOPE Project : Pathophysiologic approach to decompensated cirrhosis </vt:lpstr>
      <vt:lpstr>LIVERHOPE - SAFETY</vt:lpstr>
      <vt:lpstr>LIVERHOPE – SAFETY </vt:lpstr>
      <vt:lpstr>Modulation of systemic inflammation </vt:lpstr>
      <vt:lpstr>Changes of Inflammatory Markers</vt:lpstr>
      <vt:lpstr>Carvedilol plus Simvastatin modulates systemic inflammation in cirrhosis with portal hypertension and non-response to b-blockers</vt:lpstr>
      <vt:lpstr>Pleiotropic effects of Albumin </vt:lpstr>
      <vt:lpstr>Albumin :  structure  affects  function</vt:lpstr>
      <vt:lpstr>Albumin administration targets multiple complications in patients with cirrhosis </vt:lpstr>
      <vt:lpstr>The consensus on Albumin use </vt:lpstr>
      <vt:lpstr>Long term use of albumin  in decompensated liver cirrhosis </vt:lpstr>
      <vt:lpstr>Albumin :  insufficient evidence for guideline recommendations</vt:lpstr>
      <vt:lpstr>Albumin </vt:lpstr>
      <vt:lpstr>Diapositiva 50</vt:lpstr>
      <vt:lpstr>Albumin : modulator of immune  and inflammatory responses </vt:lpstr>
      <vt:lpstr>Albumin downregulates systemic inflammation in decompensated cirrhosis</vt:lpstr>
      <vt:lpstr> Functions of Human Serum Albumin </vt:lpstr>
      <vt:lpstr>Cytokines, PCR and  irreversible oxidized albumin </vt:lpstr>
      <vt:lpstr>Serum effective albumin  in liver cirrhosis </vt:lpstr>
      <vt:lpstr>Albumin :  High vs Low dose </vt:lpstr>
      <vt:lpstr>Diapositiva 57</vt:lpstr>
      <vt:lpstr>Diapositiva 58</vt:lpstr>
      <vt:lpstr>Diapositiva 59</vt:lpstr>
      <vt:lpstr>Pleiotropic effects of statins  on small GTPases in the liver </vt:lpstr>
      <vt:lpstr>Albumin recycling by endothelial cell</vt:lpstr>
      <vt:lpstr> Deregulation of the gut endothelial barrier &amp; Translocation of mediators of inflammation    </vt:lpstr>
      <vt:lpstr>Diapositiva 63</vt:lpstr>
      <vt:lpstr>Diapositiva 64</vt:lpstr>
      <vt:lpstr>Sinvastatin &amp; Rifaximin modulates the metabolomic prophile of patients  with decompensated liver cirrhosis 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Gaetano</dc:creator>
  <cp:lastModifiedBy>Gaetano</cp:lastModifiedBy>
  <cp:revision>319</cp:revision>
  <dcterms:created xsi:type="dcterms:W3CDTF">2023-05-07T15:15:00Z</dcterms:created>
  <dcterms:modified xsi:type="dcterms:W3CDTF">2023-05-29T06:58:39Z</dcterms:modified>
</cp:coreProperties>
</file>