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m" ContentType="application/vnd.ms-excel.sheet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30"/>
  </p:notesMasterIdLst>
  <p:sldIdLst>
    <p:sldId id="2145707222" r:id="rId2"/>
    <p:sldId id="274" r:id="rId3"/>
    <p:sldId id="4273" r:id="rId4"/>
    <p:sldId id="1112" r:id="rId5"/>
    <p:sldId id="2145707163" r:id="rId6"/>
    <p:sldId id="475" r:id="rId7"/>
    <p:sldId id="489" r:id="rId8"/>
    <p:sldId id="1089" r:id="rId9"/>
    <p:sldId id="1111" r:id="rId10"/>
    <p:sldId id="863" r:id="rId11"/>
    <p:sldId id="1281" r:id="rId12"/>
    <p:sldId id="1098" r:id="rId13"/>
    <p:sldId id="1125" r:id="rId14"/>
    <p:sldId id="298" r:id="rId15"/>
    <p:sldId id="299" r:id="rId16"/>
    <p:sldId id="1282" r:id="rId17"/>
    <p:sldId id="256" r:id="rId18"/>
    <p:sldId id="259" r:id="rId19"/>
    <p:sldId id="263" r:id="rId20"/>
    <p:sldId id="260" r:id="rId21"/>
    <p:sldId id="882" r:id="rId22"/>
    <p:sldId id="896" r:id="rId23"/>
    <p:sldId id="2145707219" r:id="rId24"/>
    <p:sldId id="2145707220" r:id="rId25"/>
    <p:sldId id="2145707221" r:id="rId26"/>
    <p:sldId id="2145707224" r:id="rId27"/>
    <p:sldId id="2145707223" r:id="rId28"/>
    <p:sldId id="214570722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76" y="6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_con_supporto_delle_macro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it-IT" dirty="0" err="1"/>
              <a:t>Number</a:t>
            </a:r>
            <a:r>
              <a:rPr lang="it-IT" baseline="0" dirty="0"/>
              <a:t> of </a:t>
            </a:r>
            <a:r>
              <a:rPr lang="it-IT" baseline="0" dirty="0" err="1"/>
              <a:t>treated</a:t>
            </a:r>
            <a:r>
              <a:rPr lang="it-IT" baseline="0" dirty="0"/>
              <a:t> 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: 17559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4.4518144471071552E-2"/>
          <c:y val="0.13798629295173118"/>
          <c:w val="0.93615818403134388"/>
          <c:h val="0.70101954846991887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coorte 1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Foglio1!$B$1:$J$1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Foglio1!$B$2:$J$2</c:f>
              <c:numCache>
                <c:formatCode>General</c:formatCode>
                <c:ptCount val="9"/>
                <c:pt idx="0">
                  <c:v>2672</c:v>
                </c:pt>
                <c:pt idx="1">
                  <c:v>2604</c:v>
                </c:pt>
                <c:pt idx="2">
                  <c:v>3329</c:v>
                </c:pt>
                <c:pt idx="3">
                  <c:v>3565</c:v>
                </c:pt>
                <c:pt idx="4">
                  <c:v>2199</c:v>
                </c:pt>
                <c:pt idx="5">
                  <c:v>855</c:v>
                </c:pt>
                <c:pt idx="6">
                  <c:v>813</c:v>
                </c:pt>
                <c:pt idx="7">
                  <c:v>791</c:v>
                </c:pt>
                <c:pt idx="8">
                  <c:v>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F9-BE41-ACEB-92B0032C647B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Foglio1!$B$1:$J$1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Foglio1!$B$3:$J$3</c:f>
              <c:numCache>
                <c:formatCode>General</c:formatCode>
                <c:ptCount val="9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EF9-BE41-ACEB-92B0032C647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180559"/>
        <c:axId val="1182207"/>
      </c:lineChart>
      <c:catAx>
        <c:axId val="1180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82207"/>
        <c:crosses val="autoZero"/>
        <c:auto val="1"/>
        <c:lblAlgn val="ctr"/>
        <c:lblOffset val="100"/>
        <c:noMultiLvlLbl val="0"/>
      </c:catAx>
      <c:valAx>
        <c:axId val="11822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805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criterio 1(F4)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0260"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ED7D31"/>
              </a:solidFill>
              <a:ln w="10261">
                <a:noFill/>
              </a:ln>
            </c:spPr>
            <c:extLst>
              <c:ext xmlns:c16="http://schemas.microsoft.com/office/drawing/2014/chart" uri="{C3380CC4-5D6E-409C-BE32-E72D297353CC}">
                <c16:uniqueId val="{00000000-8858-6D4B-A3F2-FD5C31303C72}"/>
              </c:ext>
            </c:extLst>
          </c:dPt>
          <c:dLbls>
            <c:spPr>
              <a:noFill/>
              <a:ln w="10260">
                <a:noFill/>
              </a:ln>
            </c:spPr>
            <c:txPr>
              <a:bodyPr/>
              <a:lstStyle/>
              <a:p>
                <a:pPr algn="ctr" rtl="1">
                  <a:defRPr sz="20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Foglio1!$A$2:$A$17</c:f>
              <c:strCache>
                <c:ptCount val="16"/>
                <c:pt idx="0">
                  <c:v>Giug-Dic  15</c:v>
                </c:pt>
                <c:pt idx="1">
                  <c:v>Gen-Giug 16</c:v>
                </c:pt>
                <c:pt idx="2">
                  <c:v>Lug-Dic 16 </c:v>
                </c:pt>
                <c:pt idx="3">
                  <c:v>Gen-Giug  17</c:v>
                </c:pt>
                <c:pt idx="4">
                  <c:v>Lug-Dic  17</c:v>
                </c:pt>
                <c:pt idx="5">
                  <c:v>Gen-Giug18</c:v>
                </c:pt>
                <c:pt idx="6">
                  <c:v>Lug-Dic 18</c:v>
                </c:pt>
                <c:pt idx="7">
                  <c:v>gen-gu 2019</c:v>
                </c:pt>
                <c:pt idx="8">
                  <c:v>lug-dic2019</c:v>
                </c:pt>
                <c:pt idx="9">
                  <c:v>gen-giu 20</c:v>
                </c:pt>
                <c:pt idx="10">
                  <c:v>lug-dic 20</c:v>
                </c:pt>
                <c:pt idx="11">
                  <c:v>gen - giu 21</c:v>
                </c:pt>
                <c:pt idx="12">
                  <c:v>lug-dic 21</c:v>
                </c:pt>
                <c:pt idx="13">
                  <c:v>gen-giu 22</c:v>
                </c:pt>
                <c:pt idx="14">
                  <c:v>giu-dic 22</c:v>
                </c:pt>
                <c:pt idx="15">
                  <c:v>gen-apr 23 </c:v>
                </c:pt>
              </c:strCache>
            </c:strRef>
          </c:cat>
          <c:val>
            <c:numRef>
              <c:f>Foglio1!$B$2:$B$17</c:f>
              <c:numCache>
                <c:formatCode>General</c:formatCode>
                <c:ptCount val="16"/>
                <c:pt idx="0">
                  <c:v>1853</c:v>
                </c:pt>
                <c:pt idx="1">
                  <c:v>1556</c:v>
                </c:pt>
                <c:pt idx="2">
                  <c:v>1040</c:v>
                </c:pt>
                <c:pt idx="3">
                  <c:v>1353</c:v>
                </c:pt>
                <c:pt idx="4">
                  <c:v>1950</c:v>
                </c:pt>
                <c:pt idx="5">
                  <c:v>2112</c:v>
                </c:pt>
                <c:pt idx="6">
                  <c:v>1324</c:v>
                </c:pt>
                <c:pt idx="7">
                  <c:v>1412</c:v>
                </c:pt>
                <c:pt idx="8">
                  <c:v>913</c:v>
                </c:pt>
                <c:pt idx="9">
                  <c:v>433</c:v>
                </c:pt>
                <c:pt idx="10">
                  <c:v>418</c:v>
                </c:pt>
                <c:pt idx="11">
                  <c:v>424</c:v>
                </c:pt>
                <c:pt idx="12">
                  <c:v>421</c:v>
                </c:pt>
                <c:pt idx="13">
                  <c:v>431</c:v>
                </c:pt>
                <c:pt idx="14">
                  <c:v>360</c:v>
                </c:pt>
                <c:pt idx="15">
                  <c:v>290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58-6D4B-A3F2-FD5C31303C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854939488"/>
        <c:axId val="1"/>
      </c:barChart>
      <c:catAx>
        <c:axId val="85493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283">
            <a:solidFill>
              <a:srgbClr val="808080"/>
            </a:solidFill>
            <a:prstDash val="solid"/>
          </a:ln>
        </c:spPr>
        <c:txPr>
          <a:bodyPr anchor="ctr" anchorCtr="0"/>
          <a:lstStyle/>
          <a:p>
            <a:pPr>
              <a:defRPr sz="1800"/>
            </a:pPr>
            <a:endParaRPr lang="it-I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1283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extTo"/>
        <c:spPr>
          <a:ln w="2565">
            <a:noFill/>
          </a:ln>
        </c:spPr>
        <c:crossAx val="854939488"/>
        <c:crosses val="autoZero"/>
        <c:crossBetween val="between"/>
      </c:valAx>
      <c:spPr>
        <a:noFill/>
        <a:ln w="1026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444"/>
      </a:pPr>
      <a:endParaRPr lang="it-I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16E40-F518-48B0-A9EE-AEF7F1A74E74}" type="datetimeFigureOut">
              <a:rPr lang="it-IT" smtClean="0"/>
              <a:t>28/05/23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73CF7-09EA-44B4-B607-AD153B23E5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45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2D02E-1932-6541-AE08-71FB04FF8DB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707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2D02E-1932-6541-AE08-71FB04FF8DB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68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egnaposto immagine diapositiva 1">
            <a:extLst>
              <a:ext uri="{FF2B5EF4-FFF2-40B4-BE49-F238E27FC236}">
                <a16:creationId xmlns:a16="http://schemas.microsoft.com/office/drawing/2014/main" id="{2AC3ED2A-F61A-6FF6-128C-A481ECBBDA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Segnaposto note 2">
            <a:extLst>
              <a:ext uri="{FF2B5EF4-FFF2-40B4-BE49-F238E27FC236}">
                <a16:creationId xmlns:a16="http://schemas.microsoft.com/office/drawing/2014/main" id="{5877B754-52D3-019B-E190-79F998BD4F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58372" name="Segnaposto numero diapositiva 3">
            <a:extLst>
              <a:ext uri="{FF2B5EF4-FFF2-40B4-BE49-F238E27FC236}">
                <a16:creationId xmlns:a16="http://schemas.microsoft.com/office/drawing/2014/main" id="{AEF48B42-3BEF-4251-AB62-CBFF8534C9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235B61F-CB4C-B64E-BFD8-1A3F9E5B2356}" type="slidenum">
              <a:rPr lang="it-IT" altLang="it-IT"/>
              <a:pPr/>
              <a:t>9</a:t>
            </a:fld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B256-1F55-431A-8445-0436566C5142}" type="datetimeFigureOut">
              <a:rPr lang="it-IT" smtClean="0"/>
              <a:t>28/05/23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A0E0-5821-42C0-9C04-5656F2BF0A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0501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B256-1F55-431A-8445-0436566C5142}" type="datetimeFigureOut">
              <a:rPr lang="it-IT" smtClean="0"/>
              <a:t>28/05/23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A0E0-5821-42C0-9C04-5656F2BF0A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2972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B256-1F55-431A-8445-0436566C5142}" type="datetimeFigureOut">
              <a:rPr lang="it-IT" smtClean="0"/>
              <a:t>28/05/23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A0E0-5821-42C0-9C04-5656F2BF0A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05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B256-1F55-431A-8445-0436566C5142}" type="datetimeFigureOut">
              <a:rPr lang="it-IT" smtClean="0"/>
              <a:t>28/05/23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A0E0-5821-42C0-9C04-5656F2BF0A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019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B256-1F55-431A-8445-0436566C5142}" type="datetimeFigureOut">
              <a:rPr lang="it-IT" smtClean="0"/>
              <a:t>28/05/23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A0E0-5821-42C0-9C04-5656F2BF0A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3824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B256-1F55-431A-8445-0436566C5142}" type="datetimeFigureOut">
              <a:rPr lang="it-IT" smtClean="0"/>
              <a:t>28/05/23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A0E0-5821-42C0-9C04-5656F2BF0A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857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B256-1F55-431A-8445-0436566C5142}" type="datetimeFigureOut">
              <a:rPr lang="it-IT" smtClean="0"/>
              <a:t>28/05/23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A0E0-5821-42C0-9C04-5656F2BF0A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56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B256-1F55-431A-8445-0436566C5142}" type="datetimeFigureOut">
              <a:rPr lang="it-IT" smtClean="0"/>
              <a:t>28/05/23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A0E0-5821-42C0-9C04-5656F2BF0A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6067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B256-1F55-431A-8445-0436566C5142}" type="datetimeFigureOut">
              <a:rPr lang="it-IT" smtClean="0"/>
              <a:t>28/05/23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A0E0-5821-42C0-9C04-5656F2BF0A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59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B256-1F55-431A-8445-0436566C5142}" type="datetimeFigureOut">
              <a:rPr lang="it-IT" smtClean="0"/>
              <a:t>28/05/23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A0E0-5821-42C0-9C04-5656F2BF0A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7616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9B256-1F55-431A-8445-0436566C5142}" type="datetimeFigureOut">
              <a:rPr lang="it-IT" smtClean="0"/>
              <a:t>28/05/23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A0E0-5821-42C0-9C04-5656F2BF0A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081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9B256-1F55-431A-8445-0436566C5142}" type="datetimeFigureOut">
              <a:rPr lang="it-IT" smtClean="0"/>
              <a:t>28/05/23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7A0E0-5821-42C0-9C04-5656F2BF0A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421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7FD5C47-B715-4ADA-EEE9-206E37A7C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7" t="11706" r="3172" b="22624"/>
          <a:stretch/>
        </p:blipFill>
        <p:spPr>
          <a:xfrm>
            <a:off x="0" y="-4748"/>
            <a:ext cx="4660559" cy="4556412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4E6FA49-F955-54E7-B7D1-B7B0F317E590}"/>
              </a:ext>
            </a:extLst>
          </p:cNvPr>
          <p:cNvSpPr txBox="1"/>
          <p:nvPr/>
        </p:nvSpPr>
        <p:spPr>
          <a:xfrm>
            <a:off x="4501457" y="2763523"/>
            <a:ext cx="60978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Impatto della pandemia Covid 19 sui trattamenti HCV in Sicilia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5B79780-4866-8C7B-02E3-A77D69B6F6BD}"/>
              </a:ext>
            </a:extLst>
          </p:cNvPr>
          <p:cNvSpPr txBox="1"/>
          <p:nvPr/>
        </p:nvSpPr>
        <p:spPr>
          <a:xfrm>
            <a:off x="2251640" y="4801640"/>
            <a:ext cx="73493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/>
              <a:t>Fabio </a:t>
            </a:r>
            <a:r>
              <a:rPr lang="it-IT" sz="2000" b="1" dirty="0" err="1"/>
              <a:t>Cartabellotta</a:t>
            </a:r>
            <a:endParaRPr lang="it-IT" sz="2000" b="1" dirty="0"/>
          </a:p>
          <a:p>
            <a:pPr algn="ctr"/>
            <a:r>
              <a:rPr lang="it-IT" sz="2000" b="1" dirty="0">
                <a:solidFill>
                  <a:schemeClr val="accent6">
                    <a:lumMod val="75000"/>
                  </a:schemeClr>
                </a:solidFill>
              </a:rPr>
              <a:t>Direttore Dipartimento Medico Ospedale Buccheri La Ferla Palermo</a:t>
            </a:r>
          </a:p>
          <a:p>
            <a:pPr algn="ctr"/>
            <a:r>
              <a:rPr lang="it-IT" sz="2000" b="1" dirty="0">
                <a:solidFill>
                  <a:schemeClr val="accent6">
                    <a:lumMod val="75000"/>
                  </a:schemeClr>
                </a:solidFill>
              </a:rPr>
              <a:t>e Responsabile Rete HCV SICILIA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1258D31-1728-E924-066A-B7D6DA003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8447" r="12500" b="77068"/>
          <a:stretch>
            <a:fillRect/>
          </a:stretch>
        </p:blipFill>
        <p:spPr bwMode="auto">
          <a:xfrm>
            <a:off x="592675" y="6128584"/>
            <a:ext cx="3132137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16B0F0E-CD0D-69E6-9CA1-E27E7C83D03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17925" y="5890484"/>
            <a:ext cx="761816" cy="7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5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magine 3" descr="100-uptime-SLAs.jpg">
            <a:extLst>
              <a:ext uri="{FF2B5EF4-FFF2-40B4-BE49-F238E27FC236}">
                <a16:creationId xmlns:a16="http://schemas.microsoft.com/office/drawing/2014/main" id="{A44664F6-28F2-141C-6747-1A4E7684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304" y="2393586"/>
            <a:ext cx="4360862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FA9573-9952-085C-19C2-3A7F263AA802}"/>
              </a:ext>
            </a:extLst>
          </p:cNvPr>
          <p:cNvSpPr txBox="1"/>
          <p:nvPr/>
        </p:nvSpPr>
        <p:spPr>
          <a:xfrm>
            <a:off x="2761457" y="1182687"/>
            <a:ext cx="6621462" cy="8302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it-IT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EFFICACIA  DEI FARMACI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B18231D-1B03-8BB4-FF13-F241EA70AC2E}"/>
              </a:ext>
            </a:extLst>
          </p:cNvPr>
          <p:cNvSpPr txBox="1"/>
          <p:nvPr/>
        </p:nvSpPr>
        <p:spPr>
          <a:xfrm>
            <a:off x="2516934" y="5259814"/>
            <a:ext cx="7158131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4800" b="1" dirty="0">
                <a:ln/>
                <a:solidFill>
                  <a:schemeClr val="accent3"/>
                </a:solidFill>
              </a:rPr>
              <a:t>PAZIENTI CURATI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8198444-EF53-4C47-B25F-1F42EBF75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7" t="15143" r="18035" b="27446"/>
          <a:stretch/>
        </p:blipFill>
        <p:spPr>
          <a:xfrm>
            <a:off x="1560662" y="865415"/>
            <a:ext cx="9029040" cy="422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54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524002" y="0"/>
            <a:ext cx="2570479" cy="480386"/>
          </a:xfrm>
          <a:prstGeom prst="rect">
            <a:avLst/>
          </a:prstGeom>
          <a:solidFill>
            <a:srgbClr val="FF0000">
              <a:alpha val="73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216000" tIns="135000" rIns="135000" bIns="135000" rtlCol="0">
            <a:spAutoFit/>
          </a:bodyPr>
          <a:lstStyle/>
          <a:p>
            <a:r>
              <a:rPr lang="it-IT" sz="1350" dirty="0">
                <a:solidFill>
                  <a:schemeClr val="bg1"/>
                </a:solidFill>
              </a:rPr>
              <a:t>RETE EPATOLOGICA</a:t>
            </a:r>
          </a:p>
        </p:txBody>
      </p:sp>
      <p:sp>
        <p:nvSpPr>
          <p:cNvPr id="7" name="Rettangolo 6"/>
          <p:cNvSpPr/>
          <p:nvPr/>
        </p:nvSpPr>
        <p:spPr>
          <a:xfrm>
            <a:off x="2883356" y="1079532"/>
            <a:ext cx="42025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5400" b="1" dirty="0">
                <a:solidFill>
                  <a:srgbClr val="7030A0"/>
                </a:solidFill>
              </a:rPr>
              <a:t>in-formazione</a:t>
            </a:r>
          </a:p>
        </p:txBody>
      </p:sp>
      <p:sp>
        <p:nvSpPr>
          <p:cNvPr id="8" name="Rettangolo 7"/>
          <p:cNvSpPr/>
          <p:nvPr/>
        </p:nvSpPr>
        <p:spPr>
          <a:xfrm>
            <a:off x="2809241" y="233388"/>
            <a:ext cx="29277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5400" b="1" dirty="0">
                <a:solidFill>
                  <a:srgbClr val="7030A0"/>
                </a:solidFill>
              </a:rPr>
              <a:t>screening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355" y="4368639"/>
            <a:ext cx="980192" cy="98019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17" y="568960"/>
            <a:ext cx="1415001" cy="1415001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2861976" y="2282967"/>
            <a:ext cx="72174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7030A0"/>
                </a:solidFill>
              </a:rPr>
              <a:t>Recuperare i pazienti noti che non conoscono la cura innovativa </a:t>
            </a:r>
          </a:p>
          <a:p>
            <a:pPr>
              <a:defRPr/>
            </a:pPr>
            <a:r>
              <a:rPr lang="it-IT" dirty="0">
                <a:solidFill>
                  <a:srgbClr val="7030A0"/>
                </a:solidFill>
              </a:rPr>
              <a:t>ed inviarli alla cura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dirty="0"/>
              <a:t>Anziani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dirty="0"/>
              <a:t>Pazienti che hanno già provato una cura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dirty="0"/>
              <a:t>Pazienti che hanno la cirrosi e non potevano essere curati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dirty="0"/>
              <a:t>Pazienti che ancora pensano che i criteri di </a:t>
            </a:r>
            <a:r>
              <a:rPr lang="it-IT" dirty="0" err="1"/>
              <a:t>prioritizzazione</a:t>
            </a:r>
            <a:r>
              <a:rPr lang="it-IT" dirty="0"/>
              <a:t> non siano esauriti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18F3D08-40F7-5445-0532-DCF56597AC66}"/>
              </a:ext>
            </a:extLst>
          </p:cNvPr>
          <p:cNvSpPr/>
          <p:nvPr/>
        </p:nvSpPr>
        <p:spPr>
          <a:xfrm>
            <a:off x="2883355" y="4978876"/>
            <a:ext cx="23536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5400" b="1" dirty="0">
                <a:solidFill>
                  <a:srgbClr val="7030A0"/>
                </a:solidFill>
              </a:rPr>
              <a:t>Linkage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D08F541-7D1B-84BF-6AFC-6151EE27A5F7}"/>
              </a:ext>
            </a:extLst>
          </p:cNvPr>
          <p:cNvSpPr/>
          <p:nvPr/>
        </p:nvSpPr>
        <p:spPr>
          <a:xfrm>
            <a:off x="2917652" y="5778468"/>
            <a:ext cx="75963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5400" b="1" dirty="0">
                <a:solidFill>
                  <a:srgbClr val="7030A0"/>
                </a:solidFill>
              </a:rPr>
              <a:t>Sfide Nuova Rete: SINTESI</a:t>
            </a:r>
          </a:p>
        </p:txBody>
      </p:sp>
    </p:spTree>
    <p:extLst>
      <p:ext uri="{BB962C8B-B14F-4D97-AF65-F5344CB8AC3E}">
        <p14:creationId xmlns:p14="http://schemas.microsoft.com/office/powerpoint/2010/main" val="2786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2">
            <a:extLst>
              <a:ext uri="{FF2B5EF4-FFF2-40B4-BE49-F238E27FC236}">
                <a16:creationId xmlns:a16="http://schemas.microsoft.com/office/drawing/2014/main" id="{6242A444-F8A7-864B-BCF3-2D5CA83C1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6001" y="-456119"/>
            <a:ext cx="5618880" cy="795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640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CasellaDiTesto 2"/>
          <p:cNvSpPr txBox="1">
            <a:spLocks noChangeArrowheads="1"/>
          </p:cNvSpPr>
          <p:nvPr/>
        </p:nvSpPr>
        <p:spPr bwMode="auto">
          <a:xfrm>
            <a:off x="0" y="17492"/>
            <a:ext cx="945379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/>
              <a:t>        FASE DI SCREENING </a:t>
            </a:r>
            <a:r>
              <a:rPr lang="en-US" sz="1800" b="1" dirty="0" err="1"/>
              <a:t>pazienti</a:t>
            </a:r>
            <a:r>
              <a:rPr lang="en-US" sz="1800" b="1" dirty="0"/>
              <a:t> </a:t>
            </a:r>
            <a:r>
              <a:rPr lang="en-US" sz="1800" b="1" dirty="0" err="1"/>
              <a:t>ricoverati</a:t>
            </a:r>
            <a:r>
              <a:rPr lang="en-US" sz="1800" b="1" dirty="0"/>
              <a:t> </a:t>
            </a:r>
            <a:r>
              <a:rPr lang="en-US" sz="1800" b="1" dirty="0" err="1"/>
              <a:t>ed</a:t>
            </a:r>
            <a:r>
              <a:rPr lang="en-US" sz="1800" b="1" dirty="0"/>
              <a:t> </a:t>
            </a:r>
            <a:r>
              <a:rPr lang="en-US" sz="1800" b="1" dirty="0" err="1"/>
              <a:t>ambulatoriali</a:t>
            </a:r>
            <a:endParaRPr lang="en-US" sz="1800" b="1" dirty="0"/>
          </a:p>
        </p:txBody>
      </p:sp>
      <p:sp>
        <p:nvSpPr>
          <p:cNvPr id="63492" name="CasellaDiTesto 5"/>
          <p:cNvSpPr txBox="1">
            <a:spLocks noChangeArrowheads="1"/>
          </p:cNvSpPr>
          <p:nvPr/>
        </p:nvSpPr>
        <p:spPr bwMode="auto">
          <a:xfrm>
            <a:off x="138641" y="1572626"/>
            <a:ext cx="3473451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SCHEDA DI CONSENSO E PRIVACY</a:t>
            </a:r>
          </a:p>
        </p:txBody>
      </p:sp>
      <p:cxnSp>
        <p:nvCxnSpPr>
          <p:cNvPr id="24" name="Connettore 2 23"/>
          <p:cNvCxnSpPr/>
          <p:nvPr/>
        </p:nvCxnSpPr>
        <p:spPr>
          <a:xfrm>
            <a:off x="5227629" y="3364966"/>
            <a:ext cx="0" cy="525951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 rot="10800000" flipV="1">
            <a:off x="3761779" y="500331"/>
            <a:ext cx="4372930" cy="12094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513" name="Rettangolo 32"/>
          <p:cNvSpPr>
            <a:spLocks noChangeArrowheads="1"/>
          </p:cNvSpPr>
          <p:nvPr/>
        </p:nvSpPr>
        <p:spPr bwMode="auto">
          <a:xfrm>
            <a:off x="3612328" y="2788148"/>
            <a:ext cx="4344075" cy="36933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ACCETTAZIONE SCRENNING SI </a:t>
            </a:r>
          </a:p>
        </p:txBody>
      </p:sp>
      <p:sp>
        <p:nvSpPr>
          <p:cNvPr id="25" name="CasellaDiTesto 38"/>
          <p:cNvSpPr txBox="1">
            <a:spLocks noChangeArrowheads="1"/>
          </p:cNvSpPr>
          <p:nvPr/>
        </p:nvSpPr>
        <p:spPr bwMode="auto">
          <a:xfrm>
            <a:off x="3005290" y="3890916"/>
            <a:ext cx="3839633" cy="36933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 POSITIVO</a:t>
            </a:r>
          </a:p>
        </p:txBody>
      </p:sp>
      <p:sp>
        <p:nvSpPr>
          <p:cNvPr id="31" name="CasellaDiTesto 38"/>
          <p:cNvSpPr txBox="1">
            <a:spLocks noChangeArrowheads="1"/>
          </p:cNvSpPr>
          <p:nvPr/>
        </p:nvSpPr>
        <p:spPr bwMode="auto">
          <a:xfrm>
            <a:off x="8476757" y="3378509"/>
            <a:ext cx="3839633" cy="92333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 NEGATIVO</a:t>
            </a:r>
          </a:p>
          <a:p>
            <a:pPr algn="ctr" eaLnBrk="1" hangingPunct="1"/>
            <a:r>
              <a:rPr lang="en-US" sz="1800" dirty="0"/>
              <a:t>ESCE E RIMANE REGISTRATO COME SCREENATO</a:t>
            </a:r>
          </a:p>
        </p:txBody>
      </p:sp>
      <p:cxnSp>
        <p:nvCxnSpPr>
          <p:cNvPr id="32" name="Connettore 2 31"/>
          <p:cNvCxnSpPr/>
          <p:nvPr/>
        </p:nvCxnSpPr>
        <p:spPr>
          <a:xfrm rot="5400000">
            <a:off x="6753304" y="1060142"/>
            <a:ext cx="1967095" cy="1365061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/>
          <p:nvPr/>
        </p:nvCxnSpPr>
        <p:spPr>
          <a:xfrm flipH="1">
            <a:off x="4796841" y="4260249"/>
            <a:ext cx="93212" cy="79339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>
            <a:off x="7582807" y="3157480"/>
            <a:ext cx="893949" cy="73343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5"/>
          <p:cNvSpPr txBox="1">
            <a:spLocks noChangeArrowheads="1"/>
          </p:cNvSpPr>
          <p:nvPr/>
        </p:nvSpPr>
        <p:spPr bwMode="auto">
          <a:xfrm>
            <a:off x="8269353" y="266683"/>
            <a:ext cx="3473451" cy="36933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FFFF"/>
                </a:solidFill>
              </a:rPr>
              <a:t>FASE DI FORMAZIONE</a:t>
            </a:r>
          </a:p>
        </p:txBody>
      </p:sp>
      <p:sp>
        <p:nvSpPr>
          <p:cNvPr id="43" name="Rettangolo 32"/>
          <p:cNvSpPr>
            <a:spLocks noChangeArrowheads="1"/>
          </p:cNvSpPr>
          <p:nvPr/>
        </p:nvSpPr>
        <p:spPr bwMode="auto">
          <a:xfrm>
            <a:off x="8751812" y="2507201"/>
            <a:ext cx="3136312" cy="36933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SCREENING NO </a:t>
            </a:r>
          </a:p>
        </p:txBody>
      </p:sp>
      <p:sp>
        <p:nvSpPr>
          <p:cNvPr id="18" name="CasellaDiTesto 38"/>
          <p:cNvSpPr txBox="1">
            <a:spLocks noChangeArrowheads="1"/>
          </p:cNvSpPr>
          <p:nvPr/>
        </p:nvSpPr>
        <p:spPr bwMode="auto">
          <a:xfrm>
            <a:off x="2970236" y="5188226"/>
            <a:ext cx="3839633" cy="36933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 TEST  HCVRNA </a:t>
            </a:r>
          </a:p>
        </p:txBody>
      </p:sp>
      <p:sp>
        <p:nvSpPr>
          <p:cNvPr id="22" name="Rettangolo 32"/>
          <p:cNvSpPr>
            <a:spLocks noChangeArrowheads="1"/>
          </p:cNvSpPr>
          <p:nvPr/>
        </p:nvSpPr>
        <p:spPr bwMode="auto">
          <a:xfrm>
            <a:off x="5815955" y="4540159"/>
            <a:ext cx="3136312" cy="36933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RICHIAMARE PAZIENTE </a:t>
            </a:r>
          </a:p>
        </p:txBody>
      </p:sp>
      <p:sp>
        <p:nvSpPr>
          <p:cNvPr id="23" name="CasellaDiTesto 38"/>
          <p:cNvSpPr txBox="1">
            <a:spLocks noChangeArrowheads="1"/>
          </p:cNvSpPr>
          <p:nvPr/>
        </p:nvSpPr>
        <p:spPr bwMode="auto">
          <a:xfrm>
            <a:off x="2803459" y="6117003"/>
            <a:ext cx="3839633" cy="36933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 TEST  HCVRNA POSITIVO </a:t>
            </a:r>
          </a:p>
        </p:txBody>
      </p:sp>
      <p:sp>
        <p:nvSpPr>
          <p:cNvPr id="26" name="CasellaDiTesto 38"/>
          <p:cNvSpPr txBox="1">
            <a:spLocks noChangeArrowheads="1"/>
          </p:cNvSpPr>
          <p:nvPr/>
        </p:nvSpPr>
        <p:spPr bwMode="auto">
          <a:xfrm>
            <a:off x="7628493" y="5773777"/>
            <a:ext cx="3839633" cy="92333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 NEGATIVO</a:t>
            </a:r>
          </a:p>
          <a:p>
            <a:pPr algn="ctr" eaLnBrk="1" hangingPunct="1"/>
            <a:r>
              <a:rPr lang="en-US" sz="1800" dirty="0"/>
              <a:t>ESCE E RIMANE REGISTRATO COME SCREENATO</a:t>
            </a:r>
          </a:p>
        </p:txBody>
      </p:sp>
      <p:cxnSp>
        <p:nvCxnSpPr>
          <p:cNvPr id="27" name="Connettore 2 26"/>
          <p:cNvCxnSpPr/>
          <p:nvPr/>
        </p:nvCxnSpPr>
        <p:spPr>
          <a:xfrm>
            <a:off x="6901132" y="5339751"/>
            <a:ext cx="1469232" cy="35983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magine 28">
            <a:extLst>
              <a:ext uri="{FF2B5EF4-FFF2-40B4-BE49-F238E27FC236}">
                <a16:creationId xmlns:a16="http://schemas.microsoft.com/office/drawing/2014/main" id="{E7779E24-6DA9-4D7F-8157-7A4F80C15E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44027" y="1080514"/>
            <a:ext cx="761816" cy="7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67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CasellaDiTesto 2"/>
          <p:cNvSpPr txBox="1">
            <a:spLocks noChangeArrowheads="1"/>
          </p:cNvSpPr>
          <p:nvPr/>
        </p:nvSpPr>
        <p:spPr bwMode="auto">
          <a:xfrm>
            <a:off x="0" y="17492"/>
            <a:ext cx="94537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/>
              <a:t>        FASE DIAGNOSI E TERAPIA: EPATOLOGO </a:t>
            </a:r>
          </a:p>
        </p:txBody>
      </p:sp>
      <p:sp>
        <p:nvSpPr>
          <p:cNvPr id="63491" name="CasellaDiTesto 4"/>
          <p:cNvSpPr txBox="1">
            <a:spLocks noChangeArrowheads="1"/>
          </p:cNvSpPr>
          <p:nvPr/>
        </p:nvSpPr>
        <p:spPr bwMode="auto">
          <a:xfrm>
            <a:off x="1355546" y="2757327"/>
            <a:ext cx="2557110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Definizione</a:t>
            </a:r>
            <a:r>
              <a:rPr lang="en-US" sz="1800" dirty="0"/>
              <a:t> </a:t>
            </a:r>
            <a:r>
              <a:rPr lang="en-US" sz="1800" dirty="0" err="1"/>
              <a:t>diagnostica</a:t>
            </a:r>
            <a:endParaRPr lang="en-US" sz="1800" dirty="0"/>
          </a:p>
          <a:p>
            <a:pPr eaLnBrk="1" hangingPunct="1"/>
            <a:r>
              <a:rPr lang="en-US" sz="1800" dirty="0"/>
              <a:t>FIBROSCAN </a:t>
            </a:r>
          </a:p>
        </p:txBody>
      </p:sp>
      <p:sp>
        <p:nvSpPr>
          <p:cNvPr id="63492" name="CasellaDiTesto 5"/>
          <p:cNvSpPr txBox="1">
            <a:spLocks noChangeArrowheads="1"/>
          </p:cNvSpPr>
          <p:nvPr/>
        </p:nvSpPr>
        <p:spPr bwMode="auto">
          <a:xfrm>
            <a:off x="794248" y="1112862"/>
            <a:ext cx="3473451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err="1"/>
              <a:t>Scheda</a:t>
            </a:r>
            <a:r>
              <a:rPr lang="en-US" sz="1800" dirty="0"/>
              <a:t> DEFINIZIONE DIAGNOSTICA</a:t>
            </a:r>
          </a:p>
        </p:txBody>
      </p:sp>
      <p:cxnSp>
        <p:nvCxnSpPr>
          <p:cNvPr id="16" name="Connettore 2 15"/>
          <p:cNvCxnSpPr/>
          <p:nvPr/>
        </p:nvCxnSpPr>
        <p:spPr>
          <a:xfrm>
            <a:off x="2577897" y="1761988"/>
            <a:ext cx="0" cy="9522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1875367" y="3463925"/>
            <a:ext cx="0" cy="4572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511" name="Rettangolo 36"/>
          <p:cNvSpPr>
            <a:spLocks noChangeArrowheads="1"/>
          </p:cNvSpPr>
          <p:nvPr/>
        </p:nvSpPr>
        <p:spPr bwMode="auto">
          <a:xfrm>
            <a:off x="1426036" y="4241381"/>
            <a:ext cx="1308537" cy="36933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TERAPIA</a:t>
            </a:r>
            <a:r>
              <a:rPr lang="en-US" dirty="0"/>
              <a:t>  </a:t>
            </a:r>
          </a:p>
        </p:txBody>
      </p:sp>
      <p:sp>
        <p:nvSpPr>
          <p:cNvPr id="30" name="CasellaDiTesto 38"/>
          <p:cNvSpPr txBox="1">
            <a:spLocks noChangeArrowheads="1"/>
          </p:cNvSpPr>
          <p:nvPr/>
        </p:nvSpPr>
        <p:spPr bwMode="auto">
          <a:xfrm>
            <a:off x="7982994" y="302668"/>
            <a:ext cx="3839633" cy="646331"/>
          </a:xfrm>
          <a:prstGeom prst="rect">
            <a:avLst/>
          </a:prstGeom>
          <a:solidFill>
            <a:srgbClr val="FF0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chemeClr val="bg1"/>
                </a:solidFill>
              </a:rPr>
              <a:t> PRELIEVO HCVRNA E GENOTIPO POSITIVO</a:t>
            </a:r>
          </a:p>
        </p:txBody>
      </p:sp>
      <p:cxnSp>
        <p:nvCxnSpPr>
          <p:cNvPr id="40" name="Connettore 2 39"/>
          <p:cNvCxnSpPr/>
          <p:nvPr/>
        </p:nvCxnSpPr>
        <p:spPr>
          <a:xfrm rot="10800000" flipV="1">
            <a:off x="4707653" y="664329"/>
            <a:ext cx="2326140" cy="6269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>
            <a:extLst>
              <a:ext uri="{FF2B5EF4-FFF2-40B4-BE49-F238E27FC236}">
                <a16:creationId xmlns:a16="http://schemas.microsoft.com/office/drawing/2014/main" id="{E7779E24-6DA9-4D7F-8157-7A4F80C15E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07930" y="1563593"/>
            <a:ext cx="761816" cy="7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78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1094014" y="1143002"/>
          <a:ext cx="9895114" cy="5078185"/>
        </p:xfrm>
        <a:graphic>
          <a:graphicData uri="http://schemas.openxmlformats.org/drawingml/2006/table">
            <a:tbl>
              <a:tblPr/>
              <a:tblGrid>
                <a:gridCol w="3116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3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4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63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latin typeface="Calibri"/>
                          <a:ea typeface="Calibri"/>
                          <a:cs typeface="Calibri"/>
                        </a:rPr>
                        <a:t>Anti HCV </a:t>
                      </a:r>
                      <a:r>
                        <a:rPr lang="it-IT" sz="1600" b="1" dirty="0" err="1">
                          <a:latin typeface="Calibri"/>
                          <a:ea typeface="Calibri"/>
                          <a:cs typeface="Calibri"/>
                        </a:rPr>
                        <a:t>negativity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latin typeface="Calibri"/>
                          <a:ea typeface="Calibri"/>
                          <a:cs typeface="Calibri"/>
                        </a:rPr>
                        <a:t>n =8765/ 5676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latin typeface="Calibri"/>
                          <a:ea typeface="Calibri"/>
                          <a:cs typeface="Calibri"/>
                        </a:rPr>
                        <a:t>(95.8%)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latin typeface="Calibri"/>
                          <a:ea typeface="Calibri"/>
                          <a:cs typeface="Calibri"/>
                        </a:rPr>
                        <a:t>Anti HCV </a:t>
                      </a:r>
                      <a:r>
                        <a:rPr lang="it-IT" sz="1600" b="1" dirty="0" err="1">
                          <a:latin typeface="Calibri"/>
                          <a:ea typeface="Calibri"/>
                          <a:cs typeface="Calibri"/>
                        </a:rPr>
                        <a:t>positivity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latin typeface="Calibri"/>
                          <a:ea typeface="Calibri"/>
                          <a:cs typeface="Calibri"/>
                        </a:rPr>
                        <a:t>n =348/76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latin typeface="Calibri"/>
                          <a:ea typeface="Calibri"/>
                          <a:cs typeface="Calibri"/>
                        </a:rPr>
                        <a:t>(4.2%/1.4%)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63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latin typeface="Calibri"/>
                          <a:ea typeface="Calibri"/>
                          <a:cs typeface="Calibri"/>
                        </a:rPr>
                        <a:t>Sex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latin typeface="Calibri"/>
                          <a:ea typeface="Calibri"/>
                          <a:cs typeface="Calibri"/>
                        </a:rPr>
                        <a:t>Male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latin typeface="Calibri"/>
                          <a:ea typeface="Calibri"/>
                          <a:cs typeface="Calibri"/>
                        </a:rPr>
                        <a:t>Female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Calibri"/>
                          <a:ea typeface="Calibri"/>
                          <a:cs typeface="Calibri"/>
                        </a:rPr>
                        <a:t>(52.7%)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Calibri"/>
                          <a:ea typeface="Calibri"/>
                          <a:cs typeface="Calibri"/>
                        </a:rPr>
                        <a:t>47.3%)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Calibri"/>
                          <a:ea typeface="Calibri"/>
                          <a:cs typeface="Calibri"/>
                        </a:rPr>
                        <a:t>(46.3%)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Calibri"/>
                          <a:ea typeface="Calibri"/>
                          <a:cs typeface="Calibri"/>
                        </a:rPr>
                        <a:t>(53.7%)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06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latin typeface="Calibri"/>
                          <a:ea typeface="Calibri"/>
                          <a:cs typeface="Calibri"/>
                        </a:rPr>
                        <a:t>Age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</a:rPr>
                        <a:t>&lt; 40 years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</a:rPr>
                        <a:t>40-60 years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</a:rPr>
                        <a:t>60-80 years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libri"/>
                          <a:ea typeface="Calibri"/>
                          <a:cs typeface="Calibri"/>
                        </a:rPr>
                        <a:t>&gt; 80 years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Calibri"/>
                          <a:ea typeface="Calibri"/>
                          <a:cs typeface="Calibri"/>
                        </a:rPr>
                        <a:t>(15%)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Calibri"/>
                          <a:ea typeface="Calibri"/>
                          <a:cs typeface="Calibri"/>
                        </a:rPr>
                        <a:t>(19.9%)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Calibri"/>
                          <a:ea typeface="Calibri"/>
                          <a:cs typeface="Calibri"/>
                        </a:rPr>
                        <a:t>(46.5%)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Calibri"/>
                          <a:ea typeface="Calibri"/>
                          <a:cs typeface="Calibri"/>
                        </a:rPr>
                        <a:t>(18.6%)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Calibri"/>
                          <a:ea typeface="Calibri"/>
                          <a:cs typeface="Calibri"/>
                        </a:rPr>
                        <a:t> (3.6%)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Calibri"/>
                          <a:ea typeface="Calibri"/>
                          <a:cs typeface="Calibri"/>
                        </a:rPr>
                        <a:t>  (11.2%)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Calibri"/>
                          <a:ea typeface="Calibri"/>
                          <a:cs typeface="Calibri"/>
                        </a:rPr>
                        <a:t> (48,7%)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Calibri"/>
                          <a:ea typeface="Calibri"/>
                          <a:cs typeface="Calibri"/>
                        </a:rPr>
                        <a:t> (36.5%)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48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latin typeface="Calibri"/>
                          <a:ea typeface="Calibri"/>
                          <a:cs typeface="Calibri"/>
                        </a:rPr>
                        <a:t>HCV RNA quantitative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600" dirty="0">
                          <a:latin typeface="Calibri"/>
                          <a:ea typeface="Calibri"/>
                          <a:cs typeface="Calibri"/>
                        </a:rPr>
                        <a:t>Positive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Calibri"/>
                          <a:ea typeface="Calibri"/>
                          <a:cs typeface="Calibri"/>
                        </a:rPr>
                        <a:t>   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600" dirty="0">
                          <a:latin typeface="Calibri"/>
                          <a:ea typeface="Calibri"/>
                          <a:cs typeface="Calibri"/>
                        </a:rPr>
                        <a:t>Negative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latin typeface="Calibri"/>
                          <a:ea typeface="Calibri"/>
                          <a:cs typeface="Calibri"/>
                        </a:rPr>
                        <a:t>            SVR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600" dirty="0" err="1">
                          <a:latin typeface="Calibri"/>
                          <a:ea typeface="Calibri"/>
                          <a:cs typeface="Calibri"/>
                        </a:rPr>
                        <a:t>Not</a:t>
                      </a:r>
                      <a:r>
                        <a:rPr lang="it-IT" sz="1600" dirty="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it-IT" sz="1600" dirty="0" err="1">
                          <a:latin typeface="Calibri"/>
                          <a:ea typeface="Calibri"/>
                          <a:cs typeface="Calibri"/>
                        </a:rPr>
                        <a:t>available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Calibri"/>
                          <a:ea typeface="Calibri"/>
                          <a:cs typeface="Calibri"/>
                        </a:rPr>
                        <a:t>222 (50%)</a:t>
                      </a:r>
                      <a:endParaRPr lang="it-IT" sz="16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</a:rPr>
                        <a:t> 58</a:t>
                      </a:r>
                      <a:r>
                        <a:rPr lang="it-IT" sz="1600" baseline="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endParaRPr lang="it-IT" sz="16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Calibri"/>
                          <a:ea typeface="Calibri"/>
                          <a:cs typeface="Times New Roman"/>
                        </a:rPr>
                        <a:t>164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Calibri"/>
                          <a:ea typeface="Calibri"/>
                          <a:cs typeface="Times New Roman"/>
                        </a:rPr>
                        <a:t>202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3985404" y="310551"/>
            <a:ext cx="370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14441 pazienti </a:t>
            </a:r>
            <a:r>
              <a:rPr lang="it-IT" dirty="0" err="1"/>
              <a:t>screenati</a:t>
            </a:r>
            <a:r>
              <a:rPr lang="it-IT" dirty="0"/>
              <a:t> per anti HCV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7779E24-6DA9-4D7F-8157-7A4F80C15E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95454" y="252378"/>
            <a:ext cx="761816" cy="72228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39ED42-66AE-736D-F81B-EA8735E3C2A5}"/>
              </a:ext>
            </a:extLst>
          </p:cNvPr>
          <p:cNvSpPr txBox="1"/>
          <p:nvPr/>
        </p:nvSpPr>
        <p:spPr>
          <a:xfrm>
            <a:off x="10070432" y="157613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424</a:t>
            </a:r>
          </a:p>
        </p:txBody>
      </p:sp>
    </p:spTree>
    <p:extLst>
      <p:ext uri="{BB962C8B-B14F-4D97-AF65-F5344CB8AC3E}">
        <p14:creationId xmlns:p14="http://schemas.microsoft.com/office/powerpoint/2010/main" val="2865469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9DC7B3-2D4D-4B1C-B7C6-1B46F0D8F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2707" y="952005"/>
            <a:ext cx="7541060" cy="2063148"/>
          </a:xfrm>
        </p:spPr>
        <p:txBody>
          <a:bodyPr>
            <a:normAutofit fontScale="90000"/>
          </a:bodyPr>
          <a:lstStyle/>
          <a:p>
            <a:r>
              <a:rPr lang="it-IT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of HCV </a:t>
            </a:r>
            <a:r>
              <a:rPr lang="it-IT" sz="4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lost</a:t>
            </a:r>
            <a:r>
              <a:rPr lang="it-IT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follow up in a </a:t>
            </a:r>
            <a:r>
              <a:rPr lang="it-IT" sz="4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Retrospective</a:t>
            </a:r>
            <a:r>
              <a:rPr lang="it-IT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Database Review Study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D50C748-9906-478F-ABA8-1F24BCA4F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3728" y="3524490"/>
            <a:ext cx="4709369" cy="988134"/>
          </a:xfrm>
        </p:spPr>
        <p:txBody>
          <a:bodyPr>
            <a:noAutofit/>
          </a:bodyPr>
          <a:lstStyle/>
          <a:p>
            <a:pPr algn="ctr"/>
            <a:r>
              <a:rPr lang="it-IT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</a:t>
            </a:r>
          </a:p>
          <a:p>
            <a:pPr algn="ctr"/>
            <a:r>
              <a:rPr lang="it-IT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it-IT" sz="1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</a:t>
            </a:r>
            <a:r>
              <a:rPr lang="it-IT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HCV</a:t>
            </a:r>
          </a:p>
        </p:txBody>
      </p:sp>
    </p:spTree>
    <p:extLst>
      <p:ext uri="{BB962C8B-B14F-4D97-AF65-F5344CB8AC3E}">
        <p14:creationId xmlns:p14="http://schemas.microsoft.com/office/powerpoint/2010/main" val="2358969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113A47-1432-42E6-A8B7-01299B89B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latin typeface="Arial" panose="020B0604020202020204" pitchFamily="34" charset="0"/>
                <a:ea typeface="Calibri" panose="020F0502020204030204" pitchFamily="34" charset="0"/>
              </a:rPr>
              <a:t>Results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683C8E-3106-4C7E-9F63-B5069EB1F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3004" y="1042218"/>
            <a:ext cx="8436077" cy="4601183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Among 19.825 patients included: </a:t>
            </a:r>
          </a:p>
          <a:p>
            <a:pPr>
              <a:lnSpc>
                <a:spcPct val="160000"/>
              </a:lnSpc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15.201 (76.7%) already received therapy, while 2.311 (11,7%) had not yet received therapy.</a:t>
            </a:r>
          </a:p>
          <a:p>
            <a:pPr>
              <a:lnSpc>
                <a:spcPct val="160000"/>
              </a:lnSpc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Patients LTFU were more frequently male (60.6%), with an age more than 50 years (80%).</a:t>
            </a:r>
          </a:p>
          <a:p>
            <a:pPr>
              <a:lnSpc>
                <a:spcPct val="160000"/>
              </a:lnSpc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Regarding virological history 61% patients were naïve, 34% were experienced. </a:t>
            </a:r>
          </a:p>
          <a:p>
            <a:pPr>
              <a:lnSpc>
                <a:spcPct val="160000"/>
              </a:lnSpc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Liver fibrosis was evaluated in 1262/2331 (54%) patients by Fibroscan. 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stiffness value was </a:t>
            </a:r>
            <a:r>
              <a:rPr lang="it-IT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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10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kPa in 21%,  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7-10 kPa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14% and 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&lt;7 kPa in 19%  of patients  respectively. 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1378468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113A47-1432-42E6-A8B7-01299B89B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it-IT" b="1" dirty="0" err="1">
                <a:latin typeface="Arial" panose="020B0604020202020204" pitchFamily="34" charset="0"/>
                <a:ea typeface="Calibri" panose="020F0502020204030204" pitchFamily="34" charset="0"/>
              </a:rPr>
              <a:t>Results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endParaRPr lang="it-IT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E5846434-27D1-4FF1-AB9B-1C0CAA8AB5F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24516" y="0"/>
          <a:ext cx="5063613" cy="6841721"/>
        </p:xfrm>
        <a:graphic>
          <a:graphicData uri="http://schemas.openxmlformats.org/drawingml/2006/table">
            <a:tbl>
              <a:tblPr firstRow="1" firstCol="1" bandRow="1"/>
              <a:tblGrid>
                <a:gridCol w="2044620">
                  <a:extLst>
                    <a:ext uri="{9D8B030D-6E8A-4147-A177-3AD203B41FA5}">
                      <a16:colId xmlns:a16="http://schemas.microsoft.com/office/drawing/2014/main" val="3920295443"/>
                    </a:ext>
                  </a:extLst>
                </a:gridCol>
                <a:gridCol w="3018993">
                  <a:extLst>
                    <a:ext uri="{9D8B030D-6E8A-4147-A177-3AD203B41FA5}">
                      <a16:colId xmlns:a16="http://schemas.microsoft.com/office/drawing/2014/main" val="908240056"/>
                    </a:ext>
                  </a:extLst>
                </a:gridCol>
              </a:tblGrid>
              <a:tr h="386104">
                <a:tc>
                  <a:txBody>
                    <a:bodyPr/>
                    <a:lstStyle/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b="1" i="0" u="none" strike="noStrik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FEATURES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870" marR="40870" marT="5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b="1" i="0" u="none" strike="noStrik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PATIENTS LOST IN FOLLOW UP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(pts n= 2331)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870" marR="40870" marT="5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696041"/>
                  </a:ext>
                </a:extLst>
              </a:tr>
              <a:tr h="441303">
                <a:tc>
                  <a:txBody>
                    <a:bodyPr/>
                    <a:lstStyle/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b="1" i="0" u="none" strike="noStrik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Sex   </a:t>
                      </a: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Male/Female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870" marR="40870" marT="5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1413/   918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870" marR="40870" marT="5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088914"/>
                  </a:ext>
                </a:extLst>
              </a:tr>
              <a:tr h="953295">
                <a:tc>
                  <a:txBody>
                    <a:bodyPr/>
                    <a:lstStyle/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b="1" i="0" u="none" strike="noStrik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 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50 years 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50-70 years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&gt;70 years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870" marR="40870" marT="5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418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816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1052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870" marR="40870" marT="5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110404"/>
                  </a:ext>
                </a:extLst>
              </a:tr>
              <a:tr h="1420943">
                <a:tc>
                  <a:txBody>
                    <a:bodyPr/>
                    <a:lstStyle/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b="1" i="0" u="none" strike="noStrik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Genotype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1b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1a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870" marR="40870" marT="5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1196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220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176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210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870" marR="40870" marT="5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333934"/>
                  </a:ext>
                </a:extLst>
              </a:tr>
              <a:tr h="688019">
                <a:tc>
                  <a:txBody>
                    <a:bodyPr/>
                    <a:lstStyle/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b="1" i="0" u="none" strike="noStrik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Previous treatment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Naïve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Intolerance/Experienced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870" marR="40870" marT="5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1423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795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870" marR="40870" marT="5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0686973"/>
                  </a:ext>
                </a:extLst>
              </a:tr>
              <a:tr h="802383">
                <a:tc>
                  <a:txBody>
                    <a:bodyPr/>
                    <a:lstStyle/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b="1" i="0" u="none" strike="noStrik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Stage liver disease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Cirrhosis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Chronic hepatitis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available 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870" marR="40870" marT="5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704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1312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315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870" marR="40870" marT="5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227221"/>
                  </a:ext>
                </a:extLst>
              </a:tr>
              <a:tr h="1706670">
                <a:tc>
                  <a:txBody>
                    <a:bodyPr/>
                    <a:lstStyle/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b="1" i="0" u="none" strike="noStrik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Associated diseases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Arterial Hypertension 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Diabetes mellitus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Depression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Cardiopathy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Renal Impairment 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Cryoglobulinemia 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Lymphoma 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870" marR="40870" marT="5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574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359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186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870" marR="40870" marT="56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9634532"/>
                  </a:ext>
                </a:extLst>
              </a:tr>
            </a:tbl>
          </a:graphicData>
        </a:graphic>
      </p:graphicFrame>
      <p:sp>
        <p:nvSpPr>
          <p:cNvPr id="3" name="Ovale 2">
            <a:extLst>
              <a:ext uri="{FF2B5EF4-FFF2-40B4-BE49-F238E27FC236}">
                <a16:creationId xmlns:a16="http://schemas.microsoft.com/office/drawing/2014/main" id="{E51F9E2A-C728-4308-ACAF-81B13A641031}"/>
              </a:ext>
            </a:extLst>
          </p:cNvPr>
          <p:cNvSpPr/>
          <p:nvPr/>
        </p:nvSpPr>
        <p:spPr>
          <a:xfrm>
            <a:off x="7551174" y="639096"/>
            <a:ext cx="462116" cy="2261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0B1CCD38-A315-4AD8-8939-02D51EF59422}"/>
              </a:ext>
            </a:extLst>
          </p:cNvPr>
          <p:cNvSpPr/>
          <p:nvPr/>
        </p:nvSpPr>
        <p:spPr>
          <a:xfrm>
            <a:off x="7659329" y="1504334"/>
            <a:ext cx="585019" cy="4375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23C2C3E-227F-4FF0-807D-BD0C85A37C53}"/>
              </a:ext>
            </a:extLst>
          </p:cNvPr>
          <p:cNvSpPr/>
          <p:nvPr/>
        </p:nvSpPr>
        <p:spPr>
          <a:xfrm>
            <a:off x="7720780" y="3627337"/>
            <a:ext cx="462116" cy="2261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A8B2A9A3-2C42-4D8A-AA63-BA931E126DDE}"/>
              </a:ext>
            </a:extLst>
          </p:cNvPr>
          <p:cNvSpPr/>
          <p:nvPr/>
        </p:nvSpPr>
        <p:spPr>
          <a:xfrm>
            <a:off x="7720780" y="2299982"/>
            <a:ext cx="462116" cy="2261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A4FE171A-ADCA-4A4C-889B-6B1928B8EDF9}"/>
              </a:ext>
            </a:extLst>
          </p:cNvPr>
          <p:cNvSpPr/>
          <p:nvPr/>
        </p:nvSpPr>
        <p:spPr>
          <a:xfrm>
            <a:off x="7742903" y="4689989"/>
            <a:ext cx="462116" cy="2261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8760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27DCDC76-DFCD-994C-A715-C0219A9E26A7}"/>
              </a:ext>
            </a:extLst>
          </p:cNvPr>
          <p:cNvSpPr/>
          <p:nvPr/>
        </p:nvSpPr>
        <p:spPr>
          <a:xfrm>
            <a:off x="675360" y="1986121"/>
            <a:ext cx="96643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400" dirty="0"/>
              <a:t>Dott. Fabio </a:t>
            </a:r>
            <a:r>
              <a:rPr lang="it-IT" sz="2400" dirty="0" err="1"/>
              <a:t>Cartabellotta</a:t>
            </a:r>
            <a:r>
              <a:rPr lang="it-IT" sz="2400" dirty="0"/>
              <a:t>, Medicina Interna Ospedale Buccheri La Ferla – Fatebenefratelli Palermo </a:t>
            </a:r>
          </a:p>
          <a:p>
            <a:pPr>
              <a:defRPr/>
            </a:pPr>
            <a:endParaRPr lang="en-US" sz="2400" dirty="0">
              <a:cs typeface="Times New Roman" pitchFamily="18" charset="0"/>
            </a:endParaRPr>
          </a:p>
          <a:p>
            <a:pPr>
              <a:defRPr/>
            </a:pPr>
            <a:r>
              <a:rPr lang="en-US" sz="2400" dirty="0">
                <a:cs typeface="Times New Roman" pitchFamily="18" charset="0"/>
              </a:rPr>
              <a:t>Financial relationships to disclose within the past 12 months:</a:t>
            </a:r>
          </a:p>
          <a:p>
            <a:pPr marL="257172" indent="-257172">
              <a:buFont typeface="Arial" panose="020B0604020202020204" pitchFamily="34" charset="0"/>
              <a:buChar char="•"/>
              <a:defRPr/>
            </a:pPr>
            <a:r>
              <a:rPr lang="en-GB" sz="2400" i="1" dirty="0"/>
              <a:t>Speaking fees</a:t>
            </a:r>
            <a:r>
              <a:rPr lang="en-GB" sz="2400" dirty="0"/>
              <a:t>: Gilead,  AbbVie, </a:t>
            </a:r>
            <a:r>
              <a:rPr lang="en-GB" sz="2400" dirty="0" err="1"/>
              <a:t>Alfasigma</a:t>
            </a:r>
            <a:r>
              <a:rPr lang="en-GB" sz="2400" dirty="0"/>
              <a:t>, </a:t>
            </a:r>
            <a:r>
              <a:rPr lang="en-GB" sz="2400" dirty="0" err="1"/>
              <a:t>Vifor</a:t>
            </a:r>
            <a:r>
              <a:rPr lang="en-GB" sz="2400" dirty="0"/>
              <a:t> France.</a:t>
            </a:r>
          </a:p>
          <a:p>
            <a:pPr marL="257172" indent="-257172">
              <a:buFont typeface="Arial" panose="020B0604020202020204" pitchFamily="34" charset="0"/>
              <a:buChar char="•"/>
              <a:defRPr/>
            </a:pPr>
            <a:r>
              <a:rPr lang="en-GB" sz="2400" i="1" dirty="0"/>
              <a:t>Travel fees: </a:t>
            </a:r>
            <a:r>
              <a:rPr lang="en-GB" sz="2400" dirty="0"/>
              <a:t> AbbVie.</a:t>
            </a:r>
            <a:endParaRPr lang="it-IT" sz="2400" dirty="0"/>
          </a:p>
          <a:p>
            <a:pPr marL="257172" indent="-257172">
              <a:buFont typeface="Arial" panose="020B0604020202020204" pitchFamily="34" charset="0"/>
              <a:buChar char="•"/>
              <a:defRPr/>
            </a:pPr>
            <a:r>
              <a:rPr lang="en-GB" sz="2400" i="1" dirty="0"/>
              <a:t>Research grants</a:t>
            </a:r>
            <a:r>
              <a:rPr lang="en-GB" sz="2400" dirty="0"/>
              <a:t>: MSD, Gilead.</a:t>
            </a:r>
            <a:endParaRPr lang="it-IT" sz="2400" dirty="0"/>
          </a:p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>
                <a:cs typeface="Times New Roman" pitchFamily="18" charset="0"/>
              </a:rPr>
              <a:t>My presentation does not include discussion of off-label or investigational use </a:t>
            </a:r>
            <a:endParaRPr lang="it-IT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97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DC5053-E83F-49D1-9771-88859F439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7"/>
            <a:ext cx="3200401" cy="4601183"/>
          </a:xfrm>
        </p:spPr>
        <p:txBody>
          <a:bodyPr/>
          <a:lstStyle/>
          <a:p>
            <a:r>
              <a:rPr lang="it-IT" b="1" dirty="0" err="1">
                <a:latin typeface="Arial" panose="020B0604020202020204" pitchFamily="34" charset="0"/>
                <a:ea typeface="Calibri" panose="020F0502020204030204" pitchFamily="34" charset="0"/>
              </a:rPr>
              <a:t>Conclusion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D4B6A0-DFF2-4BEC-83BC-C6D342F99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13" y="1123837"/>
            <a:ext cx="8160774" cy="469686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b="0" i="0" spc="25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Our regional database allows us to find HCV positive subjects that have not yet been treated, showing a proportion of LTFU of 11.7%. </a:t>
            </a:r>
          </a:p>
          <a:p>
            <a:pPr marL="0" indent="0">
              <a:lnSpc>
                <a:spcPct val="150000"/>
              </a:lnSpc>
              <a:buNone/>
            </a:pPr>
            <a:endParaRPr lang="en-GB" b="0" i="0" spc="25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b="0" i="0" spc="25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Subjects aged &gt;50 years, with </a:t>
            </a:r>
            <a:r>
              <a:rPr lang="en-GB" b="0" i="0" spc="25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gt</a:t>
            </a:r>
            <a:r>
              <a:rPr lang="en-GB" b="0" i="0" spc="25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1b, had moderate-advanced liver disease as revealed by </a:t>
            </a:r>
            <a:r>
              <a:rPr lang="en-GB" b="0" i="0" spc="25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fibroscan</a:t>
            </a:r>
            <a:r>
              <a:rPr lang="en-GB" b="0" i="0" spc="25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values or the presence of overt cirrhosis. </a:t>
            </a:r>
          </a:p>
          <a:p>
            <a:pPr marL="0" indent="0">
              <a:lnSpc>
                <a:spcPct val="150000"/>
              </a:lnSpc>
              <a:buNone/>
            </a:pPr>
            <a:endParaRPr lang="en-GB" b="0" i="0" spc="25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17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Immagine 1" descr="Locandina - 50x70 scelta.pdf">
            <a:extLst>
              <a:ext uri="{FF2B5EF4-FFF2-40B4-BE49-F238E27FC236}">
                <a16:creationId xmlns:a16="http://schemas.microsoft.com/office/drawing/2014/main" id="{DCAD0481-96C8-EEF9-E689-52E86D1A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846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86A4C6-810D-3A58-E4E7-AF25BDB4D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2133600"/>
            <a:ext cx="3384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/>
              <a:t>PROGRAMMAZIONE</a:t>
            </a:r>
          </a:p>
          <a:p>
            <a:pPr algn="ctr" eaLnBrk="1" hangingPunct="1"/>
            <a:r>
              <a:rPr lang="it-IT" altLang="it-IT"/>
              <a:t>CAMPAGNE INFORMATIVE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magine 1" descr="Screenshot 2018-05-10 19.30.39.png">
            <a:extLst>
              <a:ext uri="{FF2B5EF4-FFF2-40B4-BE49-F238E27FC236}">
                <a16:creationId xmlns:a16="http://schemas.microsoft.com/office/drawing/2014/main" id="{202408E0-2176-FFCA-60BF-D62AF709A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7" t="30222" r="7361" b="30444"/>
          <a:stretch>
            <a:fillRect/>
          </a:stretch>
        </p:blipFill>
        <p:spPr bwMode="auto">
          <a:xfrm>
            <a:off x="2070100" y="981076"/>
            <a:ext cx="792480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522894-7C39-B92E-18B2-4F5A97D37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260351"/>
            <a:ext cx="4105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800"/>
              <a:t>CALL CENTER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D9ED7F0-CFDF-931E-99E4-E20724147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5589589"/>
            <a:ext cx="68405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800"/>
              <a:t>114 PAZIENTI ARRIVANO AI CENTRI TRAMITE CALL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1E34732-CD09-1D00-9431-9F4463E3F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" t="18391" r="1880"/>
          <a:stretch/>
        </p:blipFill>
        <p:spPr>
          <a:xfrm>
            <a:off x="1085088" y="437322"/>
            <a:ext cx="10265664" cy="5430466"/>
          </a:xfrm>
        </p:spPr>
      </p:pic>
    </p:spTree>
    <p:extLst>
      <p:ext uri="{BB962C8B-B14F-4D97-AF65-F5344CB8AC3E}">
        <p14:creationId xmlns:p14="http://schemas.microsoft.com/office/powerpoint/2010/main" val="1891719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8275CBD-88D1-6226-D0B4-17A2C93CE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3"/>
          <a:stretch/>
        </p:blipFill>
        <p:spPr>
          <a:xfrm>
            <a:off x="1314007" y="1620078"/>
            <a:ext cx="9370557" cy="4737221"/>
          </a:xfrm>
        </p:spPr>
      </p:pic>
    </p:spTree>
    <p:extLst>
      <p:ext uri="{BB962C8B-B14F-4D97-AF65-F5344CB8AC3E}">
        <p14:creationId xmlns:p14="http://schemas.microsoft.com/office/powerpoint/2010/main" val="737991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4A47108-E355-A264-4044-7A81C018B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t="20401" r="2035"/>
          <a:stretch/>
        </p:blipFill>
        <p:spPr>
          <a:xfrm>
            <a:off x="1499615" y="808101"/>
            <a:ext cx="9546043" cy="4924805"/>
          </a:xfrm>
        </p:spPr>
      </p:pic>
    </p:spTree>
    <p:extLst>
      <p:ext uri="{BB962C8B-B14F-4D97-AF65-F5344CB8AC3E}">
        <p14:creationId xmlns:p14="http://schemas.microsoft.com/office/powerpoint/2010/main" val="3014434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A0271EF-7D24-6EBD-71AB-7A2328E65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6" t="30282" r="16667" b="16317"/>
          <a:stretch/>
        </p:blipFill>
        <p:spPr>
          <a:xfrm>
            <a:off x="1043609" y="621390"/>
            <a:ext cx="9799981" cy="558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84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98350EE-B671-A5FF-FB5E-92A7B0983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4" t="29996" r="17070" b="16784"/>
          <a:stretch/>
        </p:blipFill>
        <p:spPr>
          <a:xfrm>
            <a:off x="904844" y="297931"/>
            <a:ext cx="10843207" cy="6192322"/>
          </a:xfrm>
        </p:spPr>
      </p:pic>
    </p:spTree>
    <p:extLst>
      <p:ext uri="{BB962C8B-B14F-4D97-AF65-F5344CB8AC3E}">
        <p14:creationId xmlns:p14="http://schemas.microsoft.com/office/powerpoint/2010/main" val="2675334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9212C1B-A7F3-8391-C3FD-A22D79B99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8" t="26767" r="16692" b="20698"/>
          <a:stretch/>
        </p:blipFill>
        <p:spPr>
          <a:xfrm>
            <a:off x="988486" y="654908"/>
            <a:ext cx="10215028" cy="5726607"/>
          </a:xfrm>
        </p:spPr>
      </p:pic>
    </p:spTree>
    <p:extLst>
      <p:ext uri="{BB962C8B-B14F-4D97-AF65-F5344CB8AC3E}">
        <p14:creationId xmlns:p14="http://schemas.microsoft.com/office/powerpoint/2010/main" val="249147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375663-041C-7848-971F-717B1C0BC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dirty="0" err="1"/>
              <a:t>Patients</a:t>
            </a:r>
            <a:r>
              <a:rPr lang="it-IT" sz="2800" dirty="0"/>
              <a:t> with HCV </a:t>
            </a:r>
            <a:r>
              <a:rPr lang="it-IT" sz="2800" dirty="0" err="1"/>
              <a:t>chronic</a:t>
            </a:r>
            <a:r>
              <a:rPr lang="it-IT" sz="2800" dirty="0"/>
              <a:t> </a:t>
            </a:r>
            <a:r>
              <a:rPr lang="it-IT" sz="2800" dirty="0" err="1"/>
              <a:t>disease</a:t>
            </a:r>
            <a:r>
              <a:rPr lang="it-IT" sz="2800" dirty="0"/>
              <a:t> </a:t>
            </a:r>
            <a:r>
              <a:rPr lang="it-IT" sz="2800" dirty="0" err="1"/>
              <a:t>treated</a:t>
            </a:r>
            <a:r>
              <a:rPr lang="it-IT" sz="2800" dirty="0"/>
              <a:t> with DAA in </a:t>
            </a:r>
            <a:r>
              <a:rPr lang="it-IT" sz="2800" dirty="0" err="1"/>
              <a:t>Sicily</a:t>
            </a:r>
            <a:r>
              <a:rPr lang="it-IT" sz="2800" dirty="0"/>
              <a:t> </a:t>
            </a:r>
            <a:br>
              <a:rPr lang="it-IT" sz="2800" dirty="0"/>
            </a:br>
            <a:r>
              <a:rPr lang="it-IT" sz="2800" dirty="0"/>
              <a:t>from March 2015 to April 2023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04631F28-9509-2546-B284-D7ECFFB9BF6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1" y="1937084"/>
          <a:ext cx="10278978" cy="4555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46476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1385E8B-A7C3-1BCB-24B0-B20851B9D148}"/>
              </a:ext>
            </a:extLst>
          </p:cNvPr>
          <p:cNvSpPr txBox="1"/>
          <p:nvPr/>
        </p:nvSpPr>
        <p:spPr>
          <a:xfrm>
            <a:off x="1524000" y="1"/>
            <a:ext cx="3429000" cy="481013"/>
          </a:xfrm>
          <a:prstGeom prst="rect">
            <a:avLst/>
          </a:prstGeom>
          <a:solidFill>
            <a:srgbClr val="FF0000">
              <a:alpha val="73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16000" tIns="135000" rIns="135000" bIns="135000">
            <a:spAutoFit/>
          </a:bodyPr>
          <a:lstStyle/>
          <a:p>
            <a:pPr>
              <a:defRPr/>
            </a:pPr>
            <a:r>
              <a:rPr lang="it-IT" sz="1350" dirty="0">
                <a:solidFill>
                  <a:schemeClr val="bg1"/>
                </a:solidFill>
              </a:rPr>
              <a:t>PAZIENTI TRATTATI IN SICILIA (2015-2023 </a:t>
            </a:r>
          </a:p>
        </p:txBody>
      </p:sp>
      <p:graphicFrame>
        <p:nvGraphicFramePr>
          <p:cNvPr id="2" name="Segnaposto contenuto 3">
            <a:extLst>
              <a:ext uri="{FF2B5EF4-FFF2-40B4-BE49-F238E27FC236}">
                <a16:creationId xmlns:a16="http://schemas.microsoft.com/office/drawing/2014/main" id="{285C05A4-BDC7-477E-50ED-6C6951A378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0910223"/>
              </p:ext>
            </p:extLst>
          </p:nvPr>
        </p:nvGraphicFramePr>
        <p:xfrm>
          <a:off x="1847851" y="971551"/>
          <a:ext cx="8318833" cy="5417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asellaDiTesto 3"/>
          <p:cNvSpPr txBox="1">
            <a:spLocks noChangeArrowheads="1"/>
          </p:cNvSpPr>
          <p:nvPr/>
        </p:nvSpPr>
        <p:spPr bwMode="auto">
          <a:xfrm>
            <a:off x="1595439" y="836613"/>
            <a:ext cx="2987675" cy="5847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err="1"/>
              <a:t>Accesso</a:t>
            </a:r>
            <a:r>
              <a:rPr lang="en-US" sz="1600" dirty="0"/>
              <a:t>  al </a:t>
            </a:r>
            <a:r>
              <a:rPr lang="en-US" sz="1600" dirty="0" err="1"/>
              <a:t>registro</a:t>
            </a:r>
            <a:endParaRPr lang="en-US" sz="1600" dirty="0"/>
          </a:p>
          <a:p>
            <a:pPr algn="ctr" eaLnBrk="1" hangingPunct="1"/>
            <a:r>
              <a:rPr lang="en-US" sz="1600" dirty="0"/>
              <a:t> in 41 </a:t>
            </a:r>
            <a:r>
              <a:rPr lang="en-US" sz="1600" dirty="0" err="1"/>
              <a:t>centri</a:t>
            </a:r>
            <a:r>
              <a:rPr lang="en-US" sz="1600" dirty="0"/>
              <a:t> SPOKE e HUB</a:t>
            </a:r>
          </a:p>
        </p:txBody>
      </p:sp>
      <p:sp>
        <p:nvSpPr>
          <p:cNvPr id="19458" name="CasellaDiTesto 4"/>
          <p:cNvSpPr txBox="1">
            <a:spLocks noChangeArrowheads="1"/>
          </p:cNvSpPr>
          <p:nvPr/>
        </p:nvSpPr>
        <p:spPr bwMode="auto">
          <a:xfrm>
            <a:off x="1647826" y="2051050"/>
            <a:ext cx="2347117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/>
              <a:t>Definizione</a:t>
            </a:r>
            <a:r>
              <a:rPr lang="en-US" sz="1600" dirty="0"/>
              <a:t> </a:t>
            </a:r>
            <a:r>
              <a:rPr lang="en-US" sz="1600" dirty="0" err="1"/>
              <a:t>diagnostica</a:t>
            </a:r>
            <a:r>
              <a:rPr lang="en-US" sz="1600" dirty="0"/>
              <a:t> </a:t>
            </a:r>
          </a:p>
        </p:txBody>
      </p:sp>
      <p:sp>
        <p:nvSpPr>
          <p:cNvPr id="19459" name="CasellaDiTesto 5"/>
          <p:cNvSpPr txBox="1">
            <a:spLocks noChangeArrowheads="1"/>
          </p:cNvSpPr>
          <p:nvPr/>
        </p:nvSpPr>
        <p:spPr bwMode="auto">
          <a:xfrm>
            <a:off x="1663700" y="2997201"/>
            <a:ext cx="2605088" cy="646113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err="1"/>
              <a:t>Accesso</a:t>
            </a:r>
            <a:r>
              <a:rPr lang="en-US" sz="1800" dirty="0"/>
              <a:t> </a:t>
            </a:r>
            <a:r>
              <a:rPr lang="en-US" sz="1800" dirty="0" err="1"/>
              <a:t>alla</a:t>
            </a:r>
            <a:r>
              <a:rPr lang="en-US" sz="1800" dirty="0"/>
              <a:t> </a:t>
            </a:r>
            <a:r>
              <a:rPr lang="en-US" sz="1800" dirty="0" err="1"/>
              <a:t>terapia</a:t>
            </a:r>
            <a:endParaRPr lang="en-US" sz="1800" dirty="0"/>
          </a:p>
          <a:p>
            <a:pPr algn="ctr" eaLnBrk="1" hangingPunct="1"/>
            <a:r>
              <a:rPr lang="en-US" sz="1800" b="1" dirty="0"/>
              <a:t>(32 </a:t>
            </a:r>
            <a:r>
              <a:rPr lang="en-US" sz="1800" b="1" dirty="0" err="1"/>
              <a:t>centri</a:t>
            </a:r>
            <a:r>
              <a:rPr lang="en-US" sz="1800" b="1" dirty="0"/>
              <a:t>  HUB) </a:t>
            </a:r>
          </a:p>
        </p:txBody>
      </p:sp>
      <p:sp>
        <p:nvSpPr>
          <p:cNvPr id="19460" name="CasellaDiTesto 6"/>
          <p:cNvSpPr txBox="1">
            <a:spLocks noChangeArrowheads="1"/>
          </p:cNvSpPr>
          <p:nvPr/>
        </p:nvSpPr>
        <p:spPr bwMode="auto">
          <a:xfrm>
            <a:off x="1730376" y="5084763"/>
            <a:ext cx="2538413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/>
              <a:t>Esito</a:t>
            </a:r>
            <a:r>
              <a:rPr lang="en-US" sz="1600" dirty="0"/>
              <a:t> </a:t>
            </a:r>
            <a:r>
              <a:rPr lang="en-US" sz="1600" dirty="0" err="1"/>
              <a:t>della</a:t>
            </a:r>
            <a:r>
              <a:rPr lang="en-US" sz="1600" dirty="0"/>
              <a:t> </a:t>
            </a:r>
            <a:r>
              <a:rPr lang="en-US" sz="1600" dirty="0" err="1"/>
              <a:t>terapia</a:t>
            </a:r>
            <a:r>
              <a:rPr lang="en-US" sz="1600" dirty="0"/>
              <a:t>  </a:t>
            </a:r>
          </a:p>
        </p:txBody>
      </p:sp>
      <p:sp>
        <p:nvSpPr>
          <p:cNvPr id="19461" name="CasellaDiTesto 7"/>
          <p:cNvSpPr txBox="1">
            <a:spLocks noChangeArrowheads="1"/>
          </p:cNvSpPr>
          <p:nvPr/>
        </p:nvSpPr>
        <p:spPr bwMode="auto">
          <a:xfrm>
            <a:off x="1730376" y="6035675"/>
            <a:ext cx="2538413" cy="368300"/>
          </a:xfrm>
          <a:prstGeom prst="rect">
            <a:avLst/>
          </a:prstGeom>
          <a:solidFill>
            <a:srgbClr val="FAC76A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Valutazione</a:t>
            </a:r>
            <a:r>
              <a:rPr lang="en-US" sz="1800" dirty="0"/>
              <a:t> </a:t>
            </a:r>
            <a:r>
              <a:rPr lang="en-US" sz="1800" dirty="0" err="1"/>
              <a:t>della</a:t>
            </a:r>
            <a:r>
              <a:rPr lang="en-US" sz="1800" dirty="0"/>
              <a:t> </a:t>
            </a:r>
            <a:r>
              <a:rPr lang="en-US" sz="1800" dirty="0" err="1"/>
              <a:t>cura</a:t>
            </a:r>
            <a:r>
              <a:rPr lang="en-US" sz="1800" dirty="0"/>
              <a:t> </a:t>
            </a:r>
          </a:p>
        </p:txBody>
      </p:sp>
      <p:sp>
        <p:nvSpPr>
          <p:cNvPr id="19462" name="CasellaDiTesto 8"/>
          <p:cNvSpPr txBox="1">
            <a:spLocks noChangeArrowheads="1"/>
          </p:cNvSpPr>
          <p:nvPr/>
        </p:nvSpPr>
        <p:spPr bwMode="auto">
          <a:xfrm>
            <a:off x="1631950" y="4211638"/>
            <a:ext cx="2609850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/>
              <a:t>Gestione</a:t>
            </a:r>
            <a:r>
              <a:rPr lang="en-US" sz="1600" dirty="0"/>
              <a:t> </a:t>
            </a:r>
            <a:r>
              <a:rPr lang="en-US" sz="1600" dirty="0" err="1"/>
              <a:t>della</a:t>
            </a:r>
            <a:r>
              <a:rPr lang="en-US" sz="1600" dirty="0"/>
              <a:t> </a:t>
            </a:r>
            <a:r>
              <a:rPr lang="en-US" sz="1600" dirty="0" err="1"/>
              <a:t>terapia</a:t>
            </a:r>
            <a:r>
              <a:rPr lang="en-US" sz="1600" dirty="0"/>
              <a:t> </a:t>
            </a:r>
          </a:p>
        </p:txBody>
      </p:sp>
      <p:sp>
        <p:nvSpPr>
          <p:cNvPr id="19463" name="CasellaDiTesto 9"/>
          <p:cNvSpPr txBox="1">
            <a:spLocks noChangeArrowheads="1"/>
          </p:cNvSpPr>
          <p:nvPr/>
        </p:nvSpPr>
        <p:spPr bwMode="auto">
          <a:xfrm>
            <a:off x="7675917" y="5403146"/>
            <a:ext cx="2879725" cy="36988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 Survival</a:t>
            </a:r>
          </a:p>
        </p:txBody>
      </p:sp>
      <p:cxnSp>
        <p:nvCxnSpPr>
          <p:cNvPr id="23" name="Connettore 2 22"/>
          <p:cNvCxnSpPr/>
          <p:nvPr/>
        </p:nvCxnSpPr>
        <p:spPr>
          <a:xfrm>
            <a:off x="2927350" y="1531938"/>
            <a:ext cx="0" cy="4572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2927350" y="2492375"/>
            <a:ext cx="0" cy="4572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2927350" y="3692525"/>
            <a:ext cx="0" cy="4572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>
            <a:endCxn id="19478" idx="1"/>
          </p:cNvCxnSpPr>
          <p:nvPr/>
        </p:nvCxnSpPr>
        <p:spPr>
          <a:xfrm>
            <a:off x="4340225" y="6269039"/>
            <a:ext cx="1214438" cy="167769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V="1">
            <a:off x="4340226" y="5600700"/>
            <a:ext cx="1108075" cy="61436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>
            <a:off x="2930525" y="5564188"/>
            <a:ext cx="0" cy="4572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>
            <a:off x="2927350" y="4627563"/>
            <a:ext cx="0" cy="4572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7" name="Rettangolo 35"/>
          <p:cNvSpPr>
            <a:spLocks noChangeArrowheads="1"/>
          </p:cNvSpPr>
          <p:nvPr/>
        </p:nvSpPr>
        <p:spPr bwMode="auto">
          <a:xfrm>
            <a:off x="5537200" y="5283733"/>
            <a:ext cx="1216536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Individuale</a:t>
            </a:r>
            <a:endParaRPr lang="en-US" dirty="0"/>
          </a:p>
          <a:p>
            <a:pPr algn="ctr"/>
            <a:r>
              <a:rPr lang="en-US" dirty="0"/>
              <a:t>(Benefit) </a:t>
            </a:r>
          </a:p>
        </p:txBody>
      </p:sp>
      <p:sp>
        <p:nvSpPr>
          <p:cNvPr id="19478" name="Rettangolo 36"/>
          <p:cNvSpPr>
            <a:spLocks noChangeArrowheads="1"/>
          </p:cNvSpPr>
          <p:nvPr/>
        </p:nvSpPr>
        <p:spPr bwMode="auto">
          <a:xfrm>
            <a:off x="5554664" y="6113642"/>
            <a:ext cx="1199073" cy="646331"/>
          </a:xfrm>
          <a:prstGeom prst="rect">
            <a:avLst/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Collettivo</a:t>
            </a:r>
            <a:endParaRPr lang="en-US" dirty="0"/>
          </a:p>
          <a:p>
            <a:pPr algn="ctr"/>
            <a:r>
              <a:rPr lang="en-US" dirty="0"/>
              <a:t>(Utility)   </a:t>
            </a:r>
          </a:p>
        </p:txBody>
      </p:sp>
      <p:cxnSp>
        <p:nvCxnSpPr>
          <p:cNvPr id="35" name="Connettore 2 34"/>
          <p:cNvCxnSpPr/>
          <p:nvPr/>
        </p:nvCxnSpPr>
        <p:spPr>
          <a:xfrm>
            <a:off x="7018867" y="5629806"/>
            <a:ext cx="431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1" name="CasellaDiTesto 38"/>
          <p:cNvSpPr txBox="1">
            <a:spLocks noChangeArrowheads="1"/>
          </p:cNvSpPr>
          <p:nvPr/>
        </p:nvSpPr>
        <p:spPr bwMode="auto">
          <a:xfrm>
            <a:off x="7689851" y="6071660"/>
            <a:ext cx="2879725" cy="646331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 </a:t>
            </a:r>
            <a:r>
              <a:rPr lang="en-US" sz="1800" dirty="0" err="1"/>
              <a:t>Riduzione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costi</a:t>
            </a:r>
            <a:r>
              <a:rPr lang="en-US" sz="1800" dirty="0"/>
              <a:t> per </a:t>
            </a:r>
            <a:r>
              <a:rPr lang="en-US" sz="1800" dirty="0" err="1"/>
              <a:t>complicanze</a:t>
            </a:r>
            <a:r>
              <a:rPr lang="en-US" sz="1800" dirty="0"/>
              <a:t> e </a:t>
            </a:r>
            <a:r>
              <a:rPr lang="en-US" sz="1800" dirty="0" err="1"/>
              <a:t>ricoveri</a:t>
            </a:r>
            <a:endParaRPr lang="en-US" sz="1800" dirty="0"/>
          </a:p>
        </p:txBody>
      </p:sp>
      <p:cxnSp>
        <p:nvCxnSpPr>
          <p:cNvPr id="40" name="Connettore 2 39"/>
          <p:cNvCxnSpPr/>
          <p:nvPr/>
        </p:nvCxnSpPr>
        <p:spPr>
          <a:xfrm>
            <a:off x="7067198" y="6401507"/>
            <a:ext cx="43338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3" name="CasellaDiTesto 30"/>
          <p:cNvSpPr txBox="1">
            <a:spLocks noChangeArrowheads="1"/>
          </p:cNvSpPr>
          <p:nvPr/>
        </p:nvSpPr>
        <p:spPr bwMode="auto">
          <a:xfrm>
            <a:off x="1489075" y="9048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/>
              <a:t>RETE PER LA DIAGNOSI E TERAPIA DELL’EPATITE CRONICA DA HCV  IN SICILIA </a:t>
            </a:r>
          </a:p>
          <a:p>
            <a:pPr algn="ctr" eaLnBrk="1" hangingPunct="1"/>
            <a:r>
              <a:rPr lang="it-IT" sz="1800" b="1" dirty="0"/>
              <a:t>(D.A. n. 215 del 12 febbraio 2015  e D.A. n. 638 del 15.4.2019) </a:t>
            </a:r>
            <a:endParaRPr lang="en-US" sz="1800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2C435F2-1566-3E44-A538-330C32BB17B8}"/>
              </a:ext>
            </a:extLst>
          </p:cNvPr>
          <p:cNvSpPr txBox="1"/>
          <p:nvPr/>
        </p:nvSpPr>
        <p:spPr>
          <a:xfrm>
            <a:off x="7673955" y="5332996"/>
            <a:ext cx="2959119" cy="1477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RICERCA SCIENTIFICA</a:t>
            </a:r>
          </a:p>
          <a:p>
            <a:pPr algn="ctr"/>
            <a:r>
              <a:rPr lang="it-IT" dirty="0"/>
              <a:t>28 pubblicazioni scientifiche </a:t>
            </a:r>
          </a:p>
          <a:p>
            <a:pPr algn="ctr"/>
            <a:r>
              <a:rPr lang="it-IT" dirty="0"/>
              <a:t>Internazionali con </a:t>
            </a:r>
          </a:p>
          <a:p>
            <a:pPr algn="ctr"/>
            <a:r>
              <a:rPr lang="it-IT" dirty="0"/>
              <a:t>Impact </a:t>
            </a:r>
            <a:r>
              <a:rPr lang="it-IT" dirty="0" err="1"/>
              <a:t>Factor</a:t>
            </a:r>
            <a:r>
              <a:rPr lang="it-IT" dirty="0"/>
              <a:t> &gt; 200</a:t>
            </a:r>
          </a:p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24408BF-3A3D-774F-80B4-5DDCBA335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824" y="894289"/>
            <a:ext cx="7508470" cy="418569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05FA49D-3AD0-464F-9DFF-E84A9BD4B96C}"/>
              </a:ext>
            </a:extLst>
          </p:cNvPr>
          <p:cNvSpPr/>
          <p:nvPr/>
        </p:nvSpPr>
        <p:spPr>
          <a:xfrm>
            <a:off x="4689681" y="3871220"/>
            <a:ext cx="1756610" cy="5570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42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714044" y="1045315"/>
            <a:ext cx="6637867" cy="582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it-IT" b="1" dirty="0"/>
              <a:t>Epidemiologia </a:t>
            </a:r>
          </a:p>
          <a:p>
            <a:pPr marL="800100" lvl="1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it-IT" dirty="0"/>
              <a:t>Indagine conoscitiva sulla prevalenza dei pazienti con epatite/cirrosi da HCV in Sicilia  organizzata con i MMG.</a:t>
            </a:r>
          </a:p>
          <a:p>
            <a:pPr marL="800100" lvl="1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it-IT" dirty="0"/>
              <a:t>Valutazione delle caratteristiche cliniche dei pazienti registrati in rete</a:t>
            </a:r>
          </a:p>
          <a:p>
            <a:pPr marL="342900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it-IT" b="1" dirty="0"/>
              <a:t>Appropriatezza  diagnostica </a:t>
            </a:r>
          </a:p>
          <a:p>
            <a:pPr marL="800100" lvl="1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it-IT" dirty="0"/>
              <a:t>Condivisione  tra specialisti e MMG del PDTA regionale </a:t>
            </a:r>
          </a:p>
          <a:p>
            <a:pPr marL="800100" lvl="1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it-IT" dirty="0"/>
              <a:t>Accesso alla Rete dei MMG </a:t>
            </a:r>
          </a:p>
          <a:p>
            <a:pPr marL="800100" lvl="1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it-IT" dirty="0"/>
              <a:t>Informazione/Formazione</a:t>
            </a:r>
          </a:p>
          <a:p>
            <a:pPr marL="800100" lvl="1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it-IT" dirty="0"/>
              <a:t>Strategie per popolazioni speciali</a:t>
            </a:r>
          </a:p>
          <a:p>
            <a:pPr marL="342900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it-IT" b="1" dirty="0"/>
              <a:t>Gestione della terapia </a:t>
            </a:r>
          </a:p>
          <a:p>
            <a:pPr marL="800100" lvl="1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it-IT" dirty="0"/>
              <a:t>Valutazione dei regimi terapeutici appropriati/ottimali </a:t>
            </a:r>
          </a:p>
          <a:p>
            <a:pPr marL="800100" lvl="1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it-IT" dirty="0"/>
              <a:t>Valutazione degli esiti virologici e clinici</a:t>
            </a:r>
          </a:p>
          <a:p>
            <a:pPr marL="800100" lvl="1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it-IT" dirty="0"/>
              <a:t>Programmazione delle nuove terapie </a:t>
            </a:r>
          </a:p>
          <a:p>
            <a:pPr marL="342900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it-IT" b="1" dirty="0"/>
              <a:t>Valutazione dei benefici clinici della terapia </a:t>
            </a:r>
          </a:p>
          <a:p>
            <a:pPr marL="800100" lvl="1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it-IT" dirty="0"/>
              <a:t>Studi clinici osservazionali “istituzionali”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AD7DE0-B8D1-544B-B76C-86248BDFE7CA}"/>
              </a:ext>
            </a:extLst>
          </p:cNvPr>
          <p:cNvSpPr txBox="1"/>
          <p:nvPr/>
        </p:nvSpPr>
        <p:spPr>
          <a:xfrm>
            <a:off x="1524001" y="63573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RETE SICILIA SELEZIONE TERAPIA HCV (RESIST-HCV):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 IL PROGRAMMA DI MAGGIO 2016 </a:t>
            </a:r>
            <a:endParaRPr lang="it-IT" sz="2400" dirty="0">
              <a:solidFill>
                <a:srgbClr val="1F497D"/>
              </a:solidFill>
            </a:endParaRPr>
          </a:p>
        </p:txBody>
      </p:sp>
      <p:sp>
        <p:nvSpPr>
          <p:cNvPr id="2" name="Freccia giù 1">
            <a:extLst>
              <a:ext uri="{FF2B5EF4-FFF2-40B4-BE49-F238E27FC236}">
                <a16:creationId xmlns:a16="http://schemas.microsoft.com/office/drawing/2014/main" id="{65854E73-C2F2-5344-AFA1-23A119985E97}"/>
              </a:ext>
            </a:extLst>
          </p:cNvPr>
          <p:cNvSpPr/>
          <p:nvPr/>
        </p:nvSpPr>
        <p:spPr>
          <a:xfrm>
            <a:off x="2641600" y="1298223"/>
            <a:ext cx="711200" cy="523804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941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asellaDiTesto 3"/>
          <p:cNvSpPr txBox="1">
            <a:spLocks noChangeArrowheads="1"/>
          </p:cNvSpPr>
          <p:nvPr/>
        </p:nvSpPr>
        <p:spPr bwMode="auto">
          <a:xfrm>
            <a:off x="1595439" y="836613"/>
            <a:ext cx="2987675" cy="5847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err="1"/>
              <a:t>Accesso</a:t>
            </a:r>
            <a:r>
              <a:rPr lang="en-US" sz="1600" dirty="0"/>
              <a:t>  al </a:t>
            </a:r>
            <a:r>
              <a:rPr lang="en-US" sz="1600" dirty="0" err="1"/>
              <a:t>registro</a:t>
            </a:r>
            <a:endParaRPr lang="en-US" sz="1600" dirty="0"/>
          </a:p>
          <a:p>
            <a:pPr algn="ctr" eaLnBrk="1" hangingPunct="1"/>
            <a:r>
              <a:rPr lang="en-US" sz="1600" dirty="0"/>
              <a:t> in 41 </a:t>
            </a:r>
            <a:r>
              <a:rPr lang="en-US" sz="1600" dirty="0" err="1"/>
              <a:t>centri</a:t>
            </a:r>
            <a:r>
              <a:rPr lang="en-US" sz="1600" dirty="0"/>
              <a:t> SPOKE e HUB</a:t>
            </a:r>
          </a:p>
        </p:txBody>
      </p:sp>
      <p:sp>
        <p:nvSpPr>
          <p:cNvPr id="19458" name="CasellaDiTesto 4"/>
          <p:cNvSpPr txBox="1">
            <a:spLocks noChangeArrowheads="1"/>
          </p:cNvSpPr>
          <p:nvPr/>
        </p:nvSpPr>
        <p:spPr bwMode="auto">
          <a:xfrm>
            <a:off x="1647826" y="2051050"/>
            <a:ext cx="2347117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/>
              <a:t>Definizione</a:t>
            </a:r>
            <a:r>
              <a:rPr lang="en-US" sz="1600" dirty="0"/>
              <a:t> </a:t>
            </a:r>
            <a:r>
              <a:rPr lang="en-US" sz="1600" dirty="0" err="1"/>
              <a:t>diagnostica</a:t>
            </a:r>
            <a:r>
              <a:rPr lang="en-US" sz="1600" dirty="0"/>
              <a:t> </a:t>
            </a:r>
          </a:p>
        </p:txBody>
      </p:sp>
      <p:sp>
        <p:nvSpPr>
          <p:cNvPr id="19459" name="CasellaDiTesto 5"/>
          <p:cNvSpPr txBox="1">
            <a:spLocks noChangeArrowheads="1"/>
          </p:cNvSpPr>
          <p:nvPr/>
        </p:nvSpPr>
        <p:spPr bwMode="auto">
          <a:xfrm>
            <a:off x="1663700" y="2997201"/>
            <a:ext cx="2605088" cy="646113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err="1"/>
              <a:t>Accesso</a:t>
            </a:r>
            <a:r>
              <a:rPr lang="en-US" sz="1800" dirty="0"/>
              <a:t> </a:t>
            </a:r>
            <a:r>
              <a:rPr lang="en-US" sz="1800" dirty="0" err="1"/>
              <a:t>alla</a:t>
            </a:r>
            <a:r>
              <a:rPr lang="en-US" sz="1800" dirty="0"/>
              <a:t> </a:t>
            </a:r>
            <a:r>
              <a:rPr lang="en-US" sz="1800" dirty="0" err="1"/>
              <a:t>terapia</a:t>
            </a:r>
            <a:endParaRPr lang="en-US" sz="1800" dirty="0"/>
          </a:p>
          <a:p>
            <a:pPr algn="ctr" eaLnBrk="1" hangingPunct="1"/>
            <a:r>
              <a:rPr lang="en-US" sz="1800" b="1" dirty="0"/>
              <a:t>(32 </a:t>
            </a:r>
            <a:r>
              <a:rPr lang="en-US" sz="1800" b="1" dirty="0" err="1"/>
              <a:t>centri</a:t>
            </a:r>
            <a:r>
              <a:rPr lang="en-US" sz="1800" b="1" dirty="0"/>
              <a:t>  HUB) </a:t>
            </a:r>
          </a:p>
        </p:txBody>
      </p:sp>
      <p:sp>
        <p:nvSpPr>
          <p:cNvPr id="19460" name="CasellaDiTesto 6"/>
          <p:cNvSpPr txBox="1">
            <a:spLocks noChangeArrowheads="1"/>
          </p:cNvSpPr>
          <p:nvPr/>
        </p:nvSpPr>
        <p:spPr bwMode="auto">
          <a:xfrm>
            <a:off x="1730376" y="5084763"/>
            <a:ext cx="2538413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/>
              <a:t>Esito</a:t>
            </a:r>
            <a:r>
              <a:rPr lang="en-US" sz="1600" dirty="0"/>
              <a:t> </a:t>
            </a:r>
            <a:r>
              <a:rPr lang="en-US" sz="1600" dirty="0" err="1"/>
              <a:t>della</a:t>
            </a:r>
            <a:r>
              <a:rPr lang="en-US" sz="1600" dirty="0"/>
              <a:t> </a:t>
            </a:r>
            <a:r>
              <a:rPr lang="en-US" sz="1600" dirty="0" err="1"/>
              <a:t>terapia</a:t>
            </a:r>
            <a:r>
              <a:rPr lang="en-US" sz="1600" dirty="0"/>
              <a:t>  </a:t>
            </a:r>
          </a:p>
        </p:txBody>
      </p:sp>
      <p:sp>
        <p:nvSpPr>
          <p:cNvPr id="19461" name="CasellaDiTesto 7"/>
          <p:cNvSpPr txBox="1">
            <a:spLocks noChangeArrowheads="1"/>
          </p:cNvSpPr>
          <p:nvPr/>
        </p:nvSpPr>
        <p:spPr bwMode="auto">
          <a:xfrm>
            <a:off x="1730376" y="6035675"/>
            <a:ext cx="2538413" cy="368300"/>
          </a:xfrm>
          <a:prstGeom prst="rect">
            <a:avLst/>
          </a:prstGeom>
          <a:solidFill>
            <a:srgbClr val="FAC76A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Valutazione</a:t>
            </a:r>
            <a:r>
              <a:rPr lang="en-US" sz="1800" dirty="0"/>
              <a:t> </a:t>
            </a:r>
            <a:r>
              <a:rPr lang="en-US" sz="1800" dirty="0" err="1"/>
              <a:t>della</a:t>
            </a:r>
            <a:r>
              <a:rPr lang="en-US" sz="1800" dirty="0"/>
              <a:t> </a:t>
            </a:r>
            <a:r>
              <a:rPr lang="en-US" sz="1800" dirty="0" err="1"/>
              <a:t>cura</a:t>
            </a:r>
            <a:r>
              <a:rPr lang="en-US" sz="1800" dirty="0"/>
              <a:t> </a:t>
            </a:r>
          </a:p>
        </p:txBody>
      </p:sp>
      <p:sp>
        <p:nvSpPr>
          <p:cNvPr id="19462" name="CasellaDiTesto 8"/>
          <p:cNvSpPr txBox="1">
            <a:spLocks noChangeArrowheads="1"/>
          </p:cNvSpPr>
          <p:nvPr/>
        </p:nvSpPr>
        <p:spPr bwMode="auto">
          <a:xfrm>
            <a:off x="1631950" y="4211638"/>
            <a:ext cx="2609850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/>
              <a:t>Gestione</a:t>
            </a:r>
            <a:r>
              <a:rPr lang="en-US" sz="1600" dirty="0"/>
              <a:t> </a:t>
            </a:r>
            <a:r>
              <a:rPr lang="en-US" sz="1600" dirty="0" err="1"/>
              <a:t>della</a:t>
            </a:r>
            <a:r>
              <a:rPr lang="en-US" sz="1600" dirty="0"/>
              <a:t> </a:t>
            </a:r>
            <a:r>
              <a:rPr lang="en-US" sz="1600" dirty="0" err="1"/>
              <a:t>terapia</a:t>
            </a:r>
            <a:r>
              <a:rPr lang="en-US" sz="1600" dirty="0"/>
              <a:t> </a:t>
            </a:r>
          </a:p>
        </p:txBody>
      </p:sp>
      <p:sp>
        <p:nvSpPr>
          <p:cNvPr id="19463" name="CasellaDiTesto 9"/>
          <p:cNvSpPr txBox="1">
            <a:spLocks noChangeArrowheads="1"/>
          </p:cNvSpPr>
          <p:nvPr/>
        </p:nvSpPr>
        <p:spPr bwMode="auto">
          <a:xfrm>
            <a:off x="7675917" y="5403146"/>
            <a:ext cx="2879725" cy="36988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 Survival</a:t>
            </a:r>
          </a:p>
        </p:txBody>
      </p:sp>
      <p:sp>
        <p:nvSpPr>
          <p:cNvPr id="19464" name="Rettangolo 12"/>
          <p:cNvSpPr>
            <a:spLocks noChangeArrowheads="1"/>
          </p:cNvSpPr>
          <p:nvPr/>
        </p:nvSpPr>
        <p:spPr bwMode="auto">
          <a:xfrm>
            <a:off x="4979988" y="2051050"/>
            <a:ext cx="5580062" cy="36988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dirty="0" err="1"/>
              <a:t>Collaborazione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11 </a:t>
            </a:r>
            <a:r>
              <a:rPr lang="en-US" dirty="0" err="1"/>
              <a:t>centri</a:t>
            </a:r>
            <a:r>
              <a:rPr lang="en-US" dirty="0"/>
              <a:t> SPOKE e 30 </a:t>
            </a:r>
            <a:r>
              <a:rPr lang="en-US" dirty="0" err="1"/>
              <a:t>centri</a:t>
            </a:r>
            <a:r>
              <a:rPr lang="en-US" dirty="0"/>
              <a:t>  HUB   </a:t>
            </a:r>
          </a:p>
        </p:txBody>
      </p:sp>
      <p:cxnSp>
        <p:nvCxnSpPr>
          <p:cNvPr id="16" name="Connettore 2 15"/>
          <p:cNvCxnSpPr/>
          <p:nvPr/>
        </p:nvCxnSpPr>
        <p:spPr>
          <a:xfrm>
            <a:off x="4151314" y="2133600"/>
            <a:ext cx="72072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V="1">
            <a:off x="7823200" y="1412876"/>
            <a:ext cx="0" cy="5048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2927350" y="1531938"/>
            <a:ext cx="0" cy="4572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2927350" y="2492375"/>
            <a:ext cx="0" cy="4572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7381875" y="1428750"/>
            <a:ext cx="0" cy="50323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2927350" y="3692525"/>
            <a:ext cx="0" cy="4572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>
            <a:endCxn id="19478" idx="1"/>
          </p:cNvCxnSpPr>
          <p:nvPr/>
        </p:nvCxnSpPr>
        <p:spPr>
          <a:xfrm>
            <a:off x="4340225" y="6269039"/>
            <a:ext cx="1214438" cy="167769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V="1">
            <a:off x="4340226" y="5600700"/>
            <a:ext cx="1108075" cy="61436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>
            <a:off x="2930525" y="5564188"/>
            <a:ext cx="0" cy="4572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>
            <a:off x="2927350" y="4627563"/>
            <a:ext cx="0" cy="4572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 flipH="1">
            <a:off x="4151314" y="2349500"/>
            <a:ext cx="72072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 flipH="1">
            <a:off x="4713288" y="1211263"/>
            <a:ext cx="12557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7" name="Rettangolo 35"/>
          <p:cNvSpPr>
            <a:spLocks noChangeArrowheads="1"/>
          </p:cNvSpPr>
          <p:nvPr/>
        </p:nvSpPr>
        <p:spPr bwMode="auto">
          <a:xfrm>
            <a:off x="5537200" y="5283733"/>
            <a:ext cx="1216536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Individuale</a:t>
            </a:r>
            <a:endParaRPr lang="en-US" dirty="0"/>
          </a:p>
          <a:p>
            <a:pPr algn="ctr"/>
            <a:r>
              <a:rPr lang="en-US" dirty="0"/>
              <a:t>(Benefit) </a:t>
            </a:r>
          </a:p>
        </p:txBody>
      </p:sp>
      <p:sp>
        <p:nvSpPr>
          <p:cNvPr id="19478" name="Rettangolo 36"/>
          <p:cNvSpPr>
            <a:spLocks noChangeArrowheads="1"/>
          </p:cNvSpPr>
          <p:nvPr/>
        </p:nvSpPr>
        <p:spPr bwMode="auto">
          <a:xfrm>
            <a:off x="5554664" y="6113642"/>
            <a:ext cx="1199073" cy="646331"/>
          </a:xfrm>
          <a:prstGeom prst="rect">
            <a:avLst/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Collettivo</a:t>
            </a:r>
            <a:endParaRPr lang="en-US" dirty="0"/>
          </a:p>
          <a:p>
            <a:pPr algn="ctr"/>
            <a:r>
              <a:rPr lang="en-US" dirty="0"/>
              <a:t>(Utility)   </a:t>
            </a:r>
          </a:p>
        </p:txBody>
      </p:sp>
      <p:sp>
        <p:nvSpPr>
          <p:cNvPr id="19479" name="CasellaDiTesto 1"/>
          <p:cNvSpPr txBox="1">
            <a:spLocks noChangeArrowheads="1"/>
          </p:cNvSpPr>
          <p:nvPr/>
        </p:nvSpPr>
        <p:spPr bwMode="auto">
          <a:xfrm>
            <a:off x="6038850" y="987425"/>
            <a:ext cx="3297238" cy="369888"/>
          </a:xfrm>
          <a:prstGeom prst="rect">
            <a:avLst/>
          </a:prstGeom>
          <a:solidFill>
            <a:srgbClr val="FFC000"/>
          </a:solidFill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 dirty="0"/>
              <a:t>Medici di Medicina Generale</a:t>
            </a:r>
          </a:p>
        </p:txBody>
      </p:sp>
      <p:cxnSp>
        <p:nvCxnSpPr>
          <p:cNvPr id="35" name="Connettore 2 34"/>
          <p:cNvCxnSpPr/>
          <p:nvPr/>
        </p:nvCxnSpPr>
        <p:spPr>
          <a:xfrm>
            <a:off x="7018867" y="5629806"/>
            <a:ext cx="431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1" name="CasellaDiTesto 38"/>
          <p:cNvSpPr txBox="1">
            <a:spLocks noChangeArrowheads="1"/>
          </p:cNvSpPr>
          <p:nvPr/>
        </p:nvSpPr>
        <p:spPr bwMode="auto">
          <a:xfrm>
            <a:off x="7689851" y="6071660"/>
            <a:ext cx="2879725" cy="646331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 </a:t>
            </a:r>
            <a:r>
              <a:rPr lang="en-US" sz="1800" dirty="0" err="1"/>
              <a:t>Riduzione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costi</a:t>
            </a:r>
            <a:r>
              <a:rPr lang="en-US" sz="1800" dirty="0"/>
              <a:t> per </a:t>
            </a:r>
            <a:r>
              <a:rPr lang="en-US" sz="1800" dirty="0" err="1"/>
              <a:t>complicanze</a:t>
            </a:r>
            <a:r>
              <a:rPr lang="en-US" sz="1800" dirty="0"/>
              <a:t> e </a:t>
            </a:r>
            <a:r>
              <a:rPr lang="en-US" sz="1800" dirty="0" err="1"/>
              <a:t>ricoveri</a:t>
            </a:r>
            <a:endParaRPr lang="en-US" sz="1800" dirty="0"/>
          </a:p>
        </p:txBody>
      </p:sp>
      <p:cxnSp>
        <p:nvCxnSpPr>
          <p:cNvPr id="40" name="Connettore 2 39"/>
          <p:cNvCxnSpPr/>
          <p:nvPr/>
        </p:nvCxnSpPr>
        <p:spPr>
          <a:xfrm>
            <a:off x="7067198" y="6401507"/>
            <a:ext cx="43338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3" name="CasellaDiTesto 30"/>
          <p:cNvSpPr txBox="1">
            <a:spLocks noChangeArrowheads="1"/>
          </p:cNvSpPr>
          <p:nvPr/>
        </p:nvSpPr>
        <p:spPr bwMode="auto">
          <a:xfrm>
            <a:off x="1489075" y="9048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/>
              <a:t>RETE PER LA DIAGNOSI E TERAPIA DELL’EPATITE CRONICA DA HCV  IN SICILIA </a:t>
            </a:r>
          </a:p>
          <a:p>
            <a:pPr algn="ctr" eaLnBrk="1" hangingPunct="1"/>
            <a:r>
              <a:rPr lang="it-IT" sz="1800" b="1" dirty="0"/>
              <a:t>(D.A.  n.215 del 12 febbraio 2015  e D.A. n. 638 del 15.4.2019) 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820539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>
            <a:extLst>
              <a:ext uri="{FF2B5EF4-FFF2-40B4-BE49-F238E27FC236}">
                <a16:creationId xmlns:a16="http://schemas.microsoft.com/office/drawing/2014/main" id="{0A3B2962-0CDF-EC00-C80E-63769F963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2"/>
          <a:stretch>
            <a:fillRect/>
          </a:stretch>
        </p:blipFill>
        <p:spPr bwMode="auto">
          <a:xfrm>
            <a:off x="1847851" y="836614"/>
            <a:ext cx="231457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E220C97-B5A6-A61F-9F0A-62748B79B6E1}"/>
              </a:ext>
            </a:extLst>
          </p:cNvPr>
          <p:cNvSpPr/>
          <p:nvPr/>
        </p:nvSpPr>
        <p:spPr>
          <a:xfrm>
            <a:off x="7042121" y="5280702"/>
            <a:ext cx="297972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it-IT" sz="66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800000"/>
                    </a:gs>
                  </a:gsLst>
                  <a:path path="rect">
                    <a:fillToRect l="100000" t="100000"/>
                  </a:path>
                </a:gradFill>
                <a:latin typeface="Arial Black"/>
              </a:rPr>
              <a:t>TAGLI</a:t>
            </a:r>
          </a:p>
        </p:txBody>
      </p:sp>
      <p:sp>
        <p:nvSpPr>
          <p:cNvPr id="17412" name="CasellaDiTesto 3">
            <a:extLst>
              <a:ext uri="{FF2B5EF4-FFF2-40B4-BE49-F238E27FC236}">
                <a16:creationId xmlns:a16="http://schemas.microsoft.com/office/drawing/2014/main" id="{B71E0088-16AB-8177-ABD4-946A34BD5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341439"/>
            <a:ext cx="6121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Tra 50000 e 80000 €</a:t>
            </a:r>
          </a:p>
        </p:txBody>
      </p:sp>
      <p:sp>
        <p:nvSpPr>
          <p:cNvPr id="17413" name="CasellaDiTesto 4">
            <a:extLst>
              <a:ext uri="{FF2B5EF4-FFF2-40B4-BE49-F238E27FC236}">
                <a16:creationId xmlns:a16="http://schemas.microsoft.com/office/drawing/2014/main" id="{05647E22-C3E7-621E-1620-F61B89EED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3789363"/>
            <a:ext cx="6480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>
                <a:latin typeface="Arial" panose="020B0604020202020204" pitchFamily="34" charset="0"/>
                <a:ea typeface="ＭＳ Ｐゴシック" panose="020B0600070205080204" pitchFamily="34" charset="-128"/>
              </a:rPr>
              <a:t>3% epidemiologia</a:t>
            </a:r>
          </a:p>
        </p:txBody>
      </p:sp>
      <p:sp>
        <p:nvSpPr>
          <p:cNvPr id="15366" name="CasellaDiTesto 1">
            <a:extLst>
              <a:ext uri="{FF2B5EF4-FFF2-40B4-BE49-F238E27FC236}">
                <a16:creationId xmlns:a16="http://schemas.microsoft.com/office/drawing/2014/main" id="{2FB7C941-CC27-4BA0-3589-C7CA88C6E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333375"/>
            <a:ext cx="89646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800">
                <a:latin typeface="Arial" panose="020B0604020202020204" pitchFamily="34" charset="0"/>
                <a:ea typeface="ＭＳ Ｐゴシック" panose="020B0600070205080204" pitchFamily="34" charset="-128"/>
              </a:rPr>
              <a:t>CRITICITA’ DELL’INNOVAZIONE TERAPEUTICA HCV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3809FE9-C16F-41E2-6365-3EAC86189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9" b="38435"/>
          <a:stretch>
            <a:fillRect/>
          </a:stretch>
        </p:blipFill>
        <p:spPr bwMode="auto">
          <a:xfrm>
            <a:off x="5786438" y="1989139"/>
            <a:ext cx="4881562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643FEDB-AA56-54EA-7984-C4929D298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8447" r="12500" b="77068"/>
          <a:stretch>
            <a:fillRect/>
          </a:stretch>
        </p:blipFill>
        <p:spPr bwMode="auto">
          <a:xfrm>
            <a:off x="2017714" y="5689600"/>
            <a:ext cx="3132137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CB7DB049-6609-A207-BB09-3E7065CA7BA2}"/>
              </a:ext>
            </a:extLst>
          </p:cNvPr>
          <p:cNvGraphicFramePr>
            <a:graphicFrameLocks noGrp="1"/>
          </p:cNvGraphicFramePr>
          <p:nvPr/>
        </p:nvGraphicFramePr>
        <p:xfrm>
          <a:off x="1779589" y="2320926"/>
          <a:ext cx="8632825" cy="437197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017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5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9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6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45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554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Provincia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POPOLAZIONE PROVINCIA </a:t>
                      </a:r>
                      <a:endParaRPr lang="it-IT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8727" marR="18727" marT="187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PAZIENTI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8727" marR="18727" marT="187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TERAPIE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8727" marR="18727" marT="187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RAPPORTO</a:t>
                      </a:r>
                      <a:r>
                        <a:rPr lang="it-IT" sz="1600" u="none" strike="noStrike" baseline="0" dirty="0">
                          <a:effectLst/>
                        </a:rPr>
                        <a:t> </a:t>
                      </a:r>
                      <a:r>
                        <a:rPr lang="it-IT" sz="1600" u="none" strike="noStrike" dirty="0">
                          <a:effectLst/>
                        </a:rPr>
                        <a:t> PAZIENTI/POPOLAZIONE</a:t>
                      </a:r>
                    </a:p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REGISTRATI/</a:t>
                      </a:r>
                      <a:r>
                        <a:rPr lang="it-I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TRATTATI</a:t>
                      </a:r>
                    </a:p>
                  </a:txBody>
                  <a:tcPr marL="18727" marR="18727" marT="1873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64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PALERMO  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  <a:latin typeface="+mj-lt"/>
                        </a:rPr>
                        <a:t>1.275.598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6724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5348</a:t>
                      </a: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0,52/</a:t>
                      </a:r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0,41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64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CATANIA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1.109.704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4160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3362</a:t>
                      </a: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0,37/</a:t>
                      </a:r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0,30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64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  <a:latin typeface="+mj-lt"/>
                        </a:rPr>
                        <a:t>MESSINA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631.371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1553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1319</a:t>
                      </a: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0,23/</a:t>
                      </a:r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0,19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64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AGRIGENTO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438.831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611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497</a:t>
                      </a: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0,25/</a:t>
                      </a:r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0,20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64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TRAPANI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432.150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724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550</a:t>
                      </a: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0,22/</a:t>
                      </a:r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0,16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64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  <a:latin typeface="+mj-lt"/>
                        </a:rPr>
                        <a:t>SIRACUSA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400.847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1505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1287</a:t>
                      </a: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0,47/</a:t>
                      </a:r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0,39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64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RAGUSA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321.249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2174</a:t>
                      </a: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1744</a:t>
                      </a: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0,54/</a:t>
                      </a:r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0,42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64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CALTANISSETTA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266.731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660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557</a:t>
                      </a: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0,39/</a:t>
                      </a:r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0,31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664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ENNA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166.456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379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271</a:t>
                      </a: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  <a:latin typeface="+mj-lt"/>
                        </a:rPr>
                        <a:t>0,31/</a:t>
                      </a:r>
                      <a:r>
                        <a:rPr lang="it-IT" sz="16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0,22</a:t>
                      </a:r>
                      <a:endParaRPr lang="it-IT" sz="16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18727" marR="18727" marT="1873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664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SICILIA</a:t>
                      </a: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5.026.898</a:t>
                      </a: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18490</a:t>
                      </a: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14935</a:t>
                      </a:r>
                    </a:p>
                  </a:txBody>
                  <a:tcPr marL="18727" marR="18727" marT="187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0.36/</a:t>
                      </a:r>
                      <a:r>
                        <a:rPr lang="it-IT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0,29</a:t>
                      </a:r>
                    </a:p>
                  </a:txBody>
                  <a:tcPr marL="18727" marR="18727" marT="1873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9532" name="Picture 4">
            <a:extLst>
              <a:ext uri="{FF2B5EF4-FFF2-40B4-BE49-F238E27FC236}">
                <a16:creationId xmlns:a16="http://schemas.microsoft.com/office/drawing/2014/main" id="{C3E25F1B-DCB1-5086-5C14-1E49E8772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8447" r="12500" b="77068"/>
          <a:stretch>
            <a:fillRect/>
          </a:stretch>
        </p:blipFill>
        <p:spPr bwMode="auto">
          <a:xfrm>
            <a:off x="1524000" y="1"/>
            <a:ext cx="91440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33" name="Rettangolo 1">
            <a:extLst>
              <a:ext uri="{FF2B5EF4-FFF2-40B4-BE49-F238E27FC236}">
                <a16:creationId xmlns:a16="http://schemas.microsoft.com/office/drawing/2014/main" id="{383DBC49-FA5F-B18C-BEB0-9131502EE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09700"/>
            <a:ext cx="88661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2400" b="1">
                <a:solidFill>
                  <a:srgbClr val="000000"/>
                </a:solidFill>
                <a:ea typeface="ＭＳ Ｐゴシック" panose="020B0600070205080204" pitchFamily="34" charset="-128"/>
              </a:rPr>
              <a:t>Pazienti con malattia cronica di fegato da HCV diagnosticati in Sicilia </a:t>
            </a:r>
          </a:p>
          <a:p>
            <a:pPr algn="ctr"/>
            <a:r>
              <a:rPr lang="it-IT" altLang="it-IT" sz="2400" b="1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endParaRPr lang="it-IT" altLang="it-IT" sz="2400" b="1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190</TotalTime>
  <Words>988</Words>
  <Application>Microsoft Macintosh PowerPoint</Application>
  <PresentationFormat>Widescreen</PresentationFormat>
  <Paragraphs>300</Paragraphs>
  <Slides>28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Symbol</vt:lpstr>
      <vt:lpstr>Times New Roman</vt:lpstr>
      <vt:lpstr>Wingdings</vt:lpstr>
      <vt:lpstr>Tema di Office</vt:lpstr>
      <vt:lpstr>Presentazione standard di PowerPoint</vt:lpstr>
      <vt:lpstr>Presentazione standard di PowerPoint</vt:lpstr>
      <vt:lpstr>Patients with HCV chronic disease treated with DAA in Sicily  from March 2015 to April 2023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Tracking of HCV patients lost to follow up in a Retrospective Database Review Study </vt:lpstr>
      <vt:lpstr>Results: </vt:lpstr>
      <vt:lpstr>Results: </vt:lpstr>
      <vt:lpstr>Conclusion: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Pamela.Laon</dc:creator>
  <cp:lastModifiedBy>Microsoft Office User</cp:lastModifiedBy>
  <cp:revision>17</cp:revision>
  <cp:lastPrinted>2023-02-09T12:13:05Z</cp:lastPrinted>
  <dcterms:created xsi:type="dcterms:W3CDTF">2018-05-30T10:51:36Z</dcterms:created>
  <dcterms:modified xsi:type="dcterms:W3CDTF">2023-05-28T11:47:15Z</dcterms:modified>
</cp:coreProperties>
</file>