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9"/>
  </p:notesMasterIdLst>
  <p:sldIdLst>
    <p:sldId id="256" r:id="rId2"/>
    <p:sldId id="257" r:id="rId3"/>
    <p:sldId id="258" r:id="rId4"/>
    <p:sldId id="259" r:id="rId5"/>
    <p:sldId id="260" r:id="rId6"/>
    <p:sldId id="261" r:id="rId7"/>
    <p:sldId id="306" r:id="rId8"/>
    <p:sldId id="262" r:id="rId9"/>
    <p:sldId id="263" r:id="rId10"/>
    <p:sldId id="264" r:id="rId11"/>
    <p:sldId id="307" r:id="rId12"/>
    <p:sldId id="265" r:id="rId13"/>
    <p:sldId id="308" r:id="rId14"/>
    <p:sldId id="266" r:id="rId15"/>
    <p:sldId id="267" r:id="rId16"/>
    <p:sldId id="268" r:id="rId17"/>
    <p:sldId id="269" r:id="rId18"/>
    <p:sldId id="270" r:id="rId19"/>
    <p:sldId id="273" r:id="rId20"/>
    <p:sldId id="274" r:id="rId21"/>
    <p:sldId id="271" r:id="rId22"/>
    <p:sldId id="272" r:id="rId23"/>
    <p:sldId id="275" r:id="rId24"/>
    <p:sldId id="276" r:id="rId25"/>
    <p:sldId id="277" r:id="rId26"/>
    <p:sldId id="278" r:id="rId27"/>
    <p:sldId id="279" r:id="rId28"/>
    <p:sldId id="280" r:id="rId29"/>
    <p:sldId id="281" r:id="rId30"/>
    <p:sldId id="282" r:id="rId31"/>
    <p:sldId id="283" r:id="rId32"/>
    <p:sldId id="285" r:id="rId33"/>
    <p:sldId id="309" r:id="rId34"/>
    <p:sldId id="286" r:id="rId35"/>
    <p:sldId id="287" r:id="rId36"/>
    <p:sldId id="288" r:id="rId37"/>
    <p:sldId id="289" r:id="rId38"/>
    <p:sldId id="311" r:id="rId39"/>
    <p:sldId id="290" r:id="rId40"/>
    <p:sldId id="291" r:id="rId41"/>
    <p:sldId id="292" r:id="rId42"/>
    <p:sldId id="295" r:id="rId43"/>
    <p:sldId id="296" r:id="rId44"/>
    <p:sldId id="297" r:id="rId45"/>
    <p:sldId id="298" r:id="rId46"/>
    <p:sldId id="299" r:id="rId47"/>
    <p:sldId id="300" r:id="rId48"/>
    <p:sldId id="312" r:id="rId49"/>
    <p:sldId id="301" r:id="rId50"/>
    <p:sldId id="310" r:id="rId51"/>
    <p:sldId id="302" r:id="rId52"/>
    <p:sldId id="303" r:id="rId53"/>
    <p:sldId id="304" r:id="rId54"/>
    <p:sldId id="293" r:id="rId55"/>
    <p:sldId id="284" r:id="rId56"/>
    <p:sldId id="305" r:id="rId57"/>
    <p:sldId id="294" r:id="rId58"/>
  </p:sldIdLst>
  <p:sldSz cx="12192000" cy="6858000"/>
  <p:notesSz cx="6858000" cy="9144000"/>
  <p:embeddedFontLst>
    <p:embeddedFont>
      <p:font typeface="Calibri" panose="020F0502020204030204" pitchFamily="34" charset="0"/>
      <p:regular r:id="rId60"/>
      <p:bold r:id="rId61"/>
      <p:italic r:id="rId62"/>
      <p:boldItalic r:id="rId63"/>
    </p:embeddedFont>
    <p:embeddedFont>
      <p:font typeface="Helvetica Neue" panose="02000503000000020004" pitchFamily="2" charset="0"/>
      <p:regular r:id="rId64"/>
      <p:bold r:id="rId65"/>
      <p:italic r:id="rId66"/>
      <p:boldItalic r:id="rId67"/>
    </p:embeddedFont>
    <p:embeddedFont>
      <p:font typeface="Tahoma" panose="020B0604030504040204" pitchFamily="34" charset="0"/>
      <p:regular r:id="rId68"/>
      <p:bold r:id="rId69"/>
    </p:embeddedFont>
    <p:embeddedFont>
      <p:font typeface="Times" pitchFamily="2"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3" roundtripDataSignature="AMtx7mjnx6QI8n3qrJePj4YKGWAXeAoN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6770F1-8171-4A01-BDC2-CD4A4211185B}">
  <a:tblStyle styleId="{A56770F1-8171-4A01-BDC2-CD4A4211185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7"/>
  </p:normalViewPr>
  <p:slideViewPr>
    <p:cSldViewPr snapToGrid="0">
      <p:cViewPr varScale="1">
        <p:scale>
          <a:sx n="88" d="100"/>
          <a:sy n="88" d="100"/>
        </p:scale>
        <p:origin x="184" y="568"/>
      </p:cViewPr>
      <p:guideLst/>
    </p:cSldViewPr>
  </p:slideViewPr>
  <p:notesTextViewPr>
    <p:cViewPr>
      <p:scale>
        <a:sx n="1" d="1"/>
        <a:sy n="1" d="1"/>
      </p:scale>
      <p:origin x="0" y="0"/>
    </p:cViewPr>
  </p:notesTextViewPr>
  <p:sorterViewPr>
    <p:cViewPr>
      <p:scale>
        <a:sx n="116" d="100"/>
        <a:sy n="116" d="100"/>
      </p:scale>
      <p:origin x="0" y="-57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113"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it-IT" i="1">
                <a:latin typeface="Times"/>
                <a:ea typeface="Times"/>
                <a:cs typeface="Times"/>
                <a:sym typeface="Times"/>
              </a:rPr>
              <a:t>Trends in total number of discharges for hepatic</a:t>
            </a:r>
            <a:endParaRPr>
              <a:latin typeface="Times"/>
              <a:ea typeface="Times"/>
              <a:cs typeface="Times"/>
              <a:sym typeface="Times"/>
            </a:endParaRPr>
          </a:p>
          <a:p>
            <a:pPr marL="457200" marR="0" lvl="0" indent="-228600" algn="l" rtl="0">
              <a:lnSpc>
                <a:spcPct val="100000"/>
              </a:lnSpc>
              <a:spcBef>
                <a:spcPts val="0"/>
              </a:spcBef>
              <a:spcAft>
                <a:spcPts val="0"/>
              </a:spcAft>
              <a:buSzPts val="1400"/>
              <a:buNone/>
            </a:pPr>
            <a:r>
              <a:rPr lang="it-IT" i="1">
                <a:latin typeface="Times"/>
                <a:ea typeface="Times"/>
                <a:cs typeface="Times"/>
                <a:sym typeface="Times"/>
              </a:rPr>
              <a:t>encephalopathy-related hospitalizations in the United</a:t>
            </a:r>
            <a:endParaRPr>
              <a:latin typeface="Times"/>
              <a:ea typeface="Times"/>
              <a:cs typeface="Times"/>
              <a:sym typeface="Times"/>
            </a:endParaRPr>
          </a:p>
          <a:p>
            <a:pPr marL="457200" marR="0" lvl="0" indent="-228600" algn="l" rtl="0">
              <a:lnSpc>
                <a:spcPct val="100000"/>
              </a:lnSpc>
              <a:spcBef>
                <a:spcPts val="0"/>
              </a:spcBef>
              <a:spcAft>
                <a:spcPts val="0"/>
              </a:spcAft>
              <a:buSzPts val="1400"/>
              <a:buNone/>
            </a:pPr>
            <a:r>
              <a:rPr lang="it-IT" i="1">
                <a:latin typeface="Times"/>
                <a:ea typeface="Times"/>
                <a:cs typeface="Times"/>
                <a:sym typeface="Times"/>
              </a:rPr>
              <a:t>States, 1993–2003. Data from the Healthcare Cost and</a:t>
            </a:r>
            <a:endParaRPr>
              <a:latin typeface="Times"/>
              <a:ea typeface="Times"/>
              <a:cs typeface="Times"/>
              <a:sym typeface="Times"/>
            </a:endParaRPr>
          </a:p>
          <a:p>
            <a:pPr marL="457200" marR="0" lvl="0" indent="-228600" algn="l" rtl="0">
              <a:lnSpc>
                <a:spcPct val="100000"/>
              </a:lnSpc>
              <a:spcBef>
                <a:spcPts val="0"/>
              </a:spcBef>
              <a:spcAft>
                <a:spcPts val="0"/>
              </a:spcAft>
              <a:buSzPts val="1400"/>
              <a:buNone/>
            </a:pPr>
            <a:r>
              <a:rPr lang="it-IT" i="1">
                <a:latin typeface="Times"/>
                <a:ea typeface="Times"/>
                <a:cs typeface="Times"/>
                <a:sym typeface="Times"/>
              </a:rPr>
              <a:t>Utilization Project.13 ICD-9-CM code 572.2 </a:t>
            </a:r>
            <a:r>
              <a:rPr lang="it-IT" i="1">
                <a:latin typeface="Helvetica Neue"/>
                <a:ea typeface="Helvetica Neue"/>
                <a:cs typeface="Helvetica Neue"/>
                <a:sym typeface="Helvetica Neue"/>
              </a:rPr>
              <a:t>. </a:t>
            </a:r>
            <a:r>
              <a:rPr lang="it-IT" i="1">
                <a:latin typeface="Times"/>
                <a:ea typeface="Times"/>
                <a:cs typeface="Times"/>
                <a:sym typeface="Times"/>
              </a:rPr>
              <a:t>hepatic</a:t>
            </a:r>
            <a:endParaRPr>
              <a:latin typeface="Times"/>
              <a:ea typeface="Times"/>
              <a:cs typeface="Times"/>
              <a:sym typeface="Times"/>
            </a:endParaRPr>
          </a:p>
          <a:p>
            <a:pPr marL="457200" marR="0" lvl="0" indent="-228600" algn="l" rtl="0">
              <a:lnSpc>
                <a:spcPct val="100000"/>
              </a:lnSpc>
              <a:spcBef>
                <a:spcPts val="0"/>
              </a:spcBef>
              <a:spcAft>
                <a:spcPts val="0"/>
              </a:spcAft>
              <a:buSzPts val="1400"/>
              <a:buNone/>
            </a:pPr>
            <a:r>
              <a:rPr lang="it-IT" i="1">
                <a:latin typeface="Times"/>
                <a:ea typeface="Times"/>
                <a:cs typeface="Times"/>
                <a:sym typeface="Times"/>
              </a:rPr>
              <a:t>encephalopathy; ICD-9-CM code 348.3 </a:t>
            </a:r>
            <a:r>
              <a:rPr lang="it-IT" i="1">
                <a:latin typeface="Helvetica Neue"/>
                <a:ea typeface="Helvetica Neue"/>
                <a:cs typeface="Helvetica Neue"/>
                <a:sym typeface="Helvetica Neue"/>
              </a:rPr>
              <a:t>. </a:t>
            </a:r>
            <a:r>
              <a:rPr lang="it-IT" i="1">
                <a:latin typeface="Times"/>
                <a:ea typeface="Times"/>
                <a:cs typeface="Times"/>
                <a:sym typeface="Times"/>
              </a:rPr>
              <a:t>encephalopathy,</a:t>
            </a:r>
            <a:endParaRPr>
              <a:latin typeface="Times"/>
              <a:ea typeface="Times"/>
              <a:cs typeface="Times"/>
              <a:sym typeface="Times"/>
            </a:endParaRPr>
          </a:p>
          <a:p>
            <a:pPr marL="457200" marR="0" lvl="0" indent="-228600" algn="l" rtl="0">
              <a:lnSpc>
                <a:spcPct val="100000"/>
              </a:lnSpc>
              <a:spcBef>
                <a:spcPts val="0"/>
              </a:spcBef>
              <a:spcAft>
                <a:spcPts val="0"/>
              </a:spcAft>
              <a:buSzPts val="1400"/>
              <a:buNone/>
            </a:pPr>
            <a:r>
              <a:rPr lang="it-IT" i="1">
                <a:latin typeface="Times"/>
                <a:ea typeface="Times"/>
                <a:cs typeface="Times"/>
                <a:sym typeface="Times"/>
              </a:rPr>
              <a:t>unspecified; ICD-9-CM code 572.3 </a:t>
            </a:r>
            <a:r>
              <a:rPr lang="it-IT" i="1">
                <a:latin typeface="Helvetica Neue"/>
                <a:ea typeface="Helvetica Neue"/>
                <a:cs typeface="Helvetica Neue"/>
                <a:sym typeface="Helvetica Neue"/>
              </a:rPr>
              <a:t>. </a:t>
            </a:r>
            <a:r>
              <a:rPr lang="it-IT" i="1">
                <a:latin typeface="Times"/>
                <a:ea typeface="Times"/>
                <a:cs typeface="Times"/>
                <a:sym typeface="Times"/>
              </a:rPr>
              <a:t>portal hypertension;</a:t>
            </a:r>
            <a:endParaRPr>
              <a:latin typeface="Times"/>
              <a:ea typeface="Times"/>
              <a:cs typeface="Times"/>
              <a:sym typeface="Times"/>
            </a:endParaRPr>
          </a:p>
          <a:p>
            <a:pPr marL="457200" marR="0" lvl="0" indent="-228600" algn="l" rtl="0">
              <a:lnSpc>
                <a:spcPct val="100000"/>
              </a:lnSpc>
              <a:spcBef>
                <a:spcPts val="0"/>
              </a:spcBef>
              <a:spcAft>
                <a:spcPts val="0"/>
              </a:spcAft>
              <a:buSzPts val="1400"/>
              <a:buNone/>
            </a:pPr>
            <a:r>
              <a:rPr lang="it-IT" i="1">
                <a:latin typeface="Times"/>
                <a:ea typeface="Times"/>
                <a:cs typeface="Times"/>
                <a:sym typeface="Times"/>
              </a:rPr>
              <a:t>ICD-9-CM code 571.2 </a:t>
            </a:r>
            <a:r>
              <a:rPr lang="it-IT" i="1">
                <a:latin typeface="Helvetica Neue"/>
                <a:ea typeface="Helvetica Neue"/>
                <a:cs typeface="Helvetica Neue"/>
                <a:sym typeface="Helvetica Neue"/>
              </a:rPr>
              <a:t>. </a:t>
            </a:r>
            <a:r>
              <a:rPr lang="it-IT" i="1">
                <a:latin typeface="Times"/>
                <a:ea typeface="Times"/>
                <a:cs typeface="Times"/>
                <a:sym typeface="Times"/>
              </a:rPr>
              <a:t>alcoholic cirrhosis; ICD-9-CM</a:t>
            </a:r>
            <a:endParaRPr>
              <a:latin typeface="Times"/>
              <a:ea typeface="Times"/>
              <a:cs typeface="Times"/>
              <a:sym typeface="Times"/>
            </a:endParaRPr>
          </a:p>
          <a:p>
            <a:pPr marL="457200" marR="0" lvl="0" indent="-228600" algn="l" rtl="0">
              <a:lnSpc>
                <a:spcPct val="100000"/>
              </a:lnSpc>
              <a:spcBef>
                <a:spcPts val="0"/>
              </a:spcBef>
              <a:spcAft>
                <a:spcPts val="0"/>
              </a:spcAft>
              <a:buSzPts val="1400"/>
              <a:buNone/>
            </a:pPr>
            <a:r>
              <a:rPr lang="it-IT" i="1">
                <a:latin typeface="Times"/>
                <a:ea typeface="Times"/>
                <a:cs typeface="Times"/>
                <a:sym typeface="Times"/>
              </a:rPr>
              <a:t>code 571.5 </a:t>
            </a:r>
            <a:r>
              <a:rPr lang="it-IT" i="1">
                <a:latin typeface="Helvetica Neue"/>
                <a:ea typeface="Helvetica Neue"/>
                <a:cs typeface="Helvetica Neue"/>
                <a:sym typeface="Helvetica Neue"/>
              </a:rPr>
              <a:t>. </a:t>
            </a:r>
            <a:r>
              <a:rPr lang="it-IT" i="1">
                <a:latin typeface="Times"/>
                <a:ea typeface="Times"/>
                <a:cs typeface="Times"/>
                <a:sym typeface="Times"/>
              </a:rPr>
              <a:t>non-alcoholic cirrhosis. ICD-9-CM, International</a:t>
            </a:r>
            <a:endParaRPr>
              <a:latin typeface="Times"/>
              <a:ea typeface="Times"/>
              <a:cs typeface="Times"/>
              <a:sym typeface="Times"/>
            </a:endParaRPr>
          </a:p>
          <a:p>
            <a:pPr marL="457200" marR="0" lvl="0" indent="-228600" algn="l" rtl="0">
              <a:lnSpc>
                <a:spcPct val="100000"/>
              </a:lnSpc>
              <a:spcBef>
                <a:spcPts val="0"/>
              </a:spcBef>
              <a:spcAft>
                <a:spcPts val="0"/>
              </a:spcAft>
              <a:buSzPts val="1400"/>
              <a:buNone/>
            </a:pPr>
            <a:r>
              <a:rPr lang="it-IT" i="1">
                <a:latin typeface="Times"/>
                <a:ea typeface="Times"/>
                <a:cs typeface="Times"/>
                <a:sym typeface="Times"/>
              </a:rPr>
              <a:t>Classification of Diseases, Ninth revision, Clinical</a:t>
            </a:r>
            <a:endParaRPr>
              <a:latin typeface="Times"/>
              <a:ea typeface="Times"/>
              <a:cs typeface="Times"/>
              <a:sym typeface="Times"/>
            </a:endParaRPr>
          </a:p>
          <a:p>
            <a:pPr marL="457200" marR="0" lvl="0" indent="-228600" algn="l" rtl="0">
              <a:lnSpc>
                <a:spcPct val="100000"/>
              </a:lnSpc>
              <a:spcBef>
                <a:spcPts val="0"/>
              </a:spcBef>
              <a:spcAft>
                <a:spcPts val="0"/>
              </a:spcAft>
              <a:buSzPts val="1400"/>
              <a:buNone/>
            </a:pPr>
            <a:r>
              <a:rPr lang="it-IT" i="1">
                <a:latin typeface="Times"/>
                <a:ea typeface="Times"/>
                <a:cs typeface="Times"/>
                <a:sym typeface="Times"/>
              </a:rPr>
              <a:t>Modification.</a:t>
            </a:r>
            <a:endParaRPr>
              <a:latin typeface="Times"/>
              <a:ea typeface="Times"/>
              <a:cs typeface="Times"/>
              <a:sym typeface="Times"/>
            </a:endParaRPr>
          </a:p>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22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The prevalence of OHE at the time of diagnosis of cirrhosis is</a:t>
            </a:r>
            <a:endParaRPr/>
          </a:p>
          <a:p>
            <a:pPr marL="0" lvl="0" indent="0" algn="l" rtl="0">
              <a:lnSpc>
                <a:spcPct val="100000"/>
              </a:lnSpc>
              <a:spcBef>
                <a:spcPts val="0"/>
              </a:spcBef>
              <a:spcAft>
                <a:spcPts val="0"/>
              </a:spcAft>
              <a:buSzPts val="1400"/>
              <a:buNone/>
            </a:pPr>
            <a:r>
              <a:rPr lang="it-IT"/>
              <a:t>10%–14% in general [16–18], 16%–21% in those with decompensated</a:t>
            </a:r>
            <a:endParaRPr/>
          </a:p>
          <a:p>
            <a:pPr marL="0" lvl="0" indent="0" algn="l" rtl="0">
              <a:lnSpc>
                <a:spcPct val="100000"/>
              </a:lnSpc>
              <a:spcBef>
                <a:spcPts val="0"/>
              </a:spcBef>
              <a:spcAft>
                <a:spcPts val="0"/>
              </a:spcAft>
              <a:buSzPts val="1400"/>
              <a:buNone/>
            </a:pPr>
            <a:r>
              <a:rPr lang="it-IT"/>
              <a:t>cirrhosis [7,19], and 10%–50% in patients with transjugular</a:t>
            </a:r>
            <a:endParaRPr/>
          </a:p>
          <a:p>
            <a:pPr marL="0" lvl="0" indent="0" algn="l" rtl="0">
              <a:lnSpc>
                <a:spcPct val="100000"/>
              </a:lnSpc>
              <a:spcBef>
                <a:spcPts val="0"/>
              </a:spcBef>
              <a:spcAft>
                <a:spcPts val="0"/>
              </a:spcAft>
              <a:buSzPts val="1400"/>
              <a:buNone/>
            </a:pPr>
            <a:r>
              <a:rPr lang="it-IT"/>
              <a:t>intrahepatic portosystemic shunt (TIPS) [20,21]. The cumulated</a:t>
            </a:r>
            <a:endParaRPr/>
          </a:p>
          <a:p>
            <a:pPr marL="0" lvl="0" indent="0" algn="l" rtl="0">
              <a:lnSpc>
                <a:spcPct val="100000"/>
              </a:lnSpc>
              <a:spcBef>
                <a:spcPts val="0"/>
              </a:spcBef>
              <a:spcAft>
                <a:spcPts val="0"/>
              </a:spcAft>
              <a:buSzPts val="1400"/>
              <a:buNone/>
            </a:pPr>
            <a:r>
              <a:rPr lang="it-IT"/>
              <a:t>numbers indicate that OHE will occur in 30%–40% of those with</a:t>
            </a:r>
            <a:endParaRPr/>
          </a:p>
          <a:p>
            <a:pPr marL="0" lvl="0" indent="0" algn="l" rtl="0">
              <a:lnSpc>
                <a:spcPct val="100000"/>
              </a:lnSpc>
              <a:spcBef>
                <a:spcPts val="0"/>
              </a:spcBef>
              <a:spcAft>
                <a:spcPts val="0"/>
              </a:spcAft>
              <a:buSzPts val="1400"/>
              <a:buNone/>
            </a:pPr>
            <a:r>
              <a:rPr lang="it-IT"/>
              <a:t>cirrhosis at some time during their clinical course and in the</a:t>
            </a:r>
            <a:endParaRPr/>
          </a:p>
          <a:p>
            <a:pPr marL="0" lvl="0" indent="0" algn="l" rtl="0">
              <a:lnSpc>
                <a:spcPct val="100000"/>
              </a:lnSpc>
              <a:spcBef>
                <a:spcPts val="0"/>
              </a:spcBef>
              <a:spcAft>
                <a:spcPts val="0"/>
              </a:spcAft>
              <a:buSzPts val="1400"/>
              <a:buNone/>
            </a:pPr>
            <a:r>
              <a:rPr lang="it-IT"/>
              <a:t>survivors in most cases repeatedly [22]. Minimal HE (MHE) or</a:t>
            </a:r>
            <a:endParaRPr/>
          </a:p>
          <a:p>
            <a:pPr marL="0" lvl="0" indent="0" algn="l" rtl="0">
              <a:lnSpc>
                <a:spcPct val="100000"/>
              </a:lnSpc>
              <a:spcBef>
                <a:spcPts val="0"/>
              </a:spcBef>
              <a:spcAft>
                <a:spcPts val="0"/>
              </a:spcAft>
              <a:buSzPts val="1400"/>
              <a:buNone/>
            </a:pPr>
            <a:r>
              <a:rPr lang="it-IT"/>
              <a:t>covert HE (CHE) occurs in 20%–80% of patients with cirrhosis</a:t>
            </a:r>
            <a:endParaRPr/>
          </a:p>
          <a:p>
            <a:pPr marL="0" lvl="0" indent="0" algn="l" rtl="0">
              <a:lnSpc>
                <a:spcPct val="100000"/>
              </a:lnSpc>
              <a:spcBef>
                <a:spcPts val="0"/>
              </a:spcBef>
              <a:spcAft>
                <a:spcPts val="0"/>
              </a:spcAft>
              <a:buSzPts val="1400"/>
              <a:buNone/>
            </a:pPr>
            <a:r>
              <a:rPr lang="it-IT"/>
              <a:t>[23–27,81</a:t>
            </a:r>
            <a:endParaRPr/>
          </a:p>
        </p:txBody>
      </p:sp>
      <p:sp>
        <p:nvSpPr>
          <p:cNvPr id="167" name="Google Shape;16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The prevalence of OHE at the time of diagnosis of cirrhosis is</a:t>
            </a:r>
            <a:endParaRPr/>
          </a:p>
          <a:p>
            <a:pPr marL="0" lvl="0" indent="0" algn="l" rtl="0">
              <a:lnSpc>
                <a:spcPct val="100000"/>
              </a:lnSpc>
              <a:spcBef>
                <a:spcPts val="0"/>
              </a:spcBef>
              <a:spcAft>
                <a:spcPts val="0"/>
              </a:spcAft>
              <a:buSzPts val="1400"/>
              <a:buNone/>
            </a:pPr>
            <a:r>
              <a:rPr lang="it-IT"/>
              <a:t>10%–14% in general [16–18], 16%–21% in those with decompensated</a:t>
            </a:r>
            <a:endParaRPr/>
          </a:p>
          <a:p>
            <a:pPr marL="0" lvl="0" indent="0" algn="l" rtl="0">
              <a:lnSpc>
                <a:spcPct val="100000"/>
              </a:lnSpc>
              <a:spcBef>
                <a:spcPts val="0"/>
              </a:spcBef>
              <a:spcAft>
                <a:spcPts val="0"/>
              </a:spcAft>
              <a:buSzPts val="1400"/>
              <a:buNone/>
            </a:pPr>
            <a:r>
              <a:rPr lang="it-IT"/>
              <a:t>cirrhosis [7,19], and 10%–50% in patients with transjugular</a:t>
            </a:r>
            <a:endParaRPr/>
          </a:p>
          <a:p>
            <a:pPr marL="0" lvl="0" indent="0" algn="l" rtl="0">
              <a:lnSpc>
                <a:spcPct val="100000"/>
              </a:lnSpc>
              <a:spcBef>
                <a:spcPts val="0"/>
              </a:spcBef>
              <a:spcAft>
                <a:spcPts val="0"/>
              </a:spcAft>
              <a:buSzPts val="1400"/>
              <a:buNone/>
            </a:pPr>
            <a:r>
              <a:rPr lang="it-IT"/>
              <a:t>intrahepatic portosystemic shunt (TIPS) [20,21]. The cumulated</a:t>
            </a:r>
            <a:endParaRPr/>
          </a:p>
          <a:p>
            <a:pPr marL="0" lvl="0" indent="0" algn="l" rtl="0">
              <a:lnSpc>
                <a:spcPct val="100000"/>
              </a:lnSpc>
              <a:spcBef>
                <a:spcPts val="0"/>
              </a:spcBef>
              <a:spcAft>
                <a:spcPts val="0"/>
              </a:spcAft>
              <a:buSzPts val="1400"/>
              <a:buNone/>
            </a:pPr>
            <a:r>
              <a:rPr lang="it-IT"/>
              <a:t>numbers indicate that OHE will occur in 30%–40% of those with</a:t>
            </a:r>
            <a:endParaRPr/>
          </a:p>
          <a:p>
            <a:pPr marL="0" lvl="0" indent="0" algn="l" rtl="0">
              <a:lnSpc>
                <a:spcPct val="100000"/>
              </a:lnSpc>
              <a:spcBef>
                <a:spcPts val="0"/>
              </a:spcBef>
              <a:spcAft>
                <a:spcPts val="0"/>
              </a:spcAft>
              <a:buSzPts val="1400"/>
              <a:buNone/>
            </a:pPr>
            <a:r>
              <a:rPr lang="it-IT"/>
              <a:t>cirrhosis at some time during their clinical course and in the</a:t>
            </a:r>
            <a:endParaRPr/>
          </a:p>
          <a:p>
            <a:pPr marL="0" lvl="0" indent="0" algn="l" rtl="0">
              <a:lnSpc>
                <a:spcPct val="100000"/>
              </a:lnSpc>
              <a:spcBef>
                <a:spcPts val="0"/>
              </a:spcBef>
              <a:spcAft>
                <a:spcPts val="0"/>
              </a:spcAft>
              <a:buSzPts val="1400"/>
              <a:buNone/>
            </a:pPr>
            <a:r>
              <a:rPr lang="it-IT"/>
              <a:t>survivors in most cases repeatedly [22]. Minimal HE (MHE) or</a:t>
            </a:r>
            <a:endParaRPr/>
          </a:p>
          <a:p>
            <a:pPr marL="0" lvl="0" indent="0" algn="l" rtl="0">
              <a:lnSpc>
                <a:spcPct val="100000"/>
              </a:lnSpc>
              <a:spcBef>
                <a:spcPts val="0"/>
              </a:spcBef>
              <a:spcAft>
                <a:spcPts val="0"/>
              </a:spcAft>
              <a:buSzPts val="1400"/>
              <a:buNone/>
            </a:pPr>
            <a:r>
              <a:rPr lang="it-IT"/>
              <a:t>covert HE (CHE) occurs in 20%–80% of patients with cirrhosis</a:t>
            </a:r>
            <a:endParaRPr/>
          </a:p>
          <a:p>
            <a:pPr marL="0" lvl="0" indent="0" algn="l" rtl="0">
              <a:lnSpc>
                <a:spcPct val="100000"/>
              </a:lnSpc>
              <a:spcBef>
                <a:spcPts val="0"/>
              </a:spcBef>
              <a:spcAft>
                <a:spcPts val="0"/>
              </a:spcAft>
              <a:buSzPts val="1400"/>
              <a:buNone/>
            </a:pPr>
            <a:r>
              <a:rPr lang="it-IT"/>
              <a:t>[23–27,81</a:t>
            </a:r>
            <a:endParaRPr/>
          </a:p>
        </p:txBody>
      </p:sp>
      <p:sp>
        <p:nvSpPr>
          <p:cNvPr id="167" name="Google Shape;16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6447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0" name="Google Shape;18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The prevalence of OHE at the time of diagnosis of cirrhosis is</a:t>
            </a:r>
            <a:endParaRPr/>
          </a:p>
          <a:p>
            <a:pPr marL="0" lvl="0" indent="0" algn="l" rtl="0">
              <a:lnSpc>
                <a:spcPct val="100000"/>
              </a:lnSpc>
              <a:spcBef>
                <a:spcPts val="0"/>
              </a:spcBef>
              <a:spcAft>
                <a:spcPts val="0"/>
              </a:spcAft>
              <a:buSzPts val="1400"/>
              <a:buNone/>
            </a:pPr>
            <a:r>
              <a:rPr lang="it-IT"/>
              <a:t>10%–14% in general [16–18], 16%–21% in those with decompensated</a:t>
            </a:r>
            <a:endParaRPr/>
          </a:p>
          <a:p>
            <a:pPr marL="0" lvl="0" indent="0" algn="l" rtl="0">
              <a:lnSpc>
                <a:spcPct val="100000"/>
              </a:lnSpc>
              <a:spcBef>
                <a:spcPts val="0"/>
              </a:spcBef>
              <a:spcAft>
                <a:spcPts val="0"/>
              </a:spcAft>
              <a:buSzPts val="1400"/>
              <a:buNone/>
            </a:pPr>
            <a:r>
              <a:rPr lang="it-IT"/>
              <a:t>cirrhosis [7,19], and 10%–50% in patients with transjugular</a:t>
            </a:r>
            <a:endParaRPr/>
          </a:p>
          <a:p>
            <a:pPr marL="0" lvl="0" indent="0" algn="l" rtl="0">
              <a:lnSpc>
                <a:spcPct val="100000"/>
              </a:lnSpc>
              <a:spcBef>
                <a:spcPts val="0"/>
              </a:spcBef>
              <a:spcAft>
                <a:spcPts val="0"/>
              </a:spcAft>
              <a:buSzPts val="1400"/>
              <a:buNone/>
            </a:pPr>
            <a:r>
              <a:rPr lang="it-IT"/>
              <a:t>intrahepatic portosystemic shunt (TIPS) [20,21]. The cumulated</a:t>
            </a:r>
            <a:endParaRPr/>
          </a:p>
          <a:p>
            <a:pPr marL="0" lvl="0" indent="0" algn="l" rtl="0">
              <a:lnSpc>
                <a:spcPct val="100000"/>
              </a:lnSpc>
              <a:spcBef>
                <a:spcPts val="0"/>
              </a:spcBef>
              <a:spcAft>
                <a:spcPts val="0"/>
              </a:spcAft>
              <a:buSzPts val="1400"/>
              <a:buNone/>
            </a:pPr>
            <a:r>
              <a:rPr lang="it-IT"/>
              <a:t>numbers indicate that OHE will occur in 30%–40% of those with</a:t>
            </a:r>
            <a:endParaRPr/>
          </a:p>
          <a:p>
            <a:pPr marL="0" lvl="0" indent="0" algn="l" rtl="0">
              <a:lnSpc>
                <a:spcPct val="100000"/>
              </a:lnSpc>
              <a:spcBef>
                <a:spcPts val="0"/>
              </a:spcBef>
              <a:spcAft>
                <a:spcPts val="0"/>
              </a:spcAft>
              <a:buSzPts val="1400"/>
              <a:buNone/>
            </a:pPr>
            <a:r>
              <a:rPr lang="it-IT"/>
              <a:t>cirrhosis at some time during their clinical course and in the</a:t>
            </a:r>
            <a:endParaRPr/>
          </a:p>
          <a:p>
            <a:pPr marL="0" lvl="0" indent="0" algn="l" rtl="0">
              <a:lnSpc>
                <a:spcPct val="100000"/>
              </a:lnSpc>
              <a:spcBef>
                <a:spcPts val="0"/>
              </a:spcBef>
              <a:spcAft>
                <a:spcPts val="0"/>
              </a:spcAft>
              <a:buSzPts val="1400"/>
              <a:buNone/>
            </a:pPr>
            <a:r>
              <a:rPr lang="it-IT"/>
              <a:t>survivors in most cases repeatedly [22]. Minimal HE (MHE) or</a:t>
            </a:r>
            <a:endParaRPr/>
          </a:p>
          <a:p>
            <a:pPr marL="0" lvl="0" indent="0" algn="l" rtl="0">
              <a:lnSpc>
                <a:spcPct val="100000"/>
              </a:lnSpc>
              <a:spcBef>
                <a:spcPts val="0"/>
              </a:spcBef>
              <a:spcAft>
                <a:spcPts val="0"/>
              </a:spcAft>
              <a:buSzPts val="1400"/>
              <a:buNone/>
            </a:pPr>
            <a:r>
              <a:rPr lang="it-IT"/>
              <a:t>covert HE (CHE) occurs in 20%–80% of patients with cirrhosis</a:t>
            </a:r>
            <a:endParaRPr/>
          </a:p>
          <a:p>
            <a:pPr marL="0" lvl="0" indent="0" algn="l" rtl="0">
              <a:lnSpc>
                <a:spcPct val="100000"/>
              </a:lnSpc>
              <a:spcBef>
                <a:spcPts val="0"/>
              </a:spcBef>
              <a:spcAft>
                <a:spcPts val="0"/>
              </a:spcAft>
              <a:buSzPts val="1400"/>
              <a:buNone/>
            </a:pPr>
            <a:r>
              <a:rPr lang="it-IT"/>
              <a:t>[23–27,81</a:t>
            </a:r>
            <a:endParaRPr/>
          </a:p>
        </p:txBody>
      </p:sp>
      <p:sp>
        <p:nvSpPr>
          <p:cNvPr id="181" name="Google Shape;18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5" name="Google Shape;19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The prevalence of OHE at the time of diagnosis of cirrhosis is</a:t>
            </a:r>
            <a:endParaRPr/>
          </a:p>
          <a:p>
            <a:pPr marL="0" lvl="0" indent="0" algn="l" rtl="0">
              <a:lnSpc>
                <a:spcPct val="100000"/>
              </a:lnSpc>
              <a:spcBef>
                <a:spcPts val="0"/>
              </a:spcBef>
              <a:spcAft>
                <a:spcPts val="0"/>
              </a:spcAft>
              <a:buSzPts val="1400"/>
              <a:buNone/>
            </a:pPr>
            <a:r>
              <a:rPr lang="it-IT"/>
              <a:t>10%–14% in general [16–18], 16%–21% in those with decompensated</a:t>
            </a:r>
            <a:endParaRPr/>
          </a:p>
          <a:p>
            <a:pPr marL="0" lvl="0" indent="0" algn="l" rtl="0">
              <a:lnSpc>
                <a:spcPct val="100000"/>
              </a:lnSpc>
              <a:spcBef>
                <a:spcPts val="0"/>
              </a:spcBef>
              <a:spcAft>
                <a:spcPts val="0"/>
              </a:spcAft>
              <a:buSzPts val="1400"/>
              <a:buNone/>
            </a:pPr>
            <a:r>
              <a:rPr lang="it-IT"/>
              <a:t>cirrhosis [7,19], and 10%–50% in patients with transjugular</a:t>
            </a:r>
            <a:endParaRPr/>
          </a:p>
          <a:p>
            <a:pPr marL="0" lvl="0" indent="0" algn="l" rtl="0">
              <a:lnSpc>
                <a:spcPct val="100000"/>
              </a:lnSpc>
              <a:spcBef>
                <a:spcPts val="0"/>
              </a:spcBef>
              <a:spcAft>
                <a:spcPts val="0"/>
              </a:spcAft>
              <a:buSzPts val="1400"/>
              <a:buNone/>
            </a:pPr>
            <a:r>
              <a:rPr lang="it-IT"/>
              <a:t>intrahepatic portosystemic shunt (TIPS) [20,21]. The cumulated</a:t>
            </a:r>
            <a:endParaRPr/>
          </a:p>
          <a:p>
            <a:pPr marL="0" lvl="0" indent="0" algn="l" rtl="0">
              <a:lnSpc>
                <a:spcPct val="100000"/>
              </a:lnSpc>
              <a:spcBef>
                <a:spcPts val="0"/>
              </a:spcBef>
              <a:spcAft>
                <a:spcPts val="0"/>
              </a:spcAft>
              <a:buSzPts val="1400"/>
              <a:buNone/>
            </a:pPr>
            <a:r>
              <a:rPr lang="it-IT"/>
              <a:t>numbers indicate that OHE will occur in 30%–40% of those with</a:t>
            </a:r>
            <a:endParaRPr/>
          </a:p>
          <a:p>
            <a:pPr marL="0" lvl="0" indent="0" algn="l" rtl="0">
              <a:lnSpc>
                <a:spcPct val="100000"/>
              </a:lnSpc>
              <a:spcBef>
                <a:spcPts val="0"/>
              </a:spcBef>
              <a:spcAft>
                <a:spcPts val="0"/>
              </a:spcAft>
              <a:buSzPts val="1400"/>
              <a:buNone/>
            </a:pPr>
            <a:r>
              <a:rPr lang="it-IT"/>
              <a:t>cirrhosis at some time during their clinical course and in the</a:t>
            </a:r>
            <a:endParaRPr/>
          </a:p>
          <a:p>
            <a:pPr marL="0" lvl="0" indent="0" algn="l" rtl="0">
              <a:lnSpc>
                <a:spcPct val="100000"/>
              </a:lnSpc>
              <a:spcBef>
                <a:spcPts val="0"/>
              </a:spcBef>
              <a:spcAft>
                <a:spcPts val="0"/>
              </a:spcAft>
              <a:buSzPts val="1400"/>
              <a:buNone/>
            </a:pPr>
            <a:r>
              <a:rPr lang="it-IT"/>
              <a:t>survivors in most cases repeatedly [22]. Minimal HE (MHE) or</a:t>
            </a:r>
            <a:endParaRPr/>
          </a:p>
          <a:p>
            <a:pPr marL="0" lvl="0" indent="0" algn="l" rtl="0">
              <a:lnSpc>
                <a:spcPct val="100000"/>
              </a:lnSpc>
              <a:spcBef>
                <a:spcPts val="0"/>
              </a:spcBef>
              <a:spcAft>
                <a:spcPts val="0"/>
              </a:spcAft>
              <a:buSzPts val="1400"/>
              <a:buNone/>
            </a:pPr>
            <a:r>
              <a:rPr lang="it-IT"/>
              <a:t>covert HE (CHE) occurs in 20%–80% of patients with cirrhosis</a:t>
            </a:r>
            <a:endParaRPr/>
          </a:p>
          <a:p>
            <a:pPr marL="0" lvl="0" indent="0" algn="l" rtl="0">
              <a:lnSpc>
                <a:spcPct val="100000"/>
              </a:lnSpc>
              <a:spcBef>
                <a:spcPts val="0"/>
              </a:spcBef>
              <a:spcAft>
                <a:spcPts val="0"/>
              </a:spcAft>
              <a:buSzPts val="1400"/>
              <a:buNone/>
            </a:pPr>
            <a:r>
              <a:rPr lang="it-IT"/>
              <a:t>[23–27,81</a:t>
            </a:r>
            <a:endParaRPr/>
          </a:p>
        </p:txBody>
      </p:sp>
      <p:sp>
        <p:nvSpPr>
          <p:cNvPr id="196" name="Google Shape;19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47ef3241b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7" name="Google Shape;207;g247ef3241bc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The prevalence of OHE at the time of diagnosis of cirrhosis is</a:t>
            </a:r>
            <a:endParaRPr/>
          </a:p>
          <a:p>
            <a:pPr marL="0" lvl="0" indent="0" algn="l" rtl="0">
              <a:lnSpc>
                <a:spcPct val="100000"/>
              </a:lnSpc>
              <a:spcBef>
                <a:spcPts val="0"/>
              </a:spcBef>
              <a:spcAft>
                <a:spcPts val="0"/>
              </a:spcAft>
              <a:buSzPts val="1400"/>
              <a:buNone/>
            </a:pPr>
            <a:r>
              <a:rPr lang="it-IT"/>
              <a:t>10%–14% in general [16–18], 16%–21% in those with decompensated</a:t>
            </a:r>
            <a:endParaRPr/>
          </a:p>
          <a:p>
            <a:pPr marL="0" lvl="0" indent="0" algn="l" rtl="0">
              <a:lnSpc>
                <a:spcPct val="100000"/>
              </a:lnSpc>
              <a:spcBef>
                <a:spcPts val="0"/>
              </a:spcBef>
              <a:spcAft>
                <a:spcPts val="0"/>
              </a:spcAft>
              <a:buSzPts val="1400"/>
              <a:buNone/>
            </a:pPr>
            <a:r>
              <a:rPr lang="it-IT"/>
              <a:t>cirrhosis [7,19], and 10%–50% in patients with transjugular</a:t>
            </a:r>
            <a:endParaRPr/>
          </a:p>
          <a:p>
            <a:pPr marL="0" lvl="0" indent="0" algn="l" rtl="0">
              <a:lnSpc>
                <a:spcPct val="100000"/>
              </a:lnSpc>
              <a:spcBef>
                <a:spcPts val="0"/>
              </a:spcBef>
              <a:spcAft>
                <a:spcPts val="0"/>
              </a:spcAft>
              <a:buSzPts val="1400"/>
              <a:buNone/>
            </a:pPr>
            <a:r>
              <a:rPr lang="it-IT"/>
              <a:t>intrahepatic portosystemic shunt (TIPS) [20,21]. The cumulated</a:t>
            </a:r>
            <a:endParaRPr/>
          </a:p>
          <a:p>
            <a:pPr marL="0" lvl="0" indent="0" algn="l" rtl="0">
              <a:lnSpc>
                <a:spcPct val="100000"/>
              </a:lnSpc>
              <a:spcBef>
                <a:spcPts val="0"/>
              </a:spcBef>
              <a:spcAft>
                <a:spcPts val="0"/>
              </a:spcAft>
              <a:buSzPts val="1400"/>
              <a:buNone/>
            </a:pPr>
            <a:r>
              <a:rPr lang="it-IT"/>
              <a:t>numbers indicate that OHE will occur in 30%–40% of those with</a:t>
            </a:r>
            <a:endParaRPr/>
          </a:p>
          <a:p>
            <a:pPr marL="0" lvl="0" indent="0" algn="l" rtl="0">
              <a:lnSpc>
                <a:spcPct val="100000"/>
              </a:lnSpc>
              <a:spcBef>
                <a:spcPts val="0"/>
              </a:spcBef>
              <a:spcAft>
                <a:spcPts val="0"/>
              </a:spcAft>
              <a:buSzPts val="1400"/>
              <a:buNone/>
            </a:pPr>
            <a:r>
              <a:rPr lang="it-IT"/>
              <a:t>cirrhosis at some time during their clinical course and in the</a:t>
            </a:r>
            <a:endParaRPr/>
          </a:p>
          <a:p>
            <a:pPr marL="0" lvl="0" indent="0" algn="l" rtl="0">
              <a:lnSpc>
                <a:spcPct val="100000"/>
              </a:lnSpc>
              <a:spcBef>
                <a:spcPts val="0"/>
              </a:spcBef>
              <a:spcAft>
                <a:spcPts val="0"/>
              </a:spcAft>
              <a:buSzPts val="1400"/>
              <a:buNone/>
            </a:pPr>
            <a:r>
              <a:rPr lang="it-IT"/>
              <a:t>survivors in most cases repeatedly [22]. Minimal HE (MHE) or</a:t>
            </a:r>
            <a:endParaRPr/>
          </a:p>
          <a:p>
            <a:pPr marL="0" lvl="0" indent="0" algn="l" rtl="0">
              <a:lnSpc>
                <a:spcPct val="100000"/>
              </a:lnSpc>
              <a:spcBef>
                <a:spcPts val="0"/>
              </a:spcBef>
              <a:spcAft>
                <a:spcPts val="0"/>
              </a:spcAft>
              <a:buSzPts val="1400"/>
              <a:buNone/>
            </a:pPr>
            <a:r>
              <a:rPr lang="it-IT"/>
              <a:t>covert HE (CHE) occurs in 20%–80% of patients with cirrhosis</a:t>
            </a:r>
            <a:endParaRPr/>
          </a:p>
          <a:p>
            <a:pPr marL="0" lvl="0" indent="0" algn="l" rtl="0">
              <a:lnSpc>
                <a:spcPct val="100000"/>
              </a:lnSpc>
              <a:spcBef>
                <a:spcPts val="0"/>
              </a:spcBef>
              <a:spcAft>
                <a:spcPts val="0"/>
              </a:spcAft>
              <a:buSzPts val="1400"/>
              <a:buNone/>
            </a:pPr>
            <a:r>
              <a:rPr lang="it-IT"/>
              <a:t>[23–27,81</a:t>
            </a:r>
            <a:endParaRPr/>
          </a:p>
        </p:txBody>
      </p:sp>
      <p:sp>
        <p:nvSpPr>
          <p:cNvPr id="208" name="Google Shape;208;g247ef3241bc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0a30e2d1af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it-IT"/>
              <a:t>The HRQoL was evaluated using the Short Form-36 (SF-36) questionnaire corrected for age, education and</a:t>
            </a:r>
            <a:endParaRPr/>
          </a:p>
          <a:p>
            <a:pPr marL="0" lvl="0" indent="0" algn="l" rtl="0">
              <a:lnSpc>
                <a:spcPct val="100000"/>
              </a:lnSpc>
              <a:spcBef>
                <a:spcPts val="0"/>
              </a:spcBef>
              <a:spcAft>
                <a:spcPts val="0"/>
              </a:spcAft>
              <a:buClr>
                <a:schemeClr val="dk1"/>
              </a:buClr>
              <a:buSzPts val="1100"/>
              <a:buFont typeface="Arial"/>
              <a:buNone/>
            </a:pPr>
            <a:r>
              <a:rPr lang="it-IT"/>
              <a:t>occupation of a healthy Italian population sample (18). The SF-36 is a paper–pencil test, which investi-</a:t>
            </a:r>
            <a:endParaRPr/>
          </a:p>
          <a:p>
            <a:pPr marL="0" lvl="0" indent="0" algn="l" rtl="0">
              <a:lnSpc>
                <a:spcPct val="100000"/>
              </a:lnSpc>
              <a:spcBef>
                <a:spcPts val="0"/>
              </a:spcBef>
              <a:spcAft>
                <a:spcPts val="0"/>
              </a:spcAft>
              <a:buClr>
                <a:schemeClr val="dk1"/>
              </a:buClr>
              <a:buSzPts val="1100"/>
              <a:buFont typeface="Arial"/>
              <a:buNone/>
            </a:pPr>
            <a:r>
              <a:rPr lang="it-IT"/>
              <a:t>gates the full range of the patient’s health by 36 multiple-choice questions. It measures eight domains, four</a:t>
            </a:r>
            <a:endParaRPr/>
          </a:p>
          <a:p>
            <a:pPr marL="0" lvl="0" indent="0" algn="l" rtl="0">
              <a:lnSpc>
                <a:spcPct val="100000"/>
              </a:lnSpc>
              <a:spcBef>
                <a:spcPts val="0"/>
              </a:spcBef>
              <a:spcAft>
                <a:spcPts val="0"/>
              </a:spcAft>
              <a:buClr>
                <a:schemeClr val="dk1"/>
              </a:buClr>
              <a:buSzPts val="1100"/>
              <a:buFont typeface="Arial"/>
              <a:buNone/>
            </a:pPr>
            <a:r>
              <a:rPr lang="it-IT"/>
              <a:t>in the area of “physical health” (physical functioning,role limitation-physical, bodily pain, general health)</a:t>
            </a:r>
            <a:endParaRPr/>
          </a:p>
          <a:p>
            <a:pPr marL="0" lvl="0" indent="0" algn="l" rtl="0">
              <a:lnSpc>
                <a:spcPct val="100000"/>
              </a:lnSpc>
              <a:spcBef>
                <a:spcPts val="0"/>
              </a:spcBef>
              <a:spcAft>
                <a:spcPts val="0"/>
              </a:spcAft>
              <a:buClr>
                <a:schemeClr val="dk1"/>
              </a:buClr>
              <a:buSzPts val="1100"/>
              <a:buFont typeface="Arial"/>
              <a:buNone/>
            </a:pPr>
            <a:r>
              <a:rPr lang="it-IT"/>
              <a:t>and four in the area of “mental health” (role limitation-emotional, vitality, mental health and social func-</a:t>
            </a:r>
            <a:endParaRPr/>
          </a:p>
          <a:p>
            <a:pPr marL="0" lvl="0" indent="0" algn="l" rtl="0">
              <a:lnSpc>
                <a:spcPct val="100000"/>
              </a:lnSpc>
              <a:spcBef>
                <a:spcPts val="0"/>
              </a:spcBef>
              <a:spcAft>
                <a:spcPts val="0"/>
              </a:spcAft>
              <a:buClr>
                <a:schemeClr val="dk1"/>
              </a:buClr>
              <a:buSzPts val="1100"/>
              <a:buFont typeface="Arial"/>
              <a:buNone/>
            </a:pPr>
            <a:r>
              <a:rPr lang="it-IT"/>
              <a:t>tioning).</a:t>
            </a:r>
            <a:endParaRPr/>
          </a:p>
          <a:p>
            <a:pPr marL="0" lvl="0" indent="0" algn="l" rtl="0">
              <a:lnSpc>
                <a:spcPct val="100000"/>
              </a:lnSpc>
              <a:spcBef>
                <a:spcPts val="0"/>
              </a:spcBef>
              <a:spcAft>
                <a:spcPts val="0"/>
              </a:spcAft>
              <a:buSzPts val="1400"/>
              <a:buNone/>
            </a:pPr>
            <a:endParaRPr/>
          </a:p>
        </p:txBody>
      </p:sp>
      <p:sp>
        <p:nvSpPr>
          <p:cNvPr id="220" name="Google Shape;220;g20a30e2d1af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0a30e2d1af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it-IT"/>
              <a:t>The HRQoL was evaluated using the Short Form-36 (SF-36) questionnaire corrected for age, education and</a:t>
            </a:r>
            <a:endParaRPr/>
          </a:p>
          <a:p>
            <a:pPr marL="0" lvl="0" indent="0" algn="l" rtl="0">
              <a:lnSpc>
                <a:spcPct val="100000"/>
              </a:lnSpc>
              <a:spcBef>
                <a:spcPts val="0"/>
              </a:spcBef>
              <a:spcAft>
                <a:spcPts val="0"/>
              </a:spcAft>
              <a:buClr>
                <a:schemeClr val="dk1"/>
              </a:buClr>
              <a:buSzPts val="1100"/>
              <a:buFont typeface="Arial"/>
              <a:buNone/>
            </a:pPr>
            <a:r>
              <a:rPr lang="it-IT"/>
              <a:t>occupation of a healthy Italian population sample (18). The SF-36 is a paper–pencil test, which investi-</a:t>
            </a:r>
            <a:endParaRPr/>
          </a:p>
          <a:p>
            <a:pPr marL="0" lvl="0" indent="0" algn="l" rtl="0">
              <a:lnSpc>
                <a:spcPct val="100000"/>
              </a:lnSpc>
              <a:spcBef>
                <a:spcPts val="0"/>
              </a:spcBef>
              <a:spcAft>
                <a:spcPts val="0"/>
              </a:spcAft>
              <a:buClr>
                <a:schemeClr val="dk1"/>
              </a:buClr>
              <a:buSzPts val="1100"/>
              <a:buFont typeface="Arial"/>
              <a:buNone/>
            </a:pPr>
            <a:r>
              <a:rPr lang="it-IT"/>
              <a:t>gates the full range of the patient’s health by 36 multiple-choice questions. It measures eight domains, four</a:t>
            </a:r>
            <a:endParaRPr/>
          </a:p>
          <a:p>
            <a:pPr marL="0" lvl="0" indent="0" algn="l" rtl="0">
              <a:lnSpc>
                <a:spcPct val="100000"/>
              </a:lnSpc>
              <a:spcBef>
                <a:spcPts val="0"/>
              </a:spcBef>
              <a:spcAft>
                <a:spcPts val="0"/>
              </a:spcAft>
              <a:buClr>
                <a:schemeClr val="dk1"/>
              </a:buClr>
              <a:buSzPts val="1100"/>
              <a:buFont typeface="Arial"/>
              <a:buNone/>
            </a:pPr>
            <a:r>
              <a:rPr lang="it-IT"/>
              <a:t>in the area of “physical health” (physical functioning,role limitation-physical, bodily pain, general health)</a:t>
            </a:r>
            <a:endParaRPr/>
          </a:p>
          <a:p>
            <a:pPr marL="0" lvl="0" indent="0" algn="l" rtl="0">
              <a:lnSpc>
                <a:spcPct val="100000"/>
              </a:lnSpc>
              <a:spcBef>
                <a:spcPts val="0"/>
              </a:spcBef>
              <a:spcAft>
                <a:spcPts val="0"/>
              </a:spcAft>
              <a:buClr>
                <a:schemeClr val="dk1"/>
              </a:buClr>
              <a:buSzPts val="1100"/>
              <a:buFont typeface="Arial"/>
              <a:buNone/>
            </a:pPr>
            <a:r>
              <a:rPr lang="it-IT"/>
              <a:t>and four in the area of “mental health” (role limitation-emotional, vitality, mental health and social func-</a:t>
            </a:r>
            <a:endParaRPr/>
          </a:p>
          <a:p>
            <a:pPr marL="0" lvl="0" indent="0" algn="l" rtl="0">
              <a:lnSpc>
                <a:spcPct val="100000"/>
              </a:lnSpc>
              <a:spcBef>
                <a:spcPts val="0"/>
              </a:spcBef>
              <a:spcAft>
                <a:spcPts val="0"/>
              </a:spcAft>
              <a:buClr>
                <a:schemeClr val="dk1"/>
              </a:buClr>
              <a:buSzPts val="1100"/>
              <a:buFont typeface="Arial"/>
              <a:buNone/>
            </a:pPr>
            <a:r>
              <a:rPr lang="it-IT"/>
              <a:t>tioning).</a:t>
            </a:r>
            <a:endParaRPr/>
          </a:p>
          <a:p>
            <a:pPr marL="0" lvl="0" indent="0" algn="l" rtl="0">
              <a:lnSpc>
                <a:spcPct val="100000"/>
              </a:lnSpc>
              <a:spcBef>
                <a:spcPts val="0"/>
              </a:spcBef>
              <a:spcAft>
                <a:spcPts val="0"/>
              </a:spcAft>
              <a:buSzPts val="1400"/>
              <a:buNone/>
            </a:pPr>
            <a:endParaRPr/>
          </a:p>
        </p:txBody>
      </p:sp>
      <p:sp>
        <p:nvSpPr>
          <p:cNvPr id="226" name="Google Shape;226;g20a30e2d1af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15c2ce66fb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215c2ce66fb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g215c2ce66fb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290116f93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3" name="Google Shape;93;g2290116f936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g2290116f936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15c2ce66fb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215c2ce66fb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215c2ce66fb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7" name="Google Shape;23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402 patients discharged after one of the following complications of cirrhosis: ascites, spontaneous bacterial peritonitis, renal failure, hepatic encephalopathy, or variceal hemorrhage. </a:t>
            </a:r>
            <a:endParaRPr/>
          </a:p>
          <a:p>
            <a:pPr marL="0" lvl="0" indent="0" algn="l" rtl="0">
              <a:lnSpc>
                <a:spcPct val="100000"/>
              </a:lnSpc>
              <a:spcBef>
                <a:spcPts val="0"/>
              </a:spcBef>
              <a:spcAft>
                <a:spcPts val="0"/>
              </a:spcAft>
              <a:buSzPts val="1400"/>
              <a:buNone/>
            </a:pPr>
            <a:r>
              <a:rPr lang="it-IT"/>
              <a:t>Overall, 276 (69 % ) subjects had at least one nonelective readmission, with a median time to fi rst readmission of 67 days. By 1 week after discharge, 14 %of subjects had been readmitted, and 37 % were readmitted within 1 month. Of the 165 readmissions within 1 month, 36 (22 % ) were judged to be possibly preventable. The most common causes for possibly preventable readmissions were hepatic encephalopathy and fluid imbalance (hyper- and hypovolemia). Reasons why these admissions were judged to be possibly preventable were as follows. (i) Failure to appropriately titrate lactulose – numerous chart examples were seen where the patient was not having adequate number of bowel movements, was not aware of the need to adjust the dose, did not notify the clinic for worsening symptoms, and was subsequently admitted for encephalopathy. (</a:t>
            </a:r>
            <a:endParaRPr/>
          </a:p>
        </p:txBody>
      </p:sp>
      <p:sp>
        <p:nvSpPr>
          <p:cNvPr id="238" name="Google Shape;23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15c2ce66fb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215c2ce66fb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2e639ace5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22e639ace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1272124ebe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8" name="Google Shape;318;g21272124ebe_0_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it-IT"/>
              <a:t>The prevalence of OHE at the time of diagnosis of cirrhosis is</a:t>
            </a:r>
            <a:endParaRPr/>
          </a:p>
          <a:p>
            <a:pPr marL="457200" lvl="0" indent="-228600" algn="l" rtl="0">
              <a:lnSpc>
                <a:spcPct val="100000"/>
              </a:lnSpc>
              <a:spcBef>
                <a:spcPts val="0"/>
              </a:spcBef>
              <a:spcAft>
                <a:spcPts val="0"/>
              </a:spcAft>
              <a:buSzPts val="1400"/>
              <a:buNone/>
            </a:pPr>
            <a:r>
              <a:rPr lang="it-IT"/>
              <a:t>10%–14% in general [16–18], 16%–21% in those with decompensated</a:t>
            </a:r>
            <a:endParaRPr/>
          </a:p>
          <a:p>
            <a:pPr marL="457200" lvl="0" indent="-228600" algn="l" rtl="0">
              <a:lnSpc>
                <a:spcPct val="100000"/>
              </a:lnSpc>
              <a:spcBef>
                <a:spcPts val="0"/>
              </a:spcBef>
              <a:spcAft>
                <a:spcPts val="0"/>
              </a:spcAft>
              <a:buSzPts val="1400"/>
              <a:buNone/>
            </a:pPr>
            <a:r>
              <a:rPr lang="it-IT"/>
              <a:t>cirrhosis [7,19], and 10%–50% in patients with transjugular</a:t>
            </a:r>
            <a:endParaRPr/>
          </a:p>
          <a:p>
            <a:pPr marL="457200" lvl="0" indent="-228600" algn="l" rtl="0">
              <a:lnSpc>
                <a:spcPct val="100000"/>
              </a:lnSpc>
              <a:spcBef>
                <a:spcPts val="0"/>
              </a:spcBef>
              <a:spcAft>
                <a:spcPts val="0"/>
              </a:spcAft>
              <a:buSzPts val="1400"/>
              <a:buNone/>
            </a:pPr>
            <a:r>
              <a:rPr lang="it-IT"/>
              <a:t>intrahepatic portosystemic shunt (TIPS) [20,21]. The cumulated</a:t>
            </a:r>
            <a:endParaRPr/>
          </a:p>
          <a:p>
            <a:pPr marL="457200" lvl="0" indent="-228600" algn="l" rtl="0">
              <a:lnSpc>
                <a:spcPct val="100000"/>
              </a:lnSpc>
              <a:spcBef>
                <a:spcPts val="0"/>
              </a:spcBef>
              <a:spcAft>
                <a:spcPts val="0"/>
              </a:spcAft>
              <a:buSzPts val="1400"/>
              <a:buNone/>
            </a:pPr>
            <a:r>
              <a:rPr lang="it-IT"/>
              <a:t>numbers indicate that OHE will occur in 30%–40% of those with</a:t>
            </a:r>
            <a:endParaRPr/>
          </a:p>
          <a:p>
            <a:pPr marL="457200" lvl="0" indent="-228600" algn="l" rtl="0">
              <a:lnSpc>
                <a:spcPct val="100000"/>
              </a:lnSpc>
              <a:spcBef>
                <a:spcPts val="0"/>
              </a:spcBef>
              <a:spcAft>
                <a:spcPts val="0"/>
              </a:spcAft>
              <a:buSzPts val="1400"/>
              <a:buNone/>
            </a:pPr>
            <a:r>
              <a:rPr lang="it-IT"/>
              <a:t>cirrhosis at some time during their clinical course and in the</a:t>
            </a:r>
            <a:endParaRPr/>
          </a:p>
          <a:p>
            <a:pPr marL="457200" lvl="0" indent="-228600" algn="l" rtl="0">
              <a:lnSpc>
                <a:spcPct val="100000"/>
              </a:lnSpc>
              <a:spcBef>
                <a:spcPts val="0"/>
              </a:spcBef>
              <a:spcAft>
                <a:spcPts val="0"/>
              </a:spcAft>
              <a:buSzPts val="1400"/>
              <a:buNone/>
            </a:pPr>
            <a:r>
              <a:rPr lang="it-IT"/>
              <a:t>survivors in most cases repeatedly [22]. Minimal HE (MHE) or</a:t>
            </a:r>
            <a:endParaRPr/>
          </a:p>
          <a:p>
            <a:pPr marL="457200" lvl="0" indent="-228600" algn="l" rtl="0">
              <a:lnSpc>
                <a:spcPct val="100000"/>
              </a:lnSpc>
              <a:spcBef>
                <a:spcPts val="0"/>
              </a:spcBef>
              <a:spcAft>
                <a:spcPts val="0"/>
              </a:spcAft>
              <a:buSzPts val="1400"/>
              <a:buNone/>
            </a:pPr>
            <a:r>
              <a:rPr lang="it-IT"/>
              <a:t>covert HE (CHE) occurs in 20%–80% of patients with cirrhosis</a:t>
            </a:r>
            <a:endParaRPr/>
          </a:p>
          <a:p>
            <a:pPr marL="457200" lvl="0" indent="-228600" algn="l" rtl="0">
              <a:lnSpc>
                <a:spcPct val="100000"/>
              </a:lnSpc>
              <a:spcBef>
                <a:spcPts val="0"/>
              </a:spcBef>
              <a:spcAft>
                <a:spcPts val="0"/>
              </a:spcAft>
              <a:buSzPts val="1400"/>
              <a:buNone/>
            </a:pPr>
            <a:r>
              <a:rPr lang="it-IT"/>
              <a:t>[23–27,81</a:t>
            </a:r>
            <a:endParaRPr/>
          </a:p>
        </p:txBody>
      </p:sp>
      <p:sp>
        <p:nvSpPr>
          <p:cNvPr id="319" name="Google Shape;319;g21272124ebe_0_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2e639ace58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0" name="Google Shape;330;g22e639ace58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it-IT"/>
              <a:t>The prevalence of OHE at the time of diagnosis of cirrhosis is</a:t>
            </a:r>
            <a:endParaRPr/>
          </a:p>
          <a:p>
            <a:pPr marL="457200" lvl="0" indent="-228600" algn="l" rtl="0">
              <a:lnSpc>
                <a:spcPct val="100000"/>
              </a:lnSpc>
              <a:spcBef>
                <a:spcPts val="0"/>
              </a:spcBef>
              <a:spcAft>
                <a:spcPts val="0"/>
              </a:spcAft>
              <a:buSzPts val="1400"/>
              <a:buNone/>
            </a:pPr>
            <a:r>
              <a:rPr lang="it-IT"/>
              <a:t>10%–14% in general [16–18], 16%–21% in those with decompensated</a:t>
            </a:r>
            <a:endParaRPr/>
          </a:p>
          <a:p>
            <a:pPr marL="457200" lvl="0" indent="-228600" algn="l" rtl="0">
              <a:lnSpc>
                <a:spcPct val="100000"/>
              </a:lnSpc>
              <a:spcBef>
                <a:spcPts val="0"/>
              </a:spcBef>
              <a:spcAft>
                <a:spcPts val="0"/>
              </a:spcAft>
              <a:buSzPts val="1400"/>
              <a:buNone/>
            </a:pPr>
            <a:r>
              <a:rPr lang="it-IT"/>
              <a:t>cirrhosis [7,19], and 10%–50% in patients with transjugular</a:t>
            </a:r>
            <a:endParaRPr/>
          </a:p>
          <a:p>
            <a:pPr marL="457200" lvl="0" indent="-228600" algn="l" rtl="0">
              <a:lnSpc>
                <a:spcPct val="100000"/>
              </a:lnSpc>
              <a:spcBef>
                <a:spcPts val="0"/>
              </a:spcBef>
              <a:spcAft>
                <a:spcPts val="0"/>
              </a:spcAft>
              <a:buSzPts val="1400"/>
              <a:buNone/>
            </a:pPr>
            <a:r>
              <a:rPr lang="it-IT"/>
              <a:t>intrahepatic portosystemic shunt (TIPS) [20,21]. The cumulated</a:t>
            </a:r>
            <a:endParaRPr/>
          </a:p>
          <a:p>
            <a:pPr marL="457200" lvl="0" indent="-228600" algn="l" rtl="0">
              <a:lnSpc>
                <a:spcPct val="100000"/>
              </a:lnSpc>
              <a:spcBef>
                <a:spcPts val="0"/>
              </a:spcBef>
              <a:spcAft>
                <a:spcPts val="0"/>
              </a:spcAft>
              <a:buSzPts val="1400"/>
              <a:buNone/>
            </a:pPr>
            <a:r>
              <a:rPr lang="it-IT"/>
              <a:t>numbers indicate that OHE will occur in 30%–40% of those with</a:t>
            </a:r>
            <a:endParaRPr/>
          </a:p>
          <a:p>
            <a:pPr marL="457200" lvl="0" indent="-228600" algn="l" rtl="0">
              <a:lnSpc>
                <a:spcPct val="100000"/>
              </a:lnSpc>
              <a:spcBef>
                <a:spcPts val="0"/>
              </a:spcBef>
              <a:spcAft>
                <a:spcPts val="0"/>
              </a:spcAft>
              <a:buSzPts val="1400"/>
              <a:buNone/>
            </a:pPr>
            <a:r>
              <a:rPr lang="it-IT"/>
              <a:t>cirrhosis at some time during their clinical course and in the</a:t>
            </a:r>
            <a:endParaRPr/>
          </a:p>
          <a:p>
            <a:pPr marL="457200" lvl="0" indent="-228600" algn="l" rtl="0">
              <a:lnSpc>
                <a:spcPct val="100000"/>
              </a:lnSpc>
              <a:spcBef>
                <a:spcPts val="0"/>
              </a:spcBef>
              <a:spcAft>
                <a:spcPts val="0"/>
              </a:spcAft>
              <a:buSzPts val="1400"/>
              <a:buNone/>
            </a:pPr>
            <a:r>
              <a:rPr lang="it-IT"/>
              <a:t>survivors in most cases repeatedly [22]. Minimal HE (MHE) or</a:t>
            </a:r>
            <a:endParaRPr/>
          </a:p>
          <a:p>
            <a:pPr marL="457200" lvl="0" indent="-228600" algn="l" rtl="0">
              <a:lnSpc>
                <a:spcPct val="100000"/>
              </a:lnSpc>
              <a:spcBef>
                <a:spcPts val="0"/>
              </a:spcBef>
              <a:spcAft>
                <a:spcPts val="0"/>
              </a:spcAft>
              <a:buSzPts val="1400"/>
              <a:buNone/>
            </a:pPr>
            <a:r>
              <a:rPr lang="it-IT"/>
              <a:t>covert HE (CHE) occurs in 20%–80% of patients with cirrhosis</a:t>
            </a:r>
            <a:endParaRPr/>
          </a:p>
          <a:p>
            <a:pPr marL="457200" lvl="0" indent="-228600" algn="l" rtl="0">
              <a:lnSpc>
                <a:spcPct val="100000"/>
              </a:lnSpc>
              <a:spcBef>
                <a:spcPts val="0"/>
              </a:spcBef>
              <a:spcAft>
                <a:spcPts val="0"/>
              </a:spcAft>
              <a:buSzPts val="1400"/>
              <a:buNone/>
            </a:pPr>
            <a:r>
              <a:rPr lang="it-IT"/>
              <a:t>[23–27,81</a:t>
            </a:r>
            <a:endParaRPr/>
          </a:p>
        </p:txBody>
      </p:sp>
      <p:sp>
        <p:nvSpPr>
          <p:cNvPr id="331" name="Google Shape;331;g22e639ace58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i="1">
              <a:latin typeface="Times"/>
              <a:ea typeface="Times"/>
              <a:cs typeface="Times"/>
              <a:sym typeface="Times"/>
            </a:endParaRPr>
          </a:p>
          <a:p>
            <a:pPr marL="0" lvl="0" indent="0" algn="l" rtl="0">
              <a:lnSpc>
                <a:spcPct val="100000"/>
              </a:lnSpc>
              <a:spcBef>
                <a:spcPts val="0"/>
              </a:spcBef>
              <a:spcAft>
                <a:spcPts val="0"/>
              </a:spcAft>
              <a:buSzPts val="1400"/>
              <a:buNone/>
            </a:pPr>
            <a:r>
              <a:rPr lang="it-IT"/>
              <a:t>The prevalence of OHE at the time of diagnosis of cirrhosis is</a:t>
            </a:r>
            <a:endParaRPr/>
          </a:p>
          <a:p>
            <a:pPr marL="0" lvl="0" indent="0" algn="l" rtl="0">
              <a:lnSpc>
                <a:spcPct val="100000"/>
              </a:lnSpc>
              <a:spcBef>
                <a:spcPts val="0"/>
              </a:spcBef>
              <a:spcAft>
                <a:spcPts val="0"/>
              </a:spcAft>
              <a:buSzPts val="1400"/>
              <a:buNone/>
            </a:pPr>
            <a:r>
              <a:rPr lang="it-IT"/>
              <a:t>10%–14% in general [16–18], 16%–21% in those with decompensated</a:t>
            </a:r>
            <a:endParaRPr/>
          </a:p>
          <a:p>
            <a:pPr marL="0" lvl="0" indent="0" algn="l" rtl="0">
              <a:lnSpc>
                <a:spcPct val="100000"/>
              </a:lnSpc>
              <a:spcBef>
                <a:spcPts val="0"/>
              </a:spcBef>
              <a:spcAft>
                <a:spcPts val="0"/>
              </a:spcAft>
              <a:buSzPts val="1400"/>
              <a:buNone/>
            </a:pPr>
            <a:r>
              <a:rPr lang="it-IT"/>
              <a:t>cirrhosis [7,19], and 10%–50% in patients with transjugular</a:t>
            </a:r>
            <a:endParaRPr/>
          </a:p>
          <a:p>
            <a:pPr marL="0" lvl="0" indent="0" algn="l" rtl="0">
              <a:lnSpc>
                <a:spcPct val="100000"/>
              </a:lnSpc>
              <a:spcBef>
                <a:spcPts val="0"/>
              </a:spcBef>
              <a:spcAft>
                <a:spcPts val="0"/>
              </a:spcAft>
              <a:buSzPts val="1400"/>
              <a:buNone/>
            </a:pPr>
            <a:r>
              <a:rPr lang="it-IT"/>
              <a:t>intrahepatic portosystemic shunt (TIPS) [20,21]. The cumulated</a:t>
            </a:r>
            <a:endParaRPr/>
          </a:p>
          <a:p>
            <a:pPr marL="0" lvl="0" indent="0" algn="l" rtl="0">
              <a:lnSpc>
                <a:spcPct val="100000"/>
              </a:lnSpc>
              <a:spcBef>
                <a:spcPts val="0"/>
              </a:spcBef>
              <a:spcAft>
                <a:spcPts val="0"/>
              </a:spcAft>
              <a:buSzPts val="1400"/>
              <a:buNone/>
            </a:pPr>
            <a:r>
              <a:rPr lang="it-IT"/>
              <a:t>numbers indicate that OHE will occur in 30%–40% of those with</a:t>
            </a:r>
            <a:endParaRPr/>
          </a:p>
          <a:p>
            <a:pPr marL="0" lvl="0" indent="0" algn="l" rtl="0">
              <a:lnSpc>
                <a:spcPct val="100000"/>
              </a:lnSpc>
              <a:spcBef>
                <a:spcPts val="0"/>
              </a:spcBef>
              <a:spcAft>
                <a:spcPts val="0"/>
              </a:spcAft>
              <a:buSzPts val="1400"/>
              <a:buNone/>
            </a:pPr>
            <a:r>
              <a:rPr lang="it-IT"/>
              <a:t>cirrhosis at some time during their clinical course and in the</a:t>
            </a:r>
            <a:endParaRPr/>
          </a:p>
          <a:p>
            <a:pPr marL="0" lvl="0" indent="0" algn="l" rtl="0">
              <a:lnSpc>
                <a:spcPct val="100000"/>
              </a:lnSpc>
              <a:spcBef>
                <a:spcPts val="0"/>
              </a:spcBef>
              <a:spcAft>
                <a:spcPts val="0"/>
              </a:spcAft>
              <a:buSzPts val="1400"/>
              <a:buNone/>
            </a:pPr>
            <a:r>
              <a:rPr lang="it-IT"/>
              <a:t>survivors in most cases repeatedly [22]. Minimal HE (MHE) or</a:t>
            </a:r>
            <a:endParaRPr/>
          </a:p>
          <a:p>
            <a:pPr marL="0" lvl="0" indent="0" algn="l" rtl="0">
              <a:lnSpc>
                <a:spcPct val="100000"/>
              </a:lnSpc>
              <a:spcBef>
                <a:spcPts val="0"/>
              </a:spcBef>
              <a:spcAft>
                <a:spcPts val="0"/>
              </a:spcAft>
              <a:buSzPts val="1400"/>
              <a:buNone/>
            </a:pPr>
            <a:r>
              <a:rPr lang="it-IT"/>
              <a:t>covert HE (CHE) occurs in 20%–80% of patients with cirrhosis</a:t>
            </a:r>
            <a:endParaRPr/>
          </a:p>
          <a:p>
            <a:pPr marL="0" lvl="0" indent="0" algn="l" rtl="0">
              <a:lnSpc>
                <a:spcPct val="100000"/>
              </a:lnSpc>
              <a:spcBef>
                <a:spcPts val="0"/>
              </a:spcBef>
              <a:spcAft>
                <a:spcPts val="0"/>
              </a:spcAft>
              <a:buSzPts val="1400"/>
              <a:buNone/>
            </a:pPr>
            <a:r>
              <a:rPr lang="it-IT"/>
              <a:t>[23–27,81</a:t>
            </a:r>
            <a:endParaRPr/>
          </a:p>
          <a:p>
            <a:pPr marL="457200" marR="0" lvl="0" indent="-228600" algn="l" rtl="0">
              <a:lnSpc>
                <a:spcPct val="100000"/>
              </a:lnSpc>
              <a:spcBef>
                <a:spcPts val="0"/>
              </a:spcBef>
              <a:spcAft>
                <a:spcPts val="0"/>
              </a:spcAft>
              <a:buSzPts val="1400"/>
              <a:buNone/>
            </a:pPr>
            <a:r>
              <a:rPr lang="it-IT" i="1">
                <a:latin typeface="Times"/>
                <a:ea typeface="Times"/>
                <a:cs typeface="Times"/>
                <a:sym typeface="Times"/>
              </a:rPr>
              <a:t>Trends in the total charges for hepatic</a:t>
            </a:r>
            <a:endParaRPr>
              <a:latin typeface="Times"/>
              <a:ea typeface="Times"/>
              <a:cs typeface="Times"/>
              <a:sym typeface="Times"/>
            </a:endParaRPr>
          </a:p>
          <a:p>
            <a:pPr marL="457200" marR="0" lvl="0" indent="-228600" algn="l" rtl="0">
              <a:lnSpc>
                <a:spcPct val="100000"/>
              </a:lnSpc>
              <a:spcBef>
                <a:spcPts val="0"/>
              </a:spcBef>
              <a:spcAft>
                <a:spcPts val="0"/>
              </a:spcAft>
              <a:buSzPts val="1400"/>
              <a:buNone/>
            </a:pPr>
            <a:r>
              <a:rPr lang="it-IT" i="1">
                <a:latin typeface="Times"/>
                <a:ea typeface="Times"/>
                <a:cs typeface="Times"/>
                <a:sym typeface="Times"/>
              </a:rPr>
              <a:t>encephalopathy-related hospitalizations in the United</a:t>
            </a:r>
            <a:endParaRPr>
              <a:latin typeface="Times"/>
              <a:ea typeface="Times"/>
              <a:cs typeface="Times"/>
              <a:sym typeface="Times"/>
            </a:endParaRPr>
          </a:p>
          <a:p>
            <a:pPr marL="457200" marR="0" lvl="0" indent="-228600" algn="l" rtl="0">
              <a:lnSpc>
                <a:spcPct val="100000"/>
              </a:lnSpc>
              <a:spcBef>
                <a:spcPts val="0"/>
              </a:spcBef>
              <a:spcAft>
                <a:spcPts val="0"/>
              </a:spcAft>
              <a:buSzPts val="1400"/>
              <a:buNone/>
            </a:pPr>
            <a:r>
              <a:rPr lang="it-IT" i="1">
                <a:latin typeface="Times"/>
                <a:ea typeface="Times"/>
                <a:cs typeface="Times"/>
                <a:sym typeface="Times"/>
              </a:rPr>
              <a:t>States, 1993–2003</a:t>
            </a:r>
            <a:endParaRPr>
              <a:latin typeface="Times"/>
              <a:ea typeface="Times"/>
              <a:cs typeface="Times"/>
              <a:sym typeface="Times"/>
            </a:endParaRPr>
          </a:p>
          <a:p>
            <a:pPr marL="0" lvl="0" indent="0" algn="l" rtl="0">
              <a:lnSpc>
                <a:spcPct val="100000"/>
              </a:lnSpc>
              <a:spcBef>
                <a:spcPts val="0"/>
              </a:spcBef>
              <a:spcAft>
                <a:spcPts val="0"/>
              </a:spcAft>
              <a:buSzPts val="1400"/>
              <a:buNone/>
            </a:pPr>
            <a:endParaRPr/>
          </a:p>
        </p:txBody>
      </p:sp>
      <p:sp>
        <p:nvSpPr>
          <p:cNvPr id="102" name="Google Shape;1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0"/>
              </a:spcBef>
              <a:spcAft>
                <a:spcPts val="0"/>
              </a:spcAft>
              <a:buSzPts val="1400"/>
              <a:buNone/>
            </a:pPr>
            <a:r>
              <a:rPr lang="it-IT"/>
              <a:t>Background: Rifaximin might decrease the risk of portal hypertension-related complications by controlling small intestinal bacterial overgrowth. Aim: To evaluate whether rifaximin was associated with the risk of death and cirrhotic complications. Methods: We conducted a retrospective study that included 1042 patients experiencing hepatic encephalopathy (HE): 421 patients without hepatocellular carcinoma (HCC; the non-HCC cohort) and 621 patients with HCC (the HCC cohort). The primary endpoint was overall survival and secondary endpoints were recurrence of HE and the development of spontaneous bacterial peritonitis (SBP), hepatorenal syndrome (HRS) and variceal bleeding. Results: In the non-HCC cohort, 145 patients received rifaximin plus lactulose (the rifaximin group) and 276 patients received lactulose alone (the control group). The multivariate analysis revealed that rifaximin was significantly associated with lower risk of death (adjusted hazard ratio [aHR], 0.697; P = .024) and reduced the risk of recurrent HE (aHR, 0.452; P &lt; .001), SBP (aHR, 0.210; P &lt; .001) and variceal bleeding (aHR, 0.425; P = .011) but not HRS (aHR, 0.598; P = .08). In the HCC cohort, 173 patients received rifaximin plus lactulose and 448 patients received lactulose. Rifaximin was not associated with the risk of death (aHR, 1.177; P = .121). Rifaximin was associated with lower risk of SBP (aHR, 0.323; P &lt; .001) but not with variceal bleeding (aHR, 0.660; P = .104) or recurrent HE (aHR, 0.689; P = .057). The risk of Clostridium difficile-associated diarrhoea was not different between the groups (aHR, 0.028; P = .338). Conclusions</a:t>
            </a:r>
            <a:r>
              <a:rPr lang="it-IT" b="1">
                <a:solidFill>
                  <a:srgbClr val="C00000"/>
                </a:solidFill>
              </a:rPr>
              <a:t>: In patients without HCC, rifaximin treatment was significantly associated with prolonged overall survival and reduced risks of spontaneous bacterial peritonitis, variceal bleeding and recurrent hepatic encephalopathy</a:t>
            </a:r>
            <a:endParaRPr b="1">
              <a:solidFill>
                <a:srgbClr val="C00000"/>
              </a:solidFill>
            </a:endParaRPr>
          </a:p>
        </p:txBody>
      </p:sp>
      <p:sp>
        <p:nvSpPr>
          <p:cNvPr id="366" name="Google Shape;366;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47ef3241b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47ef3241b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g247ef3241b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it-IT"/>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47ef3241bc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47ef3241bc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g247ef3241bc_1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it-IT"/>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47ef3241bc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47ef3241bc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g247ef3241bc_1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it-IT"/>
              <a:t>33</a:t>
            </a:fld>
            <a:endParaRPr/>
          </a:p>
        </p:txBody>
      </p:sp>
    </p:spTree>
    <p:extLst>
      <p:ext uri="{BB962C8B-B14F-4D97-AF65-F5344CB8AC3E}">
        <p14:creationId xmlns:p14="http://schemas.microsoft.com/office/powerpoint/2010/main" val="3489097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263c050c6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2263c050c68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g2263c050c68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442d2720b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2442d2720b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g2442d2720ba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2d4a50a0c4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22d4a50a0c4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g22d4a50a0c4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375f8c30bd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2375f8c30bd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g2375f8c30bd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375f8c30bd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2375f8c30bd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g2375f8c30bd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38</a:t>
            </a:fld>
            <a:endParaRPr/>
          </a:p>
        </p:txBody>
      </p:sp>
    </p:spTree>
    <p:extLst>
      <p:ext uri="{BB962C8B-B14F-4D97-AF65-F5344CB8AC3E}">
        <p14:creationId xmlns:p14="http://schemas.microsoft.com/office/powerpoint/2010/main" val="1569842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375f8c30bd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2375f8c30bd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g2375f8c30bd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0a30e2d1af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i="1">
              <a:latin typeface="Times"/>
              <a:ea typeface="Times"/>
              <a:cs typeface="Times"/>
              <a:sym typeface="Times"/>
            </a:endParaRPr>
          </a:p>
          <a:p>
            <a:pPr marL="0" lvl="0" indent="0" algn="l" rtl="0">
              <a:lnSpc>
                <a:spcPct val="100000"/>
              </a:lnSpc>
              <a:spcBef>
                <a:spcPts val="0"/>
              </a:spcBef>
              <a:spcAft>
                <a:spcPts val="0"/>
              </a:spcAft>
              <a:buSzPts val="1400"/>
              <a:buNone/>
            </a:pPr>
            <a:r>
              <a:rPr lang="it-IT"/>
              <a:t>The prevalence of OHE at the time of diagnosis of cirrhosis is</a:t>
            </a:r>
            <a:endParaRPr/>
          </a:p>
          <a:p>
            <a:pPr marL="0" lvl="0" indent="0" algn="l" rtl="0">
              <a:lnSpc>
                <a:spcPct val="100000"/>
              </a:lnSpc>
              <a:spcBef>
                <a:spcPts val="0"/>
              </a:spcBef>
              <a:spcAft>
                <a:spcPts val="0"/>
              </a:spcAft>
              <a:buSzPts val="1400"/>
              <a:buNone/>
            </a:pPr>
            <a:r>
              <a:rPr lang="it-IT"/>
              <a:t>10%–14% in general [16–18], 16%–21% in those with decompensated</a:t>
            </a:r>
            <a:endParaRPr/>
          </a:p>
          <a:p>
            <a:pPr marL="0" lvl="0" indent="0" algn="l" rtl="0">
              <a:lnSpc>
                <a:spcPct val="100000"/>
              </a:lnSpc>
              <a:spcBef>
                <a:spcPts val="0"/>
              </a:spcBef>
              <a:spcAft>
                <a:spcPts val="0"/>
              </a:spcAft>
              <a:buSzPts val="1400"/>
              <a:buNone/>
            </a:pPr>
            <a:r>
              <a:rPr lang="it-IT"/>
              <a:t>cirrhosis [7,19], and 10%–50% in patients with transjugular</a:t>
            </a:r>
            <a:endParaRPr/>
          </a:p>
          <a:p>
            <a:pPr marL="0" lvl="0" indent="0" algn="l" rtl="0">
              <a:lnSpc>
                <a:spcPct val="100000"/>
              </a:lnSpc>
              <a:spcBef>
                <a:spcPts val="0"/>
              </a:spcBef>
              <a:spcAft>
                <a:spcPts val="0"/>
              </a:spcAft>
              <a:buSzPts val="1400"/>
              <a:buNone/>
            </a:pPr>
            <a:r>
              <a:rPr lang="it-IT"/>
              <a:t>intrahepatic portosystemic shunt (TIPS) [20,21]. The cumulated</a:t>
            </a:r>
            <a:endParaRPr/>
          </a:p>
          <a:p>
            <a:pPr marL="0" lvl="0" indent="0" algn="l" rtl="0">
              <a:lnSpc>
                <a:spcPct val="100000"/>
              </a:lnSpc>
              <a:spcBef>
                <a:spcPts val="0"/>
              </a:spcBef>
              <a:spcAft>
                <a:spcPts val="0"/>
              </a:spcAft>
              <a:buSzPts val="1400"/>
              <a:buNone/>
            </a:pPr>
            <a:r>
              <a:rPr lang="it-IT"/>
              <a:t>numbers indicate that OHE will occur in 30%–40% of those with</a:t>
            </a:r>
            <a:endParaRPr/>
          </a:p>
          <a:p>
            <a:pPr marL="0" lvl="0" indent="0" algn="l" rtl="0">
              <a:lnSpc>
                <a:spcPct val="100000"/>
              </a:lnSpc>
              <a:spcBef>
                <a:spcPts val="0"/>
              </a:spcBef>
              <a:spcAft>
                <a:spcPts val="0"/>
              </a:spcAft>
              <a:buSzPts val="1400"/>
              <a:buNone/>
            </a:pPr>
            <a:r>
              <a:rPr lang="it-IT"/>
              <a:t>cirrhosis at some time during their clinical course and in the</a:t>
            </a:r>
            <a:endParaRPr/>
          </a:p>
          <a:p>
            <a:pPr marL="0" lvl="0" indent="0" algn="l" rtl="0">
              <a:lnSpc>
                <a:spcPct val="100000"/>
              </a:lnSpc>
              <a:spcBef>
                <a:spcPts val="0"/>
              </a:spcBef>
              <a:spcAft>
                <a:spcPts val="0"/>
              </a:spcAft>
              <a:buSzPts val="1400"/>
              <a:buNone/>
            </a:pPr>
            <a:r>
              <a:rPr lang="it-IT"/>
              <a:t>survivors in most cases repeatedly [22]. Minimal HE (MHE) or</a:t>
            </a:r>
            <a:endParaRPr/>
          </a:p>
          <a:p>
            <a:pPr marL="0" lvl="0" indent="0" algn="l" rtl="0">
              <a:lnSpc>
                <a:spcPct val="100000"/>
              </a:lnSpc>
              <a:spcBef>
                <a:spcPts val="0"/>
              </a:spcBef>
              <a:spcAft>
                <a:spcPts val="0"/>
              </a:spcAft>
              <a:buSzPts val="1400"/>
              <a:buNone/>
            </a:pPr>
            <a:r>
              <a:rPr lang="it-IT"/>
              <a:t>covert HE (CHE) occurs in 20%–80% of patients with cirrhosis</a:t>
            </a:r>
            <a:endParaRPr/>
          </a:p>
          <a:p>
            <a:pPr marL="0" lvl="0" indent="0" algn="l" rtl="0">
              <a:lnSpc>
                <a:spcPct val="100000"/>
              </a:lnSpc>
              <a:spcBef>
                <a:spcPts val="0"/>
              </a:spcBef>
              <a:spcAft>
                <a:spcPts val="0"/>
              </a:spcAft>
              <a:buSzPts val="1400"/>
              <a:buNone/>
            </a:pPr>
            <a:r>
              <a:rPr lang="it-IT"/>
              <a:t>[23–27,81</a:t>
            </a:r>
            <a:endParaRPr/>
          </a:p>
          <a:p>
            <a:pPr marL="457200" marR="0" lvl="0" indent="-228600" algn="l" rtl="0">
              <a:lnSpc>
                <a:spcPct val="100000"/>
              </a:lnSpc>
              <a:spcBef>
                <a:spcPts val="0"/>
              </a:spcBef>
              <a:spcAft>
                <a:spcPts val="0"/>
              </a:spcAft>
              <a:buSzPts val="1400"/>
              <a:buNone/>
            </a:pPr>
            <a:r>
              <a:rPr lang="it-IT" i="1">
                <a:latin typeface="Times"/>
                <a:ea typeface="Times"/>
                <a:cs typeface="Times"/>
                <a:sym typeface="Times"/>
              </a:rPr>
              <a:t>Trends in the total charges for hepatic</a:t>
            </a:r>
            <a:endParaRPr>
              <a:latin typeface="Times"/>
              <a:ea typeface="Times"/>
              <a:cs typeface="Times"/>
              <a:sym typeface="Times"/>
            </a:endParaRPr>
          </a:p>
          <a:p>
            <a:pPr marL="457200" marR="0" lvl="0" indent="-228600" algn="l" rtl="0">
              <a:lnSpc>
                <a:spcPct val="100000"/>
              </a:lnSpc>
              <a:spcBef>
                <a:spcPts val="0"/>
              </a:spcBef>
              <a:spcAft>
                <a:spcPts val="0"/>
              </a:spcAft>
              <a:buSzPts val="1400"/>
              <a:buNone/>
            </a:pPr>
            <a:r>
              <a:rPr lang="it-IT" i="1">
                <a:latin typeface="Times"/>
                <a:ea typeface="Times"/>
                <a:cs typeface="Times"/>
                <a:sym typeface="Times"/>
              </a:rPr>
              <a:t>encephalopathy-related hospitalizations in the United</a:t>
            </a:r>
            <a:endParaRPr>
              <a:latin typeface="Times"/>
              <a:ea typeface="Times"/>
              <a:cs typeface="Times"/>
              <a:sym typeface="Times"/>
            </a:endParaRPr>
          </a:p>
          <a:p>
            <a:pPr marL="457200" marR="0" lvl="0" indent="-228600" algn="l" rtl="0">
              <a:lnSpc>
                <a:spcPct val="100000"/>
              </a:lnSpc>
              <a:spcBef>
                <a:spcPts val="0"/>
              </a:spcBef>
              <a:spcAft>
                <a:spcPts val="0"/>
              </a:spcAft>
              <a:buSzPts val="1400"/>
              <a:buNone/>
            </a:pPr>
            <a:r>
              <a:rPr lang="it-IT" i="1">
                <a:latin typeface="Times"/>
                <a:ea typeface="Times"/>
                <a:cs typeface="Times"/>
                <a:sym typeface="Times"/>
              </a:rPr>
              <a:t>States, 1993–2003</a:t>
            </a:r>
            <a:endParaRPr>
              <a:latin typeface="Times"/>
              <a:ea typeface="Times"/>
              <a:cs typeface="Times"/>
              <a:sym typeface="Times"/>
            </a:endParaRPr>
          </a:p>
          <a:p>
            <a:pPr marL="0" lvl="0" indent="0" algn="l" rtl="0">
              <a:lnSpc>
                <a:spcPct val="100000"/>
              </a:lnSpc>
              <a:spcBef>
                <a:spcPts val="0"/>
              </a:spcBef>
              <a:spcAft>
                <a:spcPts val="0"/>
              </a:spcAft>
              <a:buSzPts val="1400"/>
              <a:buNone/>
            </a:pPr>
            <a:endParaRPr/>
          </a:p>
        </p:txBody>
      </p:sp>
      <p:sp>
        <p:nvSpPr>
          <p:cNvPr id="112" name="Google Shape;112;g20a30e2d1a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375f8c30bd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2375f8c30bd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g2375f8c30bd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375f8c30bd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2375f8c30bd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g2375f8c30bd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0a30e2d1af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g20a30e2d1af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Median and interquartile range of time required to complete</a:t>
            </a:r>
            <a:endParaRPr/>
          </a:p>
          <a:p>
            <a:pPr marL="0" lvl="0" indent="0" algn="l" rtl="0">
              <a:spcBef>
                <a:spcPts val="0"/>
              </a:spcBef>
              <a:spcAft>
                <a:spcPts val="0"/>
              </a:spcAft>
              <a:buNone/>
            </a:pPr>
            <a:r>
              <a:rPr lang="it-IT"/>
              <a:t>the app in the off and on states. (A) Distribution of values in the</a:t>
            </a:r>
            <a:endParaRPr/>
          </a:p>
          <a:p>
            <a:pPr marL="0" lvl="0" indent="0" algn="l" rtl="0">
              <a:spcBef>
                <a:spcPts val="0"/>
              </a:spcBef>
              <a:spcAft>
                <a:spcPts val="0"/>
              </a:spcAft>
              <a:buNone/>
            </a:pPr>
            <a:r>
              <a:rPr lang="it-IT"/>
              <a:t>entire group in which control values are compared to patients with cirrhosis</a:t>
            </a:r>
            <a:endParaRPr/>
          </a:p>
          <a:p>
            <a:pPr marL="0" lvl="0" indent="0" algn="l" rtl="0">
              <a:spcBef>
                <a:spcPts val="0"/>
              </a:spcBef>
              <a:spcAft>
                <a:spcPts val="0"/>
              </a:spcAft>
              <a:buNone/>
            </a:pPr>
            <a:r>
              <a:rPr lang="it-IT"/>
              <a:t>without previous OHE and those with previous OHE. (B) Comparison</a:t>
            </a:r>
            <a:endParaRPr/>
          </a:p>
          <a:p>
            <a:pPr marL="0" lvl="0" indent="0" algn="l" rtl="0">
              <a:spcBef>
                <a:spcPts val="0"/>
              </a:spcBef>
              <a:spcAft>
                <a:spcPts val="0"/>
              </a:spcAft>
              <a:buNone/>
            </a:pPr>
            <a:r>
              <a:rPr lang="it-IT"/>
              <a:t>between controls and patients with cirrhosis with MHE and no</a:t>
            </a:r>
            <a:endParaRPr/>
          </a:p>
          <a:p>
            <a:pPr marL="0" lvl="0" indent="0" algn="l" rtl="0">
              <a:spcBef>
                <a:spcPts val="0"/>
              </a:spcBef>
              <a:spcAft>
                <a:spcPts val="0"/>
              </a:spcAft>
              <a:buNone/>
            </a:pPr>
            <a:r>
              <a:rPr lang="it-IT"/>
              <a:t>MHE based on SPTs. No_OHE, no previous OHE; OHE, previous OHE;</a:t>
            </a:r>
            <a:endParaRPr/>
          </a:p>
          <a:p>
            <a:pPr marL="0" lvl="0" indent="0" algn="l" rtl="0">
              <a:spcBef>
                <a:spcPts val="0"/>
              </a:spcBef>
              <a:spcAft>
                <a:spcPts val="0"/>
              </a:spcAft>
              <a:buNone/>
            </a:pPr>
            <a:r>
              <a:rPr lang="it-IT"/>
              <a:t>No_MHE, no MHE and MHE, minimal hepatic encephalopathy. All comparisons</a:t>
            </a:r>
            <a:endParaRPr/>
          </a:p>
          <a:p>
            <a:pPr marL="0" lvl="0" indent="0" algn="l" rtl="0">
              <a:spcBef>
                <a:spcPts val="0"/>
              </a:spcBef>
              <a:spcAft>
                <a:spcPts val="0"/>
              </a:spcAft>
              <a:buNone/>
            </a:pPr>
            <a:r>
              <a:rPr lang="it-IT"/>
              <a:t>were highly statistically signific</a:t>
            </a:r>
            <a:endParaRPr/>
          </a:p>
          <a:p>
            <a:pPr marL="0" lvl="0" indent="0" algn="l" rtl="0">
              <a:lnSpc>
                <a:spcPct val="100000"/>
              </a:lnSpc>
              <a:spcBef>
                <a:spcPts val="0"/>
              </a:spcBef>
              <a:spcAft>
                <a:spcPts val="0"/>
              </a:spcAft>
              <a:buSzPts val="1400"/>
              <a:buNone/>
            </a:pPr>
            <a:endParaRPr/>
          </a:p>
        </p:txBody>
      </p:sp>
      <p:sp>
        <p:nvSpPr>
          <p:cNvPr id="499" name="Google Shape;499;g20a30e2d1af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0a30e2d1af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20a30e2d1af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Median and interquartile range of time required to complete</a:t>
            </a:r>
            <a:endParaRPr/>
          </a:p>
          <a:p>
            <a:pPr marL="0" lvl="0" indent="0" algn="l" rtl="0">
              <a:spcBef>
                <a:spcPts val="0"/>
              </a:spcBef>
              <a:spcAft>
                <a:spcPts val="0"/>
              </a:spcAft>
              <a:buNone/>
            </a:pPr>
            <a:r>
              <a:rPr lang="it-IT"/>
              <a:t>the app in the off and on states. (A) Distribution of values in the</a:t>
            </a:r>
            <a:endParaRPr/>
          </a:p>
          <a:p>
            <a:pPr marL="0" lvl="0" indent="0" algn="l" rtl="0">
              <a:spcBef>
                <a:spcPts val="0"/>
              </a:spcBef>
              <a:spcAft>
                <a:spcPts val="0"/>
              </a:spcAft>
              <a:buNone/>
            </a:pPr>
            <a:r>
              <a:rPr lang="it-IT"/>
              <a:t>entire group in which control values are compared to patients with cirrhosis</a:t>
            </a:r>
            <a:endParaRPr/>
          </a:p>
          <a:p>
            <a:pPr marL="0" lvl="0" indent="0" algn="l" rtl="0">
              <a:spcBef>
                <a:spcPts val="0"/>
              </a:spcBef>
              <a:spcAft>
                <a:spcPts val="0"/>
              </a:spcAft>
              <a:buNone/>
            </a:pPr>
            <a:r>
              <a:rPr lang="it-IT"/>
              <a:t>without previous OHE and those with previous OHE. (B) Comparison</a:t>
            </a:r>
            <a:endParaRPr/>
          </a:p>
          <a:p>
            <a:pPr marL="0" lvl="0" indent="0" algn="l" rtl="0">
              <a:spcBef>
                <a:spcPts val="0"/>
              </a:spcBef>
              <a:spcAft>
                <a:spcPts val="0"/>
              </a:spcAft>
              <a:buNone/>
            </a:pPr>
            <a:r>
              <a:rPr lang="it-IT"/>
              <a:t>between controls and patients with cirrhosis with MHE and no</a:t>
            </a:r>
            <a:endParaRPr/>
          </a:p>
          <a:p>
            <a:pPr marL="0" lvl="0" indent="0" algn="l" rtl="0">
              <a:spcBef>
                <a:spcPts val="0"/>
              </a:spcBef>
              <a:spcAft>
                <a:spcPts val="0"/>
              </a:spcAft>
              <a:buNone/>
            </a:pPr>
            <a:r>
              <a:rPr lang="it-IT"/>
              <a:t>MHE based on SPTs. No_OHE, no previous OHE; OHE, previous OHE;</a:t>
            </a:r>
            <a:endParaRPr/>
          </a:p>
          <a:p>
            <a:pPr marL="0" lvl="0" indent="0" algn="l" rtl="0">
              <a:spcBef>
                <a:spcPts val="0"/>
              </a:spcBef>
              <a:spcAft>
                <a:spcPts val="0"/>
              </a:spcAft>
              <a:buNone/>
            </a:pPr>
            <a:r>
              <a:rPr lang="it-IT"/>
              <a:t>No_MHE, no MHE and MHE, minimal hepatic encephalopathy. All comparisons</a:t>
            </a:r>
            <a:endParaRPr/>
          </a:p>
          <a:p>
            <a:pPr marL="0" lvl="0" indent="0" algn="l" rtl="0">
              <a:spcBef>
                <a:spcPts val="0"/>
              </a:spcBef>
              <a:spcAft>
                <a:spcPts val="0"/>
              </a:spcAft>
              <a:buNone/>
            </a:pPr>
            <a:r>
              <a:rPr lang="it-IT"/>
              <a:t>were highly statistically signific</a:t>
            </a:r>
            <a:endParaRPr/>
          </a:p>
          <a:p>
            <a:pPr marL="0" lvl="0" indent="0" algn="l" rtl="0">
              <a:lnSpc>
                <a:spcPct val="100000"/>
              </a:lnSpc>
              <a:spcBef>
                <a:spcPts val="0"/>
              </a:spcBef>
              <a:spcAft>
                <a:spcPts val="0"/>
              </a:spcAft>
              <a:buSzPts val="1400"/>
              <a:buNone/>
            </a:pPr>
            <a:endParaRPr/>
          </a:p>
        </p:txBody>
      </p:sp>
      <p:sp>
        <p:nvSpPr>
          <p:cNvPr id="508" name="Google Shape;508;g20a30e2d1af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2d4a50a0c4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g22d4a50a0c4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Median and interquartile range of time required to complete</a:t>
            </a:r>
            <a:endParaRPr/>
          </a:p>
          <a:p>
            <a:pPr marL="0" lvl="0" indent="0" algn="l" rtl="0">
              <a:spcBef>
                <a:spcPts val="0"/>
              </a:spcBef>
              <a:spcAft>
                <a:spcPts val="0"/>
              </a:spcAft>
              <a:buNone/>
            </a:pPr>
            <a:r>
              <a:rPr lang="it-IT"/>
              <a:t>the app in the off and on states. (A) Distribution of values in the</a:t>
            </a:r>
            <a:endParaRPr/>
          </a:p>
          <a:p>
            <a:pPr marL="0" lvl="0" indent="0" algn="l" rtl="0">
              <a:spcBef>
                <a:spcPts val="0"/>
              </a:spcBef>
              <a:spcAft>
                <a:spcPts val="0"/>
              </a:spcAft>
              <a:buNone/>
            </a:pPr>
            <a:r>
              <a:rPr lang="it-IT"/>
              <a:t>entire group in which control values are compared to patients with cirrhosis</a:t>
            </a:r>
            <a:endParaRPr/>
          </a:p>
          <a:p>
            <a:pPr marL="0" lvl="0" indent="0" algn="l" rtl="0">
              <a:spcBef>
                <a:spcPts val="0"/>
              </a:spcBef>
              <a:spcAft>
                <a:spcPts val="0"/>
              </a:spcAft>
              <a:buNone/>
            </a:pPr>
            <a:r>
              <a:rPr lang="it-IT"/>
              <a:t>without previous OHE and those with previous OHE. (B) Comparison</a:t>
            </a:r>
            <a:endParaRPr/>
          </a:p>
          <a:p>
            <a:pPr marL="0" lvl="0" indent="0" algn="l" rtl="0">
              <a:spcBef>
                <a:spcPts val="0"/>
              </a:spcBef>
              <a:spcAft>
                <a:spcPts val="0"/>
              </a:spcAft>
              <a:buNone/>
            </a:pPr>
            <a:r>
              <a:rPr lang="it-IT"/>
              <a:t>between controls and patients with cirrhosis with MHE and no</a:t>
            </a:r>
            <a:endParaRPr/>
          </a:p>
          <a:p>
            <a:pPr marL="0" lvl="0" indent="0" algn="l" rtl="0">
              <a:spcBef>
                <a:spcPts val="0"/>
              </a:spcBef>
              <a:spcAft>
                <a:spcPts val="0"/>
              </a:spcAft>
              <a:buNone/>
            </a:pPr>
            <a:r>
              <a:rPr lang="it-IT"/>
              <a:t>MHE based on SPTs. No_OHE, no previous OHE; OHE, previous OHE;</a:t>
            </a:r>
            <a:endParaRPr/>
          </a:p>
          <a:p>
            <a:pPr marL="0" lvl="0" indent="0" algn="l" rtl="0">
              <a:spcBef>
                <a:spcPts val="0"/>
              </a:spcBef>
              <a:spcAft>
                <a:spcPts val="0"/>
              </a:spcAft>
              <a:buNone/>
            </a:pPr>
            <a:r>
              <a:rPr lang="it-IT"/>
              <a:t>No_MHE, no MHE and MHE, minimal hepatic encephalopathy. All comparisons</a:t>
            </a:r>
            <a:endParaRPr/>
          </a:p>
          <a:p>
            <a:pPr marL="0" lvl="0" indent="0" algn="l" rtl="0">
              <a:spcBef>
                <a:spcPts val="0"/>
              </a:spcBef>
              <a:spcAft>
                <a:spcPts val="0"/>
              </a:spcAft>
              <a:buNone/>
            </a:pPr>
            <a:r>
              <a:rPr lang="it-IT"/>
              <a:t>were highly statistically signific</a:t>
            </a:r>
            <a:endParaRPr/>
          </a:p>
          <a:p>
            <a:pPr marL="0" lvl="0" indent="0" algn="l" rtl="0">
              <a:lnSpc>
                <a:spcPct val="100000"/>
              </a:lnSpc>
              <a:spcBef>
                <a:spcPts val="0"/>
              </a:spcBef>
              <a:spcAft>
                <a:spcPts val="0"/>
              </a:spcAft>
              <a:buSzPts val="1400"/>
              <a:buNone/>
            </a:pPr>
            <a:endParaRPr/>
          </a:p>
        </p:txBody>
      </p:sp>
      <p:sp>
        <p:nvSpPr>
          <p:cNvPr id="519" name="Google Shape;519;g22d4a50a0c4_0_1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2d4a50a0c4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22d4a50a0c4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Median and interquartile range of time required to complete</a:t>
            </a:r>
            <a:endParaRPr/>
          </a:p>
          <a:p>
            <a:pPr marL="0" lvl="0" indent="0" algn="l" rtl="0">
              <a:spcBef>
                <a:spcPts val="0"/>
              </a:spcBef>
              <a:spcAft>
                <a:spcPts val="0"/>
              </a:spcAft>
              <a:buNone/>
            </a:pPr>
            <a:r>
              <a:rPr lang="it-IT"/>
              <a:t>the app in the off and on states. (A) Distribution of values in the</a:t>
            </a:r>
            <a:endParaRPr/>
          </a:p>
          <a:p>
            <a:pPr marL="0" lvl="0" indent="0" algn="l" rtl="0">
              <a:spcBef>
                <a:spcPts val="0"/>
              </a:spcBef>
              <a:spcAft>
                <a:spcPts val="0"/>
              </a:spcAft>
              <a:buNone/>
            </a:pPr>
            <a:r>
              <a:rPr lang="it-IT"/>
              <a:t>entire group in which control values are compared to patients with cirrhosis</a:t>
            </a:r>
            <a:endParaRPr/>
          </a:p>
          <a:p>
            <a:pPr marL="0" lvl="0" indent="0" algn="l" rtl="0">
              <a:spcBef>
                <a:spcPts val="0"/>
              </a:spcBef>
              <a:spcAft>
                <a:spcPts val="0"/>
              </a:spcAft>
              <a:buNone/>
            </a:pPr>
            <a:r>
              <a:rPr lang="it-IT"/>
              <a:t>without previous OHE and those with previous OHE. (B) Comparison</a:t>
            </a:r>
            <a:endParaRPr/>
          </a:p>
          <a:p>
            <a:pPr marL="0" lvl="0" indent="0" algn="l" rtl="0">
              <a:spcBef>
                <a:spcPts val="0"/>
              </a:spcBef>
              <a:spcAft>
                <a:spcPts val="0"/>
              </a:spcAft>
              <a:buNone/>
            </a:pPr>
            <a:r>
              <a:rPr lang="it-IT"/>
              <a:t>between controls and patients with cirrhosis with MHE and no</a:t>
            </a:r>
            <a:endParaRPr/>
          </a:p>
          <a:p>
            <a:pPr marL="0" lvl="0" indent="0" algn="l" rtl="0">
              <a:spcBef>
                <a:spcPts val="0"/>
              </a:spcBef>
              <a:spcAft>
                <a:spcPts val="0"/>
              </a:spcAft>
              <a:buNone/>
            </a:pPr>
            <a:r>
              <a:rPr lang="it-IT"/>
              <a:t>MHE based on SPTs. No_OHE, no previous OHE; OHE, previous OHE;</a:t>
            </a:r>
            <a:endParaRPr/>
          </a:p>
          <a:p>
            <a:pPr marL="0" lvl="0" indent="0" algn="l" rtl="0">
              <a:spcBef>
                <a:spcPts val="0"/>
              </a:spcBef>
              <a:spcAft>
                <a:spcPts val="0"/>
              </a:spcAft>
              <a:buNone/>
            </a:pPr>
            <a:r>
              <a:rPr lang="it-IT"/>
              <a:t>No_MHE, no MHE and MHE, minimal hepatic encephalopathy. All comparisons</a:t>
            </a:r>
            <a:endParaRPr/>
          </a:p>
          <a:p>
            <a:pPr marL="0" lvl="0" indent="0" algn="l" rtl="0">
              <a:spcBef>
                <a:spcPts val="0"/>
              </a:spcBef>
              <a:spcAft>
                <a:spcPts val="0"/>
              </a:spcAft>
              <a:buNone/>
            </a:pPr>
            <a:r>
              <a:rPr lang="it-IT"/>
              <a:t>were highly statistically signific</a:t>
            </a:r>
            <a:endParaRPr/>
          </a:p>
          <a:p>
            <a:pPr marL="0" lvl="0" indent="0" algn="l" rtl="0">
              <a:lnSpc>
                <a:spcPct val="100000"/>
              </a:lnSpc>
              <a:spcBef>
                <a:spcPts val="0"/>
              </a:spcBef>
              <a:spcAft>
                <a:spcPts val="0"/>
              </a:spcAft>
              <a:buSzPts val="1400"/>
              <a:buNone/>
            </a:pPr>
            <a:endParaRPr/>
          </a:p>
        </p:txBody>
      </p:sp>
      <p:sp>
        <p:nvSpPr>
          <p:cNvPr id="528" name="Google Shape;528;g22d4a50a0c4_0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2d4a50a0c4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g22d4a50a0c4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Median and interquartile range of time required to complete</a:t>
            </a:r>
            <a:endParaRPr/>
          </a:p>
          <a:p>
            <a:pPr marL="0" lvl="0" indent="0" algn="l" rtl="0">
              <a:spcBef>
                <a:spcPts val="0"/>
              </a:spcBef>
              <a:spcAft>
                <a:spcPts val="0"/>
              </a:spcAft>
              <a:buNone/>
            </a:pPr>
            <a:r>
              <a:rPr lang="it-IT"/>
              <a:t>the app in the off and on states. (A) Distribution of values in the</a:t>
            </a:r>
            <a:endParaRPr/>
          </a:p>
          <a:p>
            <a:pPr marL="0" lvl="0" indent="0" algn="l" rtl="0">
              <a:spcBef>
                <a:spcPts val="0"/>
              </a:spcBef>
              <a:spcAft>
                <a:spcPts val="0"/>
              </a:spcAft>
              <a:buNone/>
            </a:pPr>
            <a:r>
              <a:rPr lang="it-IT"/>
              <a:t>entire group in which control values are compared to patients with cirrhosis</a:t>
            </a:r>
            <a:endParaRPr/>
          </a:p>
          <a:p>
            <a:pPr marL="0" lvl="0" indent="0" algn="l" rtl="0">
              <a:spcBef>
                <a:spcPts val="0"/>
              </a:spcBef>
              <a:spcAft>
                <a:spcPts val="0"/>
              </a:spcAft>
              <a:buNone/>
            </a:pPr>
            <a:r>
              <a:rPr lang="it-IT"/>
              <a:t>without previous OHE and those with previous OHE. (B) Comparison</a:t>
            </a:r>
            <a:endParaRPr/>
          </a:p>
          <a:p>
            <a:pPr marL="0" lvl="0" indent="0" algn="l" rtl="0">
              <a:spcBef>
                <a:spcPts val="0"/>
              </a:spcBef>
              <a:spcAft>
                <a:spcPts val="0"/>
              </a:spcAft>
              <a:buNone/>
            </a:pPr>
            <a:r>
              <a:rPr lang="it-IT"/>
              <a:t>between controls and patients with cirrhosis with MHE and no</a:t>
            </a:r>
            <a:endParaRPr/>
          </a:p>
          <a:p>
            <a:pPr marL="0" lvl="0" indent="0" algn="l" rtl="0">
              <a:spcBef>
                <a:spcPts val="0"/>
              </a:spcBef>
              <a:spcAft>
                <a:spcPts val="0"/>
              </a:spcAft>
              <a:buNone/>
            </a:pPr>
            <a:r>
              <a:rPr lang="it-IT"/>
              <a:t>MHE based on SPTs. No_OHE, no previous OHE; OHE, previous OHE;</a:t>
            </a:r>
            <a:endParaRPr/>
          </a:p>
          <a:p>
            <a:pPr marL="0" lvl="0" indent="0" algn="l" rtl="0">
              <a:spcBef>
                <a:spcPts val="0"/>
              </a:spcBef>
              <a:spcAft>
                <a:spcPts val="0"/>
              </a:spcAft>
              <a:buNone/>
            </a:pPr>
            <a:r>
              <a:rPr lang="it-IT"/>
              <a:t>No_MHE, no MHE and MHE, minimal hepatic encephalopathy. All comparisons</a:t>
            </a:r>
            <a:endParaRPr/>
          </a:p>
          <a:p>
            <a:pPr marL="0" lvl="0" indent="0" algn="l" rtl="0">
              <a:spcBef>
                <a:spcPts val="0"/>
              </a:spcBef>
              <a:spcAft>
                <a:spcPts val="0"/>
              </a:spcAft>
              <a:buNone/>
            </a:pPr>
            <a:r>
              <a:rPr lang="it-IT"/>
              <a:t>were highly statistically signific</a:t>
            </a:r>
            <a:endParaRPr/>
          </a:p>
          <a:p>
            <a:pPr marL="0" lvl="0" indent="0" algn="l" rtl="0">
              <a:lnSpc>
                <a:spcPct val="100000"/>
              </a:lnSpc>
              <a:spcBef>
                <a:spcPts val="0"/>
              </a:spcBef>
              <a:spcAft>
                <a:spcPts val="0"/>
              </a:spcAft>
              <a:buSzPts val="1400"/>
              <a:buNone/>
            </a:pPr>
            <a:endParaRPr/>
          </a:p>
        </p:txBody>
      </p:sp>
      <p:sp>
        <p:nvSpPr>
          <p:cNvPr id="544" name="Google Shape;544;g22d4a50a0c4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2e639ace58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g22e639ace58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Median and interquartile range of time required to complete</a:t>
            </a:r>
            <a:endParaRPr/>
          </a:p>
          <a:p>
            <a:pPr marL="0" lvl="0" indent="0" algn="l" rtl="0">
              <a:spcBef>
                <a:spcPts val="0"/>
              </a:spcBef>
              <a:spcAft>
                <a:spcPts val="0"/>
              </a:spcAft>
              <a:buNone/>
            </a:pPr>
            <a:r>
              <a:rPr lang="it-IT"/>
              <a:t>the app in the off and on states. (A) Distribution of values in the</a:t>
            </a:r>
            <a:endParaRPr/>
          </a:p>
          <a:p>
            <a:pPr marL="0" lvl="0" indent="0" algn="l" rtl="0">
              <a:spcBef>
                <a:spcPts val="0"/>
              </a:spcBef>
              <a:spcAft>
                <a:spcPts val="0"/>
              </a:spcAft>
              <a:buNone/>
            </a:pPr>
            <a:r>
              <a:rPr lang="it-IT"/>
              <a:t>entire group in which control values are compared to patients with cirrhosis</a:t>
            </a:r>
            <a:endParaRPr/>
          </a:p>
          <a:p>
            <a:pPr marL="0" lvl="0" indent="0" algn="l" rtl="0">
              <a:spcBef>
                <a:spcPts val="0"/>
              </a:spcBef>
              <a:spcAft>
                <a:spcPts val="0"/>
              </a:spcAft>
              <a:buNone/>
            </a:pPr>
            <a:r>
              <a:rPr lang="it-IT"/>
              <a:t>without previous OHE and those with previous OHE. (B) Comparison</a:t>
            </a:r>
            <a:endParaRPr/>
          </a:p>
          <a:p>
            <a:pPr marL="0" lvl="0" indent="0" algn="l" rtl="0">
              <a:spcBef>
                <a:spcPts val="0"/>
              </a:spcBef>
              <a:spcAft>
                <a:spcPts val="0"/>
              </a:spcAft>
              <a:buNone/>
            </a:pPr>
            <a:r>
              <a:rPr lang="it-IT"/>
              <a:t>between controls and patients with cirrhosis with MHE and no</a:t>
            </a:r>
            <a:endParaRPr/>
          </a:p>
          <a:p>
            <a:pPr marL="0" lvl="0" indent="0" algn="l" rtl="0">
              <a:spcBef>
                <a:spcPts val="0"/>
              </a:spcBef>
              <a:spcAft>
                <a:spcPts val="0"/>
              </a:spcAft>
              <a:buNone/>
            </a:pPr>
            <a:r>
              <a:rPr lang="it-IT"/>
              <a:t>MHE based on SPTs. No_OHE, no previous OHE; OHE, previous OHE;</a:t>
            </a:r>
            <a:endParaRPr/>
          </a:p>
          <a:p>
            <a:pPr marL="0" lvl="0" indent="0" algn="l" rtl="0">
              <a:spcBef>
                <a:spcPts val="0"/>
              </a:spcBef>
              <a:spcAft>
                <a:spcPts val="0"/>
              </a:spcAft>
              <a:buNone/>
            </a:pPr>
            <a:r>
              <a:rPr lang="it-IT"/>
              <a:t>No_MHE, no MHE and MHE, minimal hepatic encephalopathy. All comparisons</a:t>
            </a:r>
            <a:endParaRPr/>
          </a:p>
          <a:p>
            <a:pPr marL="0" lvl="0" indent="0" algn="l" rtl="0">
              <a:spcBef>
                <a:spcPts val="0"/>
              </a:spcBef>
              <a:spcAft>
                <a:spcPts val="0"/>
              </a:spcAft>
              <a:buNone/>
            </a:pPr>
            <a:r>
              <a:rPr lang="it-IT"/>
              <a:t>were highly statistically signific</a:t>
            </a:r>
            <a:endParaRPr/>
          </a:p>
          <a:p>
            <a:pPr marL="0" lvl="0" indent="0" algn="l" rtl="0">
              <a:lnSpc>
                <a:spcPct val="100000"/>
              </a:lnSpc>
              <a:spcBef>
                <a:spcPts val="0"/>
              </a:spcBef>
              <a:spcAft>
                <a:spcPts val="0"/>
              </a:spcAft>
              <a:buSzPts val="1400"/>
              <a:buNone/>
            </a:pPr>
            <a:endParaRPr/>
          </a:p>
        </p:txBody>
      </p:sp>
      <p:sp>
        <p:nvSpPr>
          <p:cNvPr id="555" name="Google Shape;555;g22e639ace58_0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2e639ace58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g22e639ace58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Median and interquartile range of time required to complete</a:t>
            </a:r>
            <a:endParaRPr/>
          </a:p>
          <a:p>
            <a:pPr marL="0" lvl="0" indent="0" algn="l" rtl="0">
              <a:spcBef>
                <a:spcPts val="0"/>
              </a:spcBef>
              <a:spcAft>
                <a:spcPts val="0"/>
              </a:spcAft>
              <a:buNone/>
            </a:pPr>
            <a:r>
              <a:rPr lang="it-IT"/>
              <a:t>the app in the off and on states. (A) Distribution of values in the</a:t>
            </a:r>
            <a:endParaRPr/>
          </a:p>
          <a:p>
            <a:pPr marL="0" lvl="0" indent="0" algn="l" rtl="0">
              <a:spcBef>
                <a:spcPts val="0"/>
              </a:spcBef>
              <a:spcAft>
                <a:spcPts val="0"/>
              </a:spcAft>
              <a:buNone/>
            </a:pPr>
            <a:r>
              <a:rPr lang="it-IT"/>
              <a:t>entire group in which control values are compared to patients with cirrhosis</a:t>
            </a:r>
            <a:endParaRPr/>
          </a:p>
          <a:p>
            <a:pPr marL="0" lvl="0" indent="0" algn="l" rtl="0">
              <a:spcBef>
                <a:spcPts val="0"/>
              </a:spcBef>
              <a:spcAft>
                <a:spcPts val="0"/>
              </a:spcAft>
              <a:buNone/>
            </a:pPr>
            <a:r>
              <a:rPr lang="it-IT"/>
              <a:t>without previous OHE and those with previous OHE. (B) Comparison</a:t>
            </a:r>
            <a:endParaRPr/>
          </a:p>
          <a:p>
            <a:pPr marL="0" lvl="0" indent="0" algn="l" rtl="0">
              <a:spcBef>
                <a:spcPts val="0"/>
              </a:spcBef>
              <a:spcAft>
                <a:spcPts val="0"/>
              </a:spcAft>
              <a:buNone/>
            </a:pPr>
            <a:r>
              <a:rPr lang="it-IT"/>
              <a:t>between controls and patients with cirrhosis with MHE and no</a:t>
            </a:r>
            <a:endParaRPr/>
          </a:p>
          <a:p>
            <a:pPr marL="0" lvl="0" indent="0" algn="l" rtl="0">
              <a:spcBef>
                <a:spcPts val="0"/>
              </a:spcBef>
              <a:spcAft>
                <a:spcPts val="0"/>
              </a:spcAft>
              <a:buNone/>
            </a:pPr>
            <a:r>
              <a:rPr lang="it-IT"/>
              <a:t>MHE based on SPTs. No_OHE, no previous OHE; OHE, previous OHE;</a:t>
            </a:r>
            <a:endParaRPr/>
          </a:p>
          <a:p>
            <a:pPr marL="0" lvl="0" indent="0" algn="l" rtl="0">
              <a:spcBef>
                <a:spcPts val="0"/>
              </a:spcBef>
              <a:spcAft>
                <a:spcPts val="0"/>
              </a:spcAft>
              <a:buNone/>
            </a:pPr>
            <a:r>
              <a:rPr lang="it-IT"/>
              <a:t>No_MHE, no MHE and MHE, minimal hepatic encephalopathy. All comparisons</a:t>
            </a:r>
            <a:endParaRPr/>
          </a:p>
          <a:p>
            <a:pPr marL="0" lvl="0" indent="0" algn="l" rtl="0">
              <a:spcBef>
                <a:spcPts val="0"/>
              </a:spcBef>
              <a:spcAft>
                <a:spcPts val="0"/>
              </a:spcAft>
              <a:buNone/>
            </a:pPr>
            <a:r>
              <a:rPr lang="it-IT"/>
              <a:t>were highly statistically signific</a:t>
            </a:r>
            <a:endParaRPr/>
          </a:p>
          <a:p>
            <a:pPr marL="0" lvl="0" indent="0" algn="l" rtl="0">
              <a:lnSpc>
                <a:spcPct val="100000"/>
              </a:lnSpc>
              <a:spcBef>
                <a:spcPts val="0"/>
              </a:spcBef>
              <a:spcAft>
                <a:spcPts val="0"/>
              </a:spcAft>
              <a:buSzPts val="1400"/>
              <a:buNone/>
            </a:pPr>
            <a:endParaRPr/>
          </a:p>
        </p:txBody>
      </p:sp>
      <p:sp>
        <p:nvSpPr>
          <p:cNvPr id="566" name="Google Shape;566;g22e639ace58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2e639ace58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g22e639ace58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Median and interquartile range of time required to complete</a:t>
            </a:r>
            <a:endParaRPr/>
          </a:p>
          <a:p>
            <a:pPr marL="0" lvl="0" indent="0" algn="l" rtl="0">
              <a:spcBef>
                <a:spcPts val="0"/>
              </a:spcBef>
              <a:spcAft>
                <a:spcPts val="0"/>
              </a:spcAft>
              <a:buNone/>
            </a:pPr>
            <a:r>
              <a:rPr lang="it-IT"/>
              <a:t>the app in the off and on states. (A) Distribution of values in the</a:t>
            </a:r>
            <a:endParaRPr/>
          </a:p>
          <a:p>
            <a:pPr marL="0" lvl="0" indent="0" algn="l" rtl="0">
              <a:spcBef>
                <a:spcPts val="0"/>
              </a:spcBef>
              <a:spcAft>
                <a:spcPts val="0"/>
              </a:spcAft>
              <a:buNone/>
            </a:pPr>
            <a:r>
              <a:rPr lang="it-IT"/>
              <a:t>entire group in which control values are compared to patients with cirrhosis</a:t>
            </a:r>
            <a:endParaRPr/>
          </a:p>
          <a:p>
            <a:pPr marL="0" lvl="0" indent="0" algn="l" rtl="0">
              <a:spcBef>
                <a:spcPts val="0"/>
              </a:spcBef>
              <a:spcAft>
                <a:spcPts val="0"/>
              </a:spcAft>
              <a:buNone/>
            </a:pPr>
            <a:r>
              <a:rPr lang="it-IT"/>
              <a:t>without previous OHE and those with previous OHE. (B) Comparison</a:t>
            </a:r>
            <a:endParaRPr/>
          </a:p>
          <a:p>
            <a:pPr marL="0" lvl="0" indent="0" algn="l" rtl="0">
              <a:spcBef>
                <a:spcPts val="0"/>
              </a:spcBef>
              <a:spcAft>
                <a:spcPts val="0"/>
              </a:spcAft>
              <a:buNone/>
            </a:pPr>
            <a:r>
              <a:rPr lang="it-IT"/>
              <a:t>between controls and patients with cirrhosis with MHE and no</a:t>
            </a:r>
            <a:endParaRPr/>
          </a:p>
          <a:p>
            <a:pPr marL="0" lvl="0" indent="0" algn="l" rtl="0">
              <a:spcBef>
                <a:spcPts val="0"/>
              </a:spcBef>
              <a:spcAft>
                <a:spcPts val="0"/>
              </a:spcAft>
              <a:buNone/>
            </a:pPr>
            <a:r>
              <a:rPr lang="it-IT"/>
              <a:t>MHE based on SPTs. No_OHE, no previous OHE; OHE, previous OHE;</a:t>
            </a:r>
            <a:endParaRPr/>
          </a:p>
          <a:p>
            <a:pPr marL="0" lvl="0" indent="0" algn="l" rtl="0">
              <a:spcBef>
                <a:spcPts val="0"/>
              </a:spcBef>
              <a:spcAft>
                <a:spcPts val="0"/>
              </a:spcAft>
              <a:buNone/>
            </a:pPr>
            <a:r>
              <a:rPr lang="it-IT"/>
              <a:t>No_MHE, no MHE and MHE, minimal hepatic encephalopathy. All comparisons</a:t>
            </a:r>
            <a:endParaRPr/>
          </a:p>
          <a:p>
            <a:pPr marL="0" lvl="0" indent="0" algn="l" rtl="0">
              <a:spcBef>
                <a:spcPts val="0"/>
              </a:spcBef>
              <a:spcAft>
                <a:spcPts val="0"/>
              </a:spcAft>
              <a:buNone/>
            </a:pPr>
            <a:r>
              <a:rPr lang="it-IT"/>
              <a:t>were highly statistically signific</a:t>
            </a:r>
            <a:endParaRPr/>
          </a:p>
          <a:p>
            <a:pPr marL="0" lvl="0" indent="0" algn="l" rtl="0">
              <a:lnSpc>
                <a:spcPct val="100000"/>
              </a:lnSpc>
              <a:spcBef>
                <a:spcPts val="0"/>
              </a:spcBef>
              <a:spcAft>
                <a:spcPts val="0"/>
              </a:spcAft>
              <a:buSzPts val="1400"/>
              <a:buNone/>
            </a:pPr>
            <a:endParaRPr/>
          </a:p>
        </p:txBody>
      </p:sp>
      <p:sp>
        <p:nvSpPr>
          <p:cNvPr id="566" name="Google Shape;566;g22e639ace58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50</a:t>
            </a:fld>
            <a:endParaRPr/>
          </a:p>
        </p:txBody>
      </p:sp>
    </p:spTree>
    <p:extLst>
      <p:ext uri="{BB962C8B-B14F-4D97-AF65-F5344CB8AC3E}">
        <p14:creationId xmlns:p14="http://schemas.microsoft.com/office/powerpoint/2010/main" val="237753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2629313f7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22629313f75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g22629313f75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51</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0a30e2d1af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20a30e2d1af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g20a30e2d1af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52</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2629313f7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g22629313f7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9" name="Google Shape;589;g22629313f7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53</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2e639ace58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7" name="Google Shape;477;g22e639ace58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The prevalence of OHE at the time of diagnosis of cirrhosis is</a:t>
            </a:r>
            <a:endParaRPr/>
          </a:p>
          <a:p>
            <a:pPr marL="0" lvl="0" indent="0" algn="l" rtl="0">
              <a:lnSpc>
                <a:spcPct val="100000"/>
              </a:lnSpc>
              <a:spcBef>
                <a:spcPts val="0"/>
              </a:spcBef>
              <a:spcAft>
                <a:spcPts val="0"/>
              </a:spcAft>
              <a:buSzPts val="1400"/>
              <a:buNone/>
            </a:pPr>
            <a:r>
              <a:rPr lang="it-IT"/>
              <a:t>10%–14% in general [16–18], 16%–21% in those with decompensated</a:t>
            </a:r>
            <a:endParaRPr/>
          </a:p>
          <a:p>
            <a:pPr marL="0" lvl="0" indent="0" algn="l" rtl="0">
              <a:lnSpc>
                <a:spcPct val="100000"/>
              </a:lnSpc>
              <a:spcBef>
                <a:spcPts val="0"/>
              </a:spcBef>
              <a:spcAft>
                <a:spcPts val="0"/>
              </a:spcAft>
              <a:buSzPts val="1400"/>
              <a:buNone/>
            </a:pPr>
            <a:r>
              <a:rPr lang="it-IT"/>
              <a:t>cirrhosis [7,19], and 10%–50% in patients with transjugular</a:t>
            </a:r>
            <a:endParaRPr/>
          </a:p>
          <a:p>
            <a:pPr marL="0" lvl="0" indent="0" algn="l" rtl="0">
              <a:lnSpc>
                <a:spcPct val="100000"/>
              </a:lnSpc>
              <a:spcBef>
                <a:spcPts val="0"/>
              </a:spcBef>
              <a:spcAft>
                <a:spcPts val="0"/>
              </a:spcAft>
              <a:buSzPts val="1400"/>
              <a:buNone/>
            </a:pPr>
            <a:r>
              <a:rPr lang="it-IT"/>
              <a:t>intrahepatic portosystemic shunt (TIPS) [20,21]. The cumulated</a:t>
            </a:r>
            <a:endParaRPr/>
          </a:p>
          <a:p>
            <a:pPr marL="0" lvl="0" indent="0" algn="l" rtl="0">
              <a:lnSpc>
                <a:spcPct val="100000"/>
              </a:lnSpc>
              <a:spcBef>
                <a:spcPts val="0"/>
              </a:spcBef>
              <a:spcAft>
                <a:spcPts val="0"/>
              </a:spcAft>
              <a:buSzPts val="1400"/>
              <a:buNone/>
            </a:pPr>
            <a:r>
              <a:rPr lang="it-IT"/>
              <a:t>numbers indicate that OHE will occur in 30%–40% of those with</a:t>
            </a:r>
            <a:endParaRPr/>
          </a:p>
          <a:p>
            <a:pPr marL="0" lvl="0" indent="0" algn="l" rtl="0">
              <a:lnSpc>
                <a:spcPct val="100000"/>
              </a:lnSpc>
              <a:spcBef>
                <a:spcPts val="0"/>
              </a:spcBef>
              <a:spcAft>
                <a:spcPts val="0"/>
              </a:spcAft>
              <a:buSzPts val="1400"/>
              <a:buNone/>
            </a:pPr>
            <a:r>
              <a:rPr lang="it-IT"/>
              <a:t>cirrhosis at some time during their clinical course and in the</a:t>
            </a:r>
            <a:endParaRPr/>
          </a:p>
          <a:p>
            <a:pPr marL="0" lvl="0" indent="0" algn="l" rtl="0">
              <a:lnSpc>
                <a:spcPct val="100000"/>
              </a:lnSpc>
              <a:spcBef>
                <a:spcPts val="0"/>
              </a:spcBef>
              <a:spcAft>
                <a:spcPts val="0"/>
              </a:spcAft>
              <a:buSzPts val="1400"/>
              <a:buNone/>
            </a:pPr>
            <a:r>
              <a:rPr lang="it-IT"/>
              <a:t>survivors in most cases repeatedly [22]. Minimal HE (MHE) or</a:t>
            </a:r>
            <a:endParaRPr/>
          </a:p>
          <a:p>
            <a:pPr marL="0" lvl="0" indent="0" algn="l" rtl="0">
              <a:lnSpc>
                <a:spcPct val="100000"/>
              </a:lnSpc>
              <a:spcBef>
                <a:spcPts val="0"/>
              </a:spcBef>
              <a:spcAft>
                <a:spcPts val="0"/>
              </a:spcAft>
              <a:buSzPts val="1400"/>
              <a:buNone/>
            </a:pPr>
            <a:r>
              <a:rPr lang="it-IT"/>
              <a:t>covert HE (CHE) occurs in 20%–80% of patients with cirrhosis</a:t>
            </a:r>
            <a:endParaRPr/>
          </a:p>
          <a:p>
            <a:pPr marL="0" lvl="0" indent="0" algn="l" rtl="0">
              <a:lnSpc>
                <a:spcPct val="100000"/>
              </a:lnSpc>
              <a:spcBef>
                <a:spcPts val="0"/>
              </a:spcBef>
              <a:spcAft>
                <a:spcPts val="0"/>
              </a:spcAft>
              <a:buSzPts val="1400"/>
              <a:buNone/>
            </a:pPr>
            <a:r>
              <a:rPr lang="it-IT"/>
              <a:t>[23–27,81</a:t>
            </a:r>
            <a:endParaRPr/>
          </a:p>
        </p:txBody>
      </p:sp>
      <p:sp>
        <p:nvSpPr>
          <p:cNvPr id="478" name="Google Shape;478;g22e639ace58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a:solidFill>
                  <a:schemeClr val="dk1"/>
                </a:solidFill>
                <a:latin typeface="Calibri"/>
                <a:ea typeface="Calibri"/>
                <a:cs typeface="Calibri"/>
                <a:sym typeface="Calibri"/>
              </a:rPr>
              <a:t>54</a:t>
            </a:fld>
            <a:endParaRPr sz="120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2b73991e03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2b73991e03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g22b73991e03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it-IT"/>
              <a:t>55</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2e639ace58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7" name="Google Shape;477;g22e639ace58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The prevalence of OHE at the time of diagnosis of cirrhosis is</a:t>
            </a:r>
            <a:endParaRPr/>
          </a:p>
          <a:p>
            <a:pPr marL="0" lvl="0" indent="0" algn="l" rtl="0">
              <a:lnSpc>
                <a:spcPct val="100000"/>
              </a:lnSpc>
              <a:spcBef>
                <a:spcPts val="0"/>
              </a:spcBef>
              <a:spcAft>
                <a:spcPts val="0"/>
              </a:spcAft>
              <a:buSzPts val="1400"/>
              <a:buNone/>
            </a:pPr>
            <a:r>
              <a:rPr lang="it-IT"/>
              <a:t>10%–14% in general [16–18], 16%–21% in those with decompensated</a:t>
            </a:r>
            <a:endParaRPr/>
          </a:p>
          <a:p>
            <a:pPr marL="0" lvl="0" indent="0" algn="l" rtl="0">
              <a:lnSpc>
                <a:spcPct val="100000"/>
              </a:lnSpc>
              <a:spcBef>
                <a:spcPts val="0"/>
              </a:spcBef>
              <a:spcAft>
                <a:spcPts val="0"/>
              </a:spcAft>
              <a:buSzPts val="1400"/>
              <a:buNone/>
            </a:pPr>
            <a:r>
              <a:rPr lang="it-IT"/>
              <a:t>cirrhosis [7,19], and 10%–50% in patients with transjugular</a:t>
            </a:r>
            <a:endParaRPr/>
          </a:p>
          <a:p>
            <a:pPr marL="0" lvl="0" indent="0" algn="l" rtl="0">
              <a:lnSpc>
                <a:spcPct val="100000"/>
              </a:lnSpc>
              <a:spcBef>
                <a:spcPts val="0"/>
              </a:spcBef>
              <a:spcAft>
                <a:spcPts val="0"/>
              </a:spcAft>
              <a:buSzPts val="1400"/>
              <a:buNone/>
            </a:pPr>
            <a:r>
              <a:rPr lang="it-IT"/>
              <a:t>intrahepatic portosystemic shunt (TIPS) [20,21]. The cumulated</a:t>
            </a:r>
            <a:endParaRPr/>
          </a:p>
          <a:p>
            <a:pPr marL="0" lvl="0" indent="0" algn="l" rtl="0">
              <a:lnSpc>
                <a:spcPct val="100000"/>
              </a:lnSpc>
              <a:spcBef>
                <a:spcPts val="0"/>
              </a:spcBef>
              <a:spcAft>
                <a:spcPts val="0"/>
              </a:spcAft>
              <a:buSzPts val="1400"/>
              <a:buNone/>
            </a:pPr>
            <a:r>
              <a:rPr lang="it-IT"/>
              <a:t>numbers indicate that OHE will occur in 30%–40% of those with</a:t>
            </a:r>
            <a:endParaRPr/>
          </a:p>
          <a:p>
            <a:pPr marL="0" lvl="0" indent="0" algn="l" rtl="0">
              <a:lnSpc>
                <a:spcPct val="100000"/>
              </a:lnSpc>
              <a:spcBef>
                <a:spcPts val="0"/>
              </a:spcBef>
              <a:spcAft>
                <a:spcPts val="0"/>
              </a:spcAft>
              <a:buSzPts val="1400"/>
              <a:buNone/>
            </a:pPr>
            <a:r>
              <a:rPr lang="it-IT"/>
              <a:t>cirrhosis at some time during their clinical course and in the</a:t>
            </a:r>
            <a:endParaRPr/>
          </a:p>
          <a:p>
            <a:pPr marL="0" lvl="0" indent="0" algn="l" rtl="0">
              <a:lnSpc>
                <a:spcPct val="100000"/>
              </a:lnSpc>
              <a:spcBef>
                <a:spcPts val="0"/>
              </a:spcBef>
              <a:spcAft>
                <a:spcPts val="0"/>
              </a:spcAft>
              <a:buSzPts val="1400"/>
              <a:buNone/>
            </a:pPr>
            <a:r>
              <a:rPr lang="it-IT"/>
              <a:t>survivors in most cases repeatedly [22]. Minimal HE (MHE) or</a:t>
            </a:r>
            <a:endParaRPr/>
          </a:p>
          <a:p>
            <a:pPr marL="0" lvl="0" indent="0" algn="l" rtl="0">
              <a:lnSpc>
                <a:spcPct val="100000"/>
              </a:lnSpc>
              <a:spcBef>
                <a:spcPts val="0"/>
              </a:spcBef>
              <a:spcAft>
                <a:spcPts val="0"/>
              </a:spcAft>
              <a:buSzPts val="1400"/>
              <a:buNone/>
            </a:pPr>
            <a:r>
              <a:rPr lang="it-IT"/>
              <a:t>covert HE (CHE) occurs in 20%–80% of patients with cirrhosis</a:t>
            </a:r>
            <a:endParaRPr/>
          </a:p>
          <a:p>
            <a:pPr marL="0" lvl="0" indent="0" algn="l" rtl="0">
              <a:lnSpc>
                <a:spcPct val="100000"/>
              </a:lnSpc>
              <a:spcBef>
                <a:spcPts val="0"/>
              </a:spcBef>
              <a:spcAft>
                <a:spcPts val="0"/>
              </a:spcAft>
              <a:buSzPts val="1400"/>
              <a:buNone/>
            </a:pPr>
            <a:r>
              <a:rPr lang="it-IT"/>
              <a:t>[23–27,81</a:t>
            </a:r>
            <a:endParaRPr/>
          </a:p>
        </p:txBody>
      </p:sp>
      <p:sp>
        <p:nvSpPr>
          <p:cNvPr id="478" name="Google Shape;478;g22e639ace58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a:solidFill>
                  <a:schemeClr val="dk1"/>
                </a:solidFill>
                <a:latin typeface="Calibri"/>
                <a:ea typeface="Calibri"/>
                <a:cs typeface="Calibri"/>
                <a:sym typeface="Calibri"/>
              </a:rPr>
              <a:t>56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16201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2d4a50a0c4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22d4a50a0c4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Median and interquartile range of time required to complete</a:t>
            </a:r>
            <a:endParaRPr/>
          </a:p>
          <a:p>
            <a:pPr marL="0" lvl="0" indent="0" algn="l" rtl="0">
              <a:spcBef>
                <a:spcPts val="0"/>
              </a:spcBef>
              <a:spcAft>
                <a:spcPts val="0"/>
              </a:spcAft>
              <a:buNone/>
            </a:pPr>
            <a:r>
              <a:rPr lang="it-IT"/>
              <a:t>the app in the off and on states. (A) Distribution of values in the</a:t>
            </a:r>
            <a:endParaRPr/>
          </a:p>
          <a:p>
            <a:pPr marL="0" lvl="0" indent="0" algn="l" rtl="0">
              <a:spcBef>
                <a:spcPts val="0"/>
              </a:spcBef>
              <a:spcAft>
                <a:spcPts val="0"/>
              </a:spcAft>
              <a:buNone/>
            </a:pPr>
            <a:r>
              <a:rPr lang="it-IT"/>
              <a:t>entire group in which control values are compared to patients with cirrhosis</a:t>
            </a:r>
            <a:endParaRPr/>
          </a:p>
          <a:p>
            <a:pPr marL="0" lvl="0" indent="0" algn="l" rtl="0">
              <a:spcBef>
                <a:spcPts val="0"/>
              </a:spcBef>
              <a:spcAft>
                <a:spcPts val="0"/>
              </a:spcAft>
              <a:buNone/>
            </a:pPr>
            <a:r>
              <a:rPr lang="it-IT"/>
              <a:t>without previous OHE and those with previous OHE. (B) Comparison</a:t>
            </a:r>
            <a:endParaRPr/>
          </a:p>
          <a:p>
            <a:pPr marL="0" lvl="0" indent="0" algn="l" rtl="0">
              <a:spcBef>
                <a:spcPts val="0"/>
              </a:spcBef>
              <a:spcAft>
                <a:spcPts val="0"/>
              </a:spcAft>
              <a:buNone/>
            </a:pPr>
            <a:r>
              <a:rPr lang="it-IT"/>
              <a:t>between controls and patients with cirrhosis with MHE and no</a:t>
            </a:r>
            <a:endParaRPr/>
          </a:p>
          <a:p>
            <a:pPr marL="0" lvl="0" indent="0" algn="l" rtl="0">
              <a:spcBef>
                <a:spcPts val="0"/>
              </a:spcBef>
              <a:spcAft>
                <a:spcPts val="0"/>
              </a:spcAft>
              <a:buNone/>
            </a:pPr>
            <a:r>
              <a:rPr lang="it-IT"/>
              <a:t>MHE based on SPTs. No_OHE, no previous OHE; OHE, previous OHE;</a:t>
            </a:r>
            <a:endParaRPr/>
          </a:p>
          <a:p>
            <a:pPr marL="0" lvl="0" indent="0" algn="l" rtl="0">
              <a:spcBef>
                <a:spcPts val="0"/>
              </a:spcBef>
              <a:spcAft>
                <a:spcPts val="0"/>
              </a:spcAft>
              <a:buNone/>
            </a:pPr>
            <a:r>
              <a:rPr lang="it-IT"/>
              <a:t>No_MHE, no MHE and MHE, minimal hepatic encephalopathy. All comparisons</a:t>
            </a:r>
            <a:endParaRPr/>
          </a:p>
          <a:p>
            <a:pPr marL="0" lvl="0" indent="0" algn="l" rtl="0">
              <a:spcBef>
                <a:spcPts val="0"/>
              </a:spcBef>
              <a:spcAft>
                <a:spcPts val="0"/>
              </a:spcAft>
              <a:buNone/>
            </a:pPr>
            <a:r>
              <a:rPr lang="it-IT"/>
              <a:t>were highly statistically signific</a:t>
            </a:r>
            <a:endParaRPr/>
          </a:p>
          <a:p>
            <a:pPr marL="0" lvl="0" indent="0" algn="l" rtl="0">
              <a:lnSpc>
                <a:spcPct val="100000"/>
              </a:lnSpc>
              <a:spcBef>
                <a:spcPts val="0"/>
              </a:spcBef>
              <a:spcAft>
                <a:spcPts val="0"/>
              </a:spcAft>
              <a:buSzPts val="1400"/>
              <a:buNone/>
            </a:pPr>
            <a:endParaRPr/>
          </a:p>
        </p:txBody>
      </p:sp>
      <p:sp>
        <p:nvSpPr>
          <p:cNvPr id="491" name="Google Shape;491;g22d4a50a0c4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57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9154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0" name="Google Shape;14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The prevalence of OHE at the time of diagnosis of cirrhosis is</a:t>
            </a:r>
            <a:endParaRPr/>
          </a:p>
          <a:p>
            <a:pPr marL="0" lvl="0" indent="0" algn="l" rtl="0">
              <a:lnSpc>
                <a:spcPct val="100000"/>
              </a:lnSpc>
              <a:spcBef>
                <a:spcPts val="0"/>
              </a:spcBef>
              <a:spcAft>
                <a:spcPts val="0"/>
              </a:spcAft>
              <a:buSzPts val="1400"/>
              <a:buNone/>
            </a:pPr>
            <a:r>
              <a:rPr lang="it-IT"/>
              <a:t>10%–14% in general [16–18], 16%–21% in those with decompensated</a:t>
            </a:r>
            <a:endParaRPr/>
          </a:p>
          <a:p>
            <a:pPr marL="0" lvl="0" indent="0" algn="l" rtl="0">
              <a:lnSpc>
                <a:spcPct val="100000"/>
              </a:lnSpc>
              <a:spcBef>
                <a:spcPts val="0"/>
              </a:spcBef>
              <a:spcAft>
                <a:spcPts val="0"/>
              </a:spcAft>
              <a:buSzPts val="1400"/>
              <a:buNone/>
            </a:pPr>
            <a:r>
              <a:rPr lang="it-IT"/>
              <a:t>cirrhosis [7,19], and 10%–50% in patients with transjugular</a:t>
            </a:r>
            <a:endParaRPr/>
          </a:p>
          <a:p>
            <a:pPr marL="0" lvl="0" indent="0" algn="l" rtl="0">
              <a:lnSpc>
                <a:spcPct val="100000"/>
              </a:lnSpc>
              <a:spcBef>
                <a:spcPts val="0"/>
              </a:spcBef>
              <a:spcAft>
                <a:spcPts val="0"/>
              </a:spcAft>
              <a:buSzPts val="1400"/>
              <a:buNone/>
            </a:pPr>
            <a:r>
              <a:rPr lang="it-IT"/>
              <a:t>intrahepatic portosystemic shunt (TIPS) [20,21]. The cumulated</a:t>
            </a:r>
            <a:endParaRPr/>
          </a:p>
          <a:p>
            <a:pPr marL="0" lvl="0" indent="0" algn="l" rtl="0">
              <a:lnSpc>
                <a:spcPct val="100000"/>
              </a:lnSpc>
              <a:spcBef>
                <a:spcPts val="0"/>
              </a:spcBef>
              <a:spcAft>
                <a:spcPts val="0"/>
              </a:spcAft>
              <a:buSzPts val="1400"/>
              <a:buNone/>
            </a:pPr>
            <a:r>
              <a:rPr lang="it-IT"/>
              <a:t>numbers indicate that OHE will occur in 30%–40% of those with</a:t>
            </a:r>
            <a:endParaRPr/>
          </a:p>
          <a:p>
            <a:pPr marL="0" lvl="0" indent="0" algn="l" rtl="0">
              <a:lnSpc>
                <a:spcPct val="100000"/>
              </a:lnSpc>
              <a:spcBef>
                <a:spcPts val="0"/>
              </a:spcBef>
              <a:spcAft>
                <a:spcPts val="0"/>
              </a:spcAft>
              <a:buSzPts val="1400"/>
              <a:buNone/>
            </a:pPr>
            <a:r>
              <a:rPr lang="it-IT"/>
              <a:t>cirrhosis at some time during their clinical course and in the</a:t>
            </a:r>
            <a:endParaRPr/>
          </a:p>
          <a:p>
            <a:pPr marL="0" lvl="0" indent="0" algn="l" rtl="0">
              <a:lnSpc>
                <a:spcPct val="100000"/>
              </a:lnSpc>
              <a:spcBef>
                <a:spcPts val="0"/>
              </a:spcBef>
              <a:spcAft>
                <a:spcPts val="0"/>
              </a:spcAft>
              <a:buSzPts val="1400"/>
              <a:buNone/>
            </a:pPr>
            <a:r>
              <a:rPr lang="it-IT"/>
              <a:t>survivors in most cases repeatedly [22]. Minimal HE (MHE) or</a:t>
            </a:r>
            <a:endParaRPr/>
          </a:p>
          <a:p>
            <a:pPr marL="0" lvl="0" indent="0" algn="l" rtl="0">
              <a:lnSpc>
                <a:spcPct val="100000"/>
              </a:lnSpc>
              <a:spcBef>
                <a:spcPts val="0"/>
              </a:spcBef>
              <a:spcAft>
                <a:spcPts val="0"/>
              </a:spcAft>
              <a:buSzPts val="1400"/>
              <a:buNone/>
            </a:pPr>
            <a:r>
              <a:rPr lang="it-IT"/>
              <a:t>covert HE (CHE) occurs in 20%–80% of patients with cirrhosis</a:t>
            </a:r>
            <a:endParaRPr/>
          </a:p>
          <a:p>
            <a:pPr marL="0" lvl="0" indent="0" algn="l" rtl="0">
              <a:lnSpc>
                <a:spcPct val="100000"/>
              </a:lnSpc>
              <a:spcBef>
                <a:spcPts val="0"/>
              </a:spcBef>
              <a:spcAft>
                <a:spcPts val="0"/>
              </a:spcAft>
              <a:buSzPts val="1400"/>
              <a:buNone/>
            </a:pPr>
            <a:r>
              <a:rPr lang="it-IT"/>
              <a:t>[23–27,81</a:t>
            </a:r>
            <a:endParaRPr/>
          </a:p>
        </p:txBody>
      </p:sp>
      <p:sp>
        <p:nvSpPr>
          <p:cNvPr id="141" name="Google Shape;14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0" name="Google Shape;1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The prevalence of OHE at the time of diagnosis of cirrhosis is</a:t>
            </a:r>
            <a:endParaRPr/>
          </a:p>
          <a:p>
            <a:pPr marL="0" lvl="0" indent="0" algn="l" rtl="0">
              <a:lnSpc>
                <a:spcPct val="100000"/>
              </a:lnSpc>
              <a:spcBef>
                <a:spcPts val="0"/>
              </a:spcBef>
              <a:spcAft>
                <a:spcPts val="0"/>
              </a:spcAft>
              <a:buSzPts val="1400"/>
              <a:buNone/>
            </a:pPr>
            <a:r>
              <a:rPr lang="it-IT"/>
              <a:t>10%–14% in general [16–18], 16%–21% in those with decompensated</a:t>
            </a:r>
            <a:endParaRPr/>
          </a:p>
          <a:p>
            <a:pPr marL="0" lvl="0" indent="0" algn="l" rtl="0">
              <a:lnSpc>
                <a:spcPct val="100000"/>
              </a:lnSpc>
              <a:spcBef>
                <a:spcPts val="0"/>
              </a:spcBef>
              <a:spcAft>
                <a:spcPts val="0"/>
              </a:spcAft>
              <a:buSzPts val="1400"/>
              <a:buNone/>
            </a:pPr>
            <a:r>
              <a:rPr lang="it-IT"/>
              <a:t>cirrhosis [7,19], and 10%–50% in patients with transjugular</a:t>
            </a:r>
            <a:endParaRPr/>
          </a:p>
          <a:p>
            <a:pPr marL="0" lvl="0" indent="0" algn="l" rtl="0">
              <a:lnSpc>
                <a:spcPct val="100000"/>
              </a:lnSpc>
              <a:spcBef>
                <a:spcPts val="0"/>
              </a:spcBef>
              <a:spcAft>
                <a:spcPts val="0"/>
              </a:spcAft>
              <a:buSzPts val="1400"/>
              <a:buNone/>
            </a:pPr>
            <a:r>
              <a:rPr lang="it-IT"/>
              <a:t>intrahepatic portosystemic shunt (TIPS) [20,21]. The cumulated</a:t>
            </a:r>
            <a:endParaRPr/>
          </a:p>
          <a:p>
            <a:pPr marL="0" lvl="0" indent="0" algn="l" rtl="0">
              <a:lnSpc>
                <a:spcPct val="100000"/>
              </a:lnSpc>
              <a:spcBef>
                <a:spcPts val="0"/>
              </a:spcBef>
              <a:spcAft>
                <a:spcPts val="0"/>
              </a:spcAft>
              <a:buSzPts val="1400"/>
              <a:buNone/>
            </a:pPr>
            <a:r>
              <a:rPr lang="it-IT"/>
              <a:t>numbers indicate that OHE will occur in 30%–40% of those with</a:t>
            </a:r>
            <a:endParaRPr/>
          </a:p>
          <a:p>
            <a:pPr marL="0" lvl="0" indent="0" algn="l" rtl="0">
              <a:lnSpc>
                <a:spcPct val="100000"/>
              </a:lnSpc>
              <a:spcBef>
                <a:spcPts val="0"/>
              </a:spcBef>
              <a:spcAft>
                <a:spcPts val="0"/>
              </a:spcAft>
              <a:buSzPts val="1400"/>
              <a:buNone/>
            </a:pPr>
            <a:r>
              <a:rPr lang="it-IT"/>
              <a:t>cirrhosis at some time during their clinical course and in the</a:t>
            </a:r>
            <a:endParaRPr/>
          </a:p>
          <a:p>
            <a:pPr marL="0" lvl="0" indent="0" algn="l" rtl="0">
              <a:lnSpc>
                <a:spcPct val="100000"/>
              </a:lnSpc>
              <a:spcBef>
                <a:spcPts val="0"/>
              </a:spcBef>
              <a:spcAft>
                <a:spcPts val="0"/>
              </a:spcAft>
              <a:buSzPts val="1400"/>
              <a:buNone/>
            </a:pPr>
            <a:r>
              <a:rPr lang="it-IT"/>
              <a:t>survivors in most cases repeatedly [22]. Minimal HE (MHE) or</a:t>
            </a:r>
            <a:endParaRPr/>
          </a:p>
          <a:p>
            <a:pPr marL="0" lvl="0" indent="0" algn="l" rtl="0">
              <a:lnSpc>
                <a:spcPct val="100000"/>
              </a:lnSpc>
              <a:spcBef>
                <a:spcPts val="0"/>
              </a:spcBef>
              <a:spcAft>
                <a:spcPts val="0"/>
              </a:spcAft>
              <a:buSzPts val="1400"/>
              <a:buNone/>
            </a:pPr>
            <a:r>
              <a:rPr lang="it-IT"/>
              <a:t>covert HE (CHE) occurs in 20%–80% of patients with cirrhosis</a:t>
            </a:r>
            <a:endParaRPr/>
          </a:p>
          <a:p>
            <a:pPr marL="0" lvl="0" indent="0" algn="l" rtl="0">
              <a:lnSpc>
                <a:spcPct val="100000"/>
              </a:lnSpc>
              <a:spcBef>
                <a:spcPts val="0"/>
              </a:spcBef>
              <a:spcAft>
                <a:spcPts val="0"/>
              </a:spcAft>
              <a:buSzPts val="1400"/>
              <a:buNone/>
            </a:pPr>
            <a:r>
              <a:rPr lang="it-IT"/>
              <a:t>[23–27,81</a:t>
            </a:r>
            <a:endParaRPr/>
          </a:p>
        </p:txBody>
      </p:sp>
      <p:sp>
        <p:nvSpPr>
          <p:cNvPr id="151" name="Google Shape;15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it-IT"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5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sp>
        <p:nvSpPr>
          <p:cNvPr id="4" name="Slide Number Placeholder 13">
            <a:extLst>
              <a:ext uri="{FF2B5EF4-FFF2-40B4-BE49-F238E27FC236}">
                <a16:creationId xmlns:a16="http://schemas.microsoft.com/office/drawing/2014/main" id="{6FACEE9D-0952-134E-BCE0-C7EC4EA79EA6}"/>
              </a:ext>
            </a:extLst>
          </p:cNvPr>
          <p:cNvSpPr txBox="1">
            <a:spLocks/>
          </p:cNvSpPr>
          <p:nvPr userDrawn="1"/>
        </p:nvSpPr>
        <p:spPr bwMode="auto">
          <a:xfrm>
            <a:off x="4673600" y="6394451"/>
            <a:ext cx="2844800" cy="365125"/>
          </a:xfrm>
          <a:prstGeom prst="rect">
            <a:avLst/>
          </a:prstGeom>
          <a:noFill/>
          <a:ln>
            <a:noFill/>
          </a:ln>
        </p:spPr>
        <p:txBody>
          <a:bodyP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93DF41E4-D734-E447-873A-03119AADC07F}" type="slidenum">
              <a:rPr lang="en-US" altLang="it-IT" sz="1200">
                <a:solidFill>
                  <a:srgbClr val="7F7F7F"/>
                </a:solidFill>
                <a:ea typeface="MS PGothic" panose="020B0600070205080204" pitchFamily="34" charset="-128"/>
              </a:rPr>
              <a:pPr algn="ctr" eaLnBrk="1" hangingPunct="1"/>
              <a:t>‹N›</a:t>
            </a:fld>
            <a:endParaRPr lang="en-US" altLang="it-IT" sz="1200">
              <a:solidFill>
                <a:srgbClr val="7F7F7F"/>
              </a:solidFill>
              <a:ea typeface="MS PGothic" panose="020B0600070205080204" pitchFamily="34" charset="-128"/>
            </a:endParaRPr>
          </a:p>
        </p:txBody>
      </p:sp>
      <p:cxnSp>
        <p:nvCxnSpPr>
          <p:cNvPr id="5" name="Straight Connector 4">
            <a:extLst>
              <a:ext uri="{FF2B5EF4-FFF2-40B4-BE49-F238E27FC236}">
                <a16:creationId xmlns:a16="http://schemas.microsoft.com/office/drawing/2014/main" id="{C6B08D9E-F51B-5144-B45E-128F068A5977}"/>
              </a:ext>
            </a:extLst>
          </p:cNvPr>
          <p:cNvCxnSpPr>
            <a:cxnSpLocks noChangeAspect="1"/>
          </p:cNvCxnSpPr>
          <p:nvPr userDrawn="1"/>
        </p:nvCxnSpPr>
        <p:spPr>
          <a:xfrm>
            <a:off x="711200" y="620713"/>
            <a:ext cx="107696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 name="Segnaposto contenuto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6773936"/>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4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5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4"/>
        <p:cNvGrpSpPr/>
        <p:nvPr/>
      </p:nvGrpSpPr>
      <p:grpSpPr>
        <a:xfrm>
          <a:off x="0" y="0"/>
          <a:ext cx="0" cy="0"/>
          <a:chOff x="0" y="0"/>
          <a:chExt cx="0" cy="0"/>
        </a:xfrm>
      </p:grpSpPr>
      <p:sp>
        <p:nvSpPr>
          <p:cNvPr id="55" name="Google Shape;5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5"/>
          <p:cNvSpPr>
            <a:spLocks noGrp="1"/>
          </p:cNvSpPr>
          <p:nvPr>
            <p:ph type="pic" idx="2"/>
          </p:nvPr>
        </p:nvSpPr>
        <p:spPr>
          <a:xfrm>
            <a:off x="5183188" y="987425"/>
            <a:ext cx="6172200" cy="4873625"/>
          </a:xfrm>
          <a:prstGeom prst="rect">
            <a:avLst/>
          </a:prstGeom>
          <a:noFill/>
          <a:ln>
            <a:noFill/>
          </a:ln>
        </p:spPr>
      </p:sp>
      <p:sp>
        <p:nvSpPr>
          <p:cNvPr id="68" name="Google Shape;68;p5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a:off x="5713675" y="934350"/>
            <a:ext cx="5056800" cy="5214600"/>
          </a:xfrm>
          <a:prstGeom prst="rect">
            <a:avLst/>
          </a:prstGeom>
          <a:noFill/>
          <a:ln w="19050" cap="flat" cmpd="sng">
            <a:solidFill>
              <a:srgbClr val="2F5496"/>
            </a:solidFill>
            <a:prstDash val="solid"/>
            <a:round/>
            <a:headEnd type="none" w="sm" len="sm"/>
            <a:tailEnd type="none" w="sm" len="sm"/>
          </a:ln>
        </p:spPr>
        <p:txBody>
          <a:bodyPr spcFirstLastPara="1" wrap="square" lIns="91425" tIns="45700" rIns="91425" bIns="45700" anchor="t" anchorCtr="0">
            <a:normAutofit fontScale="32500" lnSpcReduction="20000"/>
          </a:bodyPr>
          <a:lstStyle/>
          <a:p>
            <a:pPr marL="0" lvl="0" indent="0" algn="ctr" rtl="0">
              <a:lnSpc>
                <a:spcPct val="90000"/>
              </a:lnSpc>
              <a:spcBef>
                <a:spcPts val="0"/>
              </a:spcBef>
              <a:spcAft>
                <a:spcPts val="0"/>
              </a:spcAft>
              <a:buClr>
                <a:schemeClr val="dk1"/>
              </a:buClr>
              <a:buSzPts val="358"/>
              <a:buNone/>
            </a:pPr>
            <a:endParaRPr sz="9161" b="1">
              <a:solidFill>
                <a:schemeClr val="accent1"/>
              </a:solidFill>
            </a:endParaRPr>
          </a:p>
          <a:p>
            <a:pPr marL="0" lvl="0" indent="0" algn="ctr" rtl="0">
              <a:lnSpc>
                <a:spcPct val="90000"/>
              </a:lnSpc>
              <a:spcBef>
                <a:spcPts val="0"/>
              </a:spcBef>
              <a:spcAft>
                <a:spcPts val="0"/>
              </a:spcAft>
              <a:buClr>
                <a:schemeClr val="dk1"/>
              </a:buClr>
              <a:buSzPts val="358"/>
              <a:buNone/>
            </a:pPr>
            <a:r>
              <a:rPr lang="it-IT" sz="9161" b="1">
                <a:solidFill>
                  <a:schemeClr val="accent1"/>
                </a:solidFill>
              </a:rPr>
              <a:t>Impatto clinico ed economico </a:t>
            </a:r>
            <a:endParaRPr sz="9161" b="1">
              <a:solidFill>
                <a:schemeClr val="accent1"/>
              </a:solidFill>
            </a:endParaRPr>
          </a:p>
          <a:p>
            <a:pPr marL="0" lvl="0" indent="0" algn="ctr" rtl="0">
              <a:lnSpc>
                <a:spcPct val="90000"/>
              </a:lnSpc>
              <a:spcBef>
                <a:spcPts val="0"/>
              </a:spcBef>
              <a:spcAft>
                <a:spcPts val="0"/>
              </a:spcAft>
              <a:buClr>
                <a:schemeClr val="dk1"/>
              </a:buClr>
              <a:buSzPts val="358"/>
              <a:buNone/>
            </a:pPr>
            <a:r>
              <a:rPr lang="it-IT" sz="9161" b="1">
                <a:solidFill>
                  <a:schemeClr val="accent1"/>
                </a:solidFill>
              </a:rPr>
              <a:t>della encefalopatia epatica </a:t>
            </a:r>
            <a:endParaRPr sz="9161" b="1">
              <a:solidFill>
                <a:schemeClr val="accent1"/>
              </a:solidFill>
            </a:endParaRPr>
          </a:p>
          <a:p>
            <a:pPr marL="0" lvl="0" indent="0" algn="ctr" rtl="0">
              <a:lnSpc>
                <a:spcPct val="90000"/>
              </a:lnSpc>
              <a:spcBef>
                <a:spcPts val="0"/>
              </a:spcBef>
              <a:spcAft>
                <a:spcPts val="0"/>
              </a:spcAft>
              <a:buClr>
                <a:schemeClr val="dk1"/>
              </a:buClr>
              <a:buSzPts val="358"/>
              <a:buNone/>
            </a:pPr>
            <a:r>
              <a:rPr lang="it-IT" sz="9161" b="1">
                <a:solidFill>
                  <a:schemeClr val="accent1"/>
                </a:solidFill>
              </a:rPr>
              <a:t>tra ospedale e territorio</a:t>
            </a:r>
            <a:endParaRPr sz="9161" b="1">
              <a:solidFill>
                <a:schemeClr val="accent1"/>
              </a:solidFill>
            </a:endParaRPr>
          </a:p>
          <a:p>
            <a:pPr marL="0" lvl="0" indent="0" algn="ctr" rtl="0">
              <a:lnSpc>
                <a:spcPct val="90000"/>
              </a:lnSpc>
              <a:spcBef>
                <a:spcPts val="0"/>
              </a:spcBef>
              <a:spcAft>
                <a:spcPts val="0"/>
              </a:spcAft>
              <a:buClr>
                <a:schemeClr val="dk1"/>
              </a:buClr>
              <a:buSzPct val="45833"/>
              <a:buNone/>
            </a:pPr>
            <a:endParaRPr/>
          </a:p>
          <a:p>
            <a:pPr marL="0" lvl="0" indent="0" algn="ctr" rtl="0">
              <a:lnSpc>
                <a:spcPct val="90000"/>
              </a:lnSpc>
              <a:spcBef>
                <a:spcPts val="0"/>
              </a:spcBef>
              <a:spcAft>
                <a:spcPts val="0"/>
              </a:spcAft>
              <a:buClr>
                <a:schemeClr val="dk1"/>
              </a:buClr>
              <a:buSzPct val="45833"/>
              <a:buNone/>
            </a:pPr>
            <a:endParaRPr/>
          </a:p>
          <a:p>
            <a:pPr marL="0" lvl="0" indent="0" algn="ctr" rtl="0">
              <a:lnSpc>
                <a:spcPct val="90000"/>
              </a:lnSpc>
              <a:spcBef>
                <a:spcPts val="0"/>
              </a:spcBef>
              <a:spcAft>
                <a:spcPts val="0"/>
              </a:spcAft>
              <a:buClr>
                <a:schemeClr val="dk1"/>
              </a:buClr>
              <a:buSzPct val="45833"/>
              <a:buNone/>
            </a:pPr>
            <a:endParaRPr/>
          </a:p>
          <a:p>
            <a:pPr marL="0" lvl="0" indent="0" algn="l" rtl="0">
              <a:lnSpc>
                <a:spcPct val="90000"/>
              </a:lnSpc>
              <a:spcBef>
                <a:spcPts val="0"/>
              </a:spcBef>
              <a:spcAft>
                <a:spcPts val="0"/>
              </a:spcAft>
              <a:buClr>
                <a:schemeClr val="dk1"/>
              </a:buClr>
              <a:buSzPct val="45833"/>
              <a:buNone/>
            </a:pPr>
            <a:endParaRPr/>
          </a:p>
          <a:p>
            <a:pPr marL="0" lvl="0" indent="0" algn="ctr" rtl="0">
              <a:lnSpc>
                <a:spcPct val="90000"/>
              </a:lnSpc>
              <a:spcBef>
                <a:spcPts val="0"/>
              </a:spcBef>
              <a:spcAft>
                <a:spcPts val="0"/>
              </a:spcAft>
              <a:buClr>
                <a:schemeClr val="dk1"/>
              </a:buClr>
              <a:buSzPct val="45833"/>
              <a:buNone/>
            </a:pPr>
            <a:endParaRPr/>
          </a:p>
          <a:p>
            <a:pPr marL="0" lvl="0" indent="0" algn="ctr" rtl="0">
              <a:lnSpc>
                <a:spcPct val="90000"/>
              </a:lnSpc>
              <a:spcBef>
                <a:spcPts val="0"/>
              </a:spcBef>
              <a:spcAft>
                <a:spcPts val="0"/>
              </a:spcAft>
              <a:buClr>
                <a:schemeClr val="dk1"/>
              </a:buClr>
              <a:buSzPct val="45833"/>
              <a:buNone/>
            </a:pPr>
            <a:endParaRPr/>
          </a:p>
          <a:p>
            <a:pPr marL="0" lvl="0" indent="0" algn="ctr" rtl="0">
              <a:lnSpc>
                <a:spcPct val="90000"/>
              </a:lnSpc>
              <a:spcBef>
                <a:spcPts val="0"/>
              </a:spcBef>
              <a:spcAft>
                <a:spcPts val="0"/>
              </a:spcAft>
              <a:buClr>
                <a:schemeClr val="dk1"/>
              </a:buClr>
              <a:buSzPct val="45833"/>
              <a:buNone/>
            </a:pPr>
            <a:endParaRPr/>
          </a:p>
          <a:p>
            <a:pPr marL="0" lvl="0" indent="0" algn="ctr" rtl="0">
              <a:lnSpc>
                <a:spcPct val="90000"/>
              </a:lnSpc>
              <a:spcBef>
                <a:spcPts val="0"/>
              </a:spcBef>
              <a:spcAft>
                <a:spcPts val="0"/>
              </a:spcAft>
              <a:buClr>
                <a:schemeClr val="dk1"/>
              </a:buClr>
              <a:buSzPct val="45833"/>
              <a:buNone/>
            </a:pPr>
            <a:endParaRPr/>
          </a:p>
          <a:p>
            <a:pPr marL="0" lvl="0" indent="0" algn="ctr" rtl="0">
              <a:lnSpc>
                <a:spcPct val="90000"/>
              </a:lnSpc>
              <a:spcBef>
                <a:spcPts val="0"/>
              </a:spcBef>
              <a:spcAft>
                <a:spcPts val="0"/>
              </a:spcAft>
              <a:buClr>
                <a:schemeClr val="dk1"/>
              </a:buClr>
              <a:buSzPct val="45833"/>
              <a:buNone/>
            </a:pPr>
            <a:endParaRPr/>
          </a:p>
          <a:p>
            <a:pPr marL="0" lvl="0" indent="0" algn="ctr" rtl="0">
              <a:lnSpc>
                <a:spcPct val="90000"/>
              </a:lnSpc>
              <a:spcBef>
                <a:spcPts val="0"/>
              </a:spcBef>
              <a:spcAft>
                <a:spcPts val="0"/>
              </a:spcAft>
              <a:buClr>
                <a:schemeClr val="dk1"/>
              </a:buClr>
              <a:buSzPct val="45833"/>
              <a:buNone/>
            </a:pPr>
            <a:endParaRPr/>
          </a:p>
          <a:p>
            <a:pPr marL="0" lvl="0" indent="0" algn="ctr" rtl="0">
              <a:lnSpc>
                <a:spcPct val="90000"/>
              </a:lnSpc>
              <a:spcBef>
                <a:spcPts val="0"/>
              </a:spcBef>
              <a:spcAft>
                <a:spcPts val="0"/>
              </a:spcAft>
              <a:buClr>
                <a:schemeClr val="dk1"/>
              </a:buClr>
              <a:buSzPct val="45833"/>
              <a:buNone/>
            </a:pPr>
            <a:endParaRPr/>
          </a:p>
          <a:p>
            <a:pPr marL="0" lvl="0" indent="0" algn="ctr" rtl="0">
              <a:lnSpc>
                <a:spcPct val="90000"/>
              </a:lnSpc>
              <a:spcBef>
                <a:spcPts val="0"/>
              </a:spcBef>
              <a:spcAft>
                <a:spcPts val="0"/>
              </a:spcAft>
              <a:buClr>
                <a:schemeClr val="dk1"/>
              </a:buClr>
              <a:buSzPct val="45833"/>
              <a:buNone/>
            </a:pPr>
            <a:endParaRPr/>
          </a:p>
          <a:p>
            <a:pPr marL="0" lvl="0" indent="0" algn="ctr" rtl="0">
              <a:lnSpc>
                <a:spcPct val="90000"/>
              </a:lnSpc>
              <a:spcBef>
                <a:spcPts val="0"/>
              </a:spcBef>
              <a:spcAft>
                <a:spcPts val="0"/>
              </a:spcAft>
              <a:buClr>
                <a:schemeClr val="dk1"/>
              </a:buClr>
              <a:buSzPct val="45833"/>
              <a:buNone/>
            </a:pPr>
            <a:endParaRPr/>
          </a:p>
          <a:p>
            <a:pPr marL="0" lvl="0" indent="0" algn="ctr" rtl="0">
              <a:lnSpc>
                <a:spcPct val="90000"/>
              </a:lnSpc>
              <a:spcBef>
                <a:spcPts val="0"/>
              </a:spcBef>
              <a:spcAft>
                <a:spcPts val="0"/>
              </a:spcAft>
              <a:buClr>
                <a:schemeClr val="dk1"/>
              </a:buClr>
              <a:buSzPct val="45833"/>
              <a:buNone/>
            </a:pPr>
            <a:endParaRPr/>
          </a:p>
          <a:p>
            <a:pPr marL="0" lvl="0" indent="0" algn="ctr" rtl="0">
              <a:lnSpc>
                <a:spcPct val="90000"/>
              </a:lnSpc>
              <a:spcBef>
                <a:spcPts val="0"/>
              </a:spcBef>
              <a:spcAft>
                <a:spcPts val="0"/>
              </a:spcAft>
              <a:buClr>
                <a:schemeClr val="dk1"/>
              </a:buClr>
              <a:buSzPts val="358"/>
              <a:buNone/>
            </a:pPr>
            <a:endParaRPr sz="4676" b="1">
              <a:solidFill>
                <a:srgbClr val="C00000"/>
              </a:solidFill>
            </a:endParaRPr>
          </a:p>
          <a:p>
            <a:pPr marL="0" lvl="0" indent="0" algn="ctr" rtl="0">
              <a:lnSpc>
                <a:spcPct val="90000"/>
              </a:lnSpc>
              <a:spcBef>
                <a:spcPts val="0"/>
              </a:spcBef>
              <a:spcAft>
                <a:spcPts val="0"/>
              </a:spcAft>
              <a:buClr>
                <a:schemeClr val="dk1"/>
              </a:buClr>
              <a:buSzPts val="358"/>
              <a:buNone/>
            </a:pPr>
            <a:endParaRPr sz="4676" b="1">
              <a:solidFill>
                <a:srgbClr val="C00000"/>
              </a:solidFill>
            </a:endParaRPr>
          </a:p>
          <a:p>
            <a:pPr marL="0" lvl="0" indent="0" algn="ctr" rtl="0">
              <a:lnSpc>
                <a:spcPct val="90000"/>
              </a:lnSpc>
              <a:spcBef>
                <a:spcPts val="0"/>
              </a:spcBef>
              <a:spcAft>
                <a:spcPts val="0"/>
              </a:spcAft>
              <a:buClr>
                <a:schemeClr val="dk1"/>
              </a:buClr>
              <a:buSzPts val="358"/>
              <a:buNone/>
            </a:pPr>
            <a:endParaRPr sz="4676" b="1">
              <a:solidFill>
                <a:srgbClr val="C00000"/>
              </a:solidFill>
            </a:endParaRPr>
          </a:p>
          <a:p>
            <a:pPr marL="0" lvl="0" indent="0" algn="ctr" rtl="0">
              <a:lnSpc>
                <a:spcPct val="90000"/>
              </a:lnSpc>
              <a:spcBef>
                <a:spcPts val="0"/>
              </a:spcBef>
              <a:spcAft>
                <a:spcPts val="0"/>
              </a:spcAft>
              <a:buClr>
                <a:schemeClr val="dk1"/>
              </a:buClr>
              <a:buSzPts val="358"/>
              <a:buNone/>
            </a:pPr>
            <a:endParaRPr sz="4676" b="1">
              <a:solidFill>
                <a:srgbClr val="C00000"/>
              </a:solidFill>
            </a:endParaRPr>
          </a:p>
          <a:p>
            <a:pPr marL="0" lvl="0" indent="0" algn="ctr" rtl="0">
              <a:lnSpc>
                <a:spcPct val="90000"/>
              </a:lnSpc>
              <a:spcBef>
                <a:spcPts val="0"/>
              </a:spcBef>
              <a:spcAft>
                <a:spcPts val="0"/>
              </a:spcAft>
              <a:buClr>
                <a:schemeClr val="dk1"/>
              </a:buClr>
              <a:buSzPts val="358"/>
              <a:buNone/>
            </a:pPr>
            <a:endParaRPr sz="4676" b="1">
              <a:solidFill>
                <a:srgbClr val="C00000"/>
              </a:solidFill>
            </a:endParaRPr>
          </a:p>
          <a:p>
            <a:pPr marL="0" lvl="0" indent="0" algn="ctr" rtl="0">
              <a:lnSpc>
                <a:spcPct val="90000"/>
              </a:lnSpc>
              <a:spcBef>
                <a:spcPts val="0"/>
              </a:spcBef>
              <a:spcAft>
                <a:spcPts val="0"/>
              </a:spcAft>
              <a:buClr>
                <a:schemeClr val="dk1"/>
              </a:buClr>
              <a:buSzPts val="358"/>
              <a:buNone/>
            </a:pPr>
            <a:endParaRPr sz="4676" b="1">
              <a:solidFill>
                <a:srgbClr val="C00000"/>
              </a:solidFill>
            </a:endParaRPr>
          </a:p>
          <a:p>
            <a:pPr marL="0" lvl="0" indent="0" algn="l" rtl="0">
              <a:lnSpc>
                <a:spcPct val="90000"/>
              </a:lnSpc>
              <a:spcBef>
                <a:spcPts val="0"/>
              </a:spcBef>
              <a:spcAft>
                <a:spcPts val="0"/>
              </a:spcAft>
              <a:buClr>
                <a:schemeClr val="dk1"/>
              </a:buClr>
              <a:buSzPts val="358"/>
              <a:buNone/>
            </a:pPr>
            <a:endParaRPr sz="4676" b="1">
              <a:solidFill>
                <a:srgbClr val="376092"/>
              </a:solidFill>
            </a:endParaRPr>
          </a:p>
          <a:p>
            <a:pPr marL="0" lvl="0" indent="0" algn="ctr" rtl="0">
              <a:lnSpc>
                <a:spcPct val="90000"/>
              </a:lnSpc>
              <a:spcBef>
                <a:spcPts val="0"/>
              </a:spcBef>
              <a:spcAft>
                <a:spcPts val="0"/>
              </a:spcAft>
              <a:buClr>
                <a:schemeClr val="dk1"/>
              </a:buClr>
              <a:buSzPts val="358"/>
              <a:buNone/>
            </a:pPr>
            <a:endParaRPr sz="4676" b="1">
              <a:solidFill>
                <a:srgbClr val="C00000"/>
              </a:solidFill>
            </a:endParaRPr>
          </a:p>
          <a:p>
            <a:pPr marL="0" lvl="0" indent="0" algn="ctr" rtl="0">
              <a:lnSpc>
                <a:spcPct val="90000"/>
              </a:lnSpc>
              <a:spcBef>
                <a:spcPts val="0"/>
              </a:spcBef>
              <a:spcAft>
                <a:spcPts val="0"/>
              </a:spcAft>
              <a:buClr>
                <a:schemeClr val="dk1"/>
              </a:buClr>
              <a:buSzPts val="358"/>
              <a:buNone/>
            </a:pPr>
            <a:endParaRPr sz="6214" b="1">
              <a:solidFill>
                <a:srgbClr val="C00000"/>
              </a:solidFill>
            </a:endParaRPr>
          </a:p>
          <a:p>
            <a:pPr marL="0" lvl="0" indent="0" algn="ctr" rtl="0">
              <a:lnSpc>
                <a:spcPct val="90000"/>
              </a:lnSpc>
              <a:spcBef>
                <a:spcPts val="0"/>
              </a:spcBef>
              <a:spcAft>
                <a:spcPts val="0"/>
              </a:spcAft>
              <a:buClr>
                <a:schemeClr val="dk1"/>
              </a:buClr>
              <a:buSzPts val="358"/>
              <a:buNone/>
            </a:pPr>
            <a:r>
              <a:rPr lang="it-IT" sz="6214" b="1">
                <a:solidFill>
                  <a:srgbClr val="C00000"/>
                </a:solidFill>
              </a:rPr>
              <a:t>Dr S. Madonia</a:t>
            </a:r>
            <a:endParaRPr sz="6214" b="1">
              <a:solidFill>
                <a:srgbClr val="C00000"/>
              </a:solidFill>
            </a:endParaRPr>
          </a:p>
          <a:p>
            <a:pPr marL="0" lvl="0" indent="0" algn="ctr" rtl="0">
              <a:lnSpc>
                <a:spcPct val="90000"/>
              </a:lnSpc>
              <a:spcBef>
                <a:spcPts val="0"/>
              </a:spcBef>
              <a:spcAft>
                <a:spcPts val="0"/>
              </a:spcAft>
              <a:buClr>
                <a:schemeClr val="dk1"/>
              </a:buClr>
              <a:buSzPts val="358"/>
              <a:buNone/>
            </a:pPr>
            <a:r>
              <a:rPr lang="it-IT" sz="6214" b="1">
                <a:solidFill>
                  <a:srgbClr val="C00000"/>
                </a:solidFill>
              </a:rPr>
              <a:t>Divisione di Medicina osp. V. Cervello</a:t>
            </a:r>
            <a:endParaRPr sz="6214" b="1">
              <a:solidFill>
                <a:srgbClr val="C00000"/>
              </a:solidFill>
            </a:endParaRPr>
          </a:p>
          <a:p>
            <a:pPr marL="0" lvl="0" indent="0" algn="ctr" rtl="0">
              <a:lnSpc>
                <a:spcPct val="90000"/>
              </a:lnSpc>
              <a:spcBef>
                <a:spcPts val="0"/>
              </a:spcBef>
              <a:spcAft>
                <a:spcPts val="0"/>
              </a:spcAft>
              <a:buClr>
                <a:schemeClr val="dk1"/>
              </a:buClr>
              <a:buSzPts val="358"/>
              <a:buFont typeface="Arial"/>
              <a:buNone/>
            </a:pPr>
            <a:r>
              <a:rPr lang="it-IT" sz="6214" b="1">
                <a:solidFill>
                  <a:srgbClr val="C00000"/>
                </a:solidFill>
              </a:rPr>
              <a:t>Palermo</a:t>
            </a:r>
            <a:endParaRPr sz="6214" b="1">
              <a:solidFill>
                <a:srgbClr val="C00000"/>
              </a:solidFill>
            </a:endParaRPr>
          </a:p>
          <a:p>
            <a:pPr marL="0" lvl="0" indent="0" algn="ctr" rtl="0">
              <a:lnSpc>
                <a:spcPct val="90000"/>
              </a:lnSpc>
              <a:spcBef>
                <a:spcPts val="0"/>
              </a:spcBef>
              <a:spcAft>
                <a:spcPts val="0"/>
              </a:spcAft>
              <a:buClr>
                <a:schemeClr val="dk1"/>
              </a:buClr>
              <a:buSzPct val="100000"/>
              <a:buNone/>
            </a:pPr>
            <a:endParaRPr/>
          </a:p>
          <a:p>
            <a:pPr marL="0" lvl="0" indent="0" algn="ctr" rtl="0">
              <a:lnSpc>
                <a:spcPct val="90000"/>
              </a:lnSpc>
              <a:spcBef>
                <a:spcPts val="0"/>
              </a:spcBef>
              <a:spcAft>
                <a:spcPts val="0"/>
              </a:spcAft>
              <a:buClr>
                <a:schemeClr val="dk1"/>
              </a:buClr>
              <a:buSzPct val="100000"/>
              <a:buNone/>
            </a:pPr>
            <a:endParaRPr/>
          </a:p>
        </p:txBody>
      </p:sp>
      <p:pic>
        <p:nvPicPr>
          <p:cNvPr id="89" name="Google Shape;89;p1"/>
          <p:cNvPicPr preferRelativeResize="0"/>
          <p:nvPr/>
        </p:nvPicPr>
        <p:blipFill>
          <a:blip r:embed="rId3">
            <a:alphaModFix/>
          </a:blip>
          <a:stretch>
            <a:fillRect/>
          </a:stretch>
        </p:blipFill>
        <p:spPr>
          <a:xfrm>
            <a:off x="1585875" y="2016475"/>
            <a:ext cx="3426324" cy="3507550"/>
          </a:xfrm>
          <a:prstGeom prst="rect">
            <a:avLst/>
          </a:prstGeom>
          <a:noFill/>
          <a:ln>
            <a:noFill/>
          </a:ln>
        </p:spPr>
      </p:pic>
      <p:pic>
        <p:nvPicPr>
          <p:cNvPr id="90" name="Google Shape;90;p1"/>
          <p:cNvPicPr preferRelativeResize="0"/>
          <p:nvPr/>
        </p:nvPicPr>
        <p:blipFill>
          <a:blip r:embed="rId4">
            <a:alphaModFix/>
          </a:blip>
          <a:stretch>
            <a:fillRect/>
          </a:stretch>
        </p:blipFill>
        <p:spPr>
          <a:xfrm>
            <a:off x="6423650" y="2959588"/>
            <a:ext cx="3662700" cy="1468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cxnSp>
        <p:nvCxnSpPr>
          <p:cNvPr id="162" name="Google Shape;162;p25"/>
          <p:cNvCxnSpPr/>
          <p:nvPr/>
        </p:nvCxnSpPr>
        <p:spPr>
          <a:xfrm>
            <a:off x="609600" y="1270636"/>
            <a:ext cx="11096700"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0"/>
              </a:srgbClr>
            </a:outerShdw>
          </a:effectLst>
        </p:spPr>
      </p:cxnSp>
      <p:sp>
        <p:nvSpPr>
          <p:cNvPr id="163" name="Google Shape;163;p25"/>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a:solidFill>
                  <a:srgbClr val="2F5496"/>
                </a:solidFill>
                <a:latin typeface="Calibri"/>
                <a:ea typeface="Calibri"/>
                <a:cs typeface="Calibri"/>
                <a:sym typeface="Calibri"/>
              </a:rPr>
              <a:t>HE: </a:t>
            </a:r>
            <a:r>
              <a:rPr lang="it-IT" sz="3840" b="1">
                <a:solidFill>
                  <a:srgbClr val="2F5496"/>
                </a:solidFill>
              </a:rPr>
              <a:t>the best approach in the acute phase</a:t>
            </a:r>
            <a:r>
              <a:rPr lang="it-IT" sz="3840" b="1">
                <a:solidFill>
                  <a:srgbClr val="2F5496"/>
                </a:solidFill>
                <a:latin typeface="Calibri"/>
                <a:ea typeface="Calibri"/>
                <a:cs typeface="Calibri"/>
                <a:sym typeface="Calibri"/>
              </a:rPr>
              <a:t> </a:t>
            </a:r>
            <a:endParaRPr sz="3840" b="1">
              <a:solidFill>
                <a:srgbClr val="2F549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body" idx="1"/>
          </p:nvPr>
        </p:nvSpPr>
        <p:spPr>
          <a:xfrm>
            <a:off x="960125" y="1797699"/>
            <a:ext cx="10056600" cy="4325100"/>
          </a:xfrm>
          <a:prstGeom prst="rect">
            <a:avLst/>
          </a:prstGeom>
          <a:noFill/>
          <a:ln w="1905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228600" lvl="0" indent="-228600" algn="ctr" rtl="0">
              <a:lnSpc>
                <a:spcPct val="130000"/>
              </a:lnSpc>
              <a:spcBef>
                <a:spcPts val="0"/>
              </a:spcBef>
              <a:spcAft>
                <a:spcPts val="0"/>
              </a:spcAft>
              <a:buClr>
                <a:schemeClr val="dk1"/>
              </a:buClr>
              <a:buSzPts val="2400"/>
              <a:buFont typeface="Arial"/>
              <a:buNone/>
            </a:pPr>
            <a:endParaRPr sz="1800" b="1">
              <a:solidFill>
                <a:srgbClr val="C00000"/>
              </a:solidFill>
            </a:endParaRPr>
          </a:p>
          <a:p>
            <a:pPr marL="217170" lvl="0" indent="-209550" algn="l" rtl="0">
              <a:lnSpc>
                <a:spcPct val="115000"/>
              </a:lnSpc>
              <a:spcBef>
                <a:spcPts val="1000"/>
              </a:spcBef>
              <a:spcAft>
                <a:spcPts val="0"/>
              </a:spcAft>
              <a:buClr>
                <a:schemeClr val="dk1"/>
              </a:buClr>
              <a:buSzPts val="1800"/>
              <a:buChar char="•"/>
            </a:pPr>
            <a:r>
              <a:rPr lang="it-IT" sz="1800"/>
              <a:t>Correction of </a:t>
            </a:r>
            <a:r>
              <a:rPr lang="it-IT" sz="1800" u="sng"/>
              <a:t>precipitant factors </a:t>
            </a:r>
            <a:r>
              <a:rPr lang="it-IT" sz="1800"/>
              <a:t>is the main step of HE treatment</a:t>
            </a:r>
            <a:endParaRPr sz="1800"/>
          </a:p>
          <a:p>
            <a:pPr marL="217170" lvl="0" indent="-95250" algn="l" rtl="0">
              <a:lnSpc>
                <a:spcPct val="115000"/>
              </a:lnSpc>
              <a:spcBef>
                <a:spcPts val="1000"/>
              </a:spcBef>
              <a:spcAft>
                <a:spcPts val="0"/>
              </a:spcAft>
              <a:buClr>
                <a:schemeClr val="dk1"/>
              </a:buClr>
              <a:buSzPts val="1920"/>
              <a:buNone/>
            </a:pPr>
            <a:endParaRPr sz="1800"/>
          </a:p>
          <a:p>
            <a:pPr marL="217170" lvl="0" indent="-209550" algn="l" rtl="0">
              <a:lnSpc>
                <a:spcPct val="115000"/>
              </a:lnSpc>
              <a:spcBef>
                <a:spcPts val="1000"/>
              </a:spcBef>
              <a:spcAft>
                <a:spcPts val="0"/>
              </a:spcAft>
              <a:buClr>
                <a:srgbClr val="980000"/>
              </a:buClr>
              <a:buSzPts val="1800"/>
              <a:buChar char="•"/>
            </a:pPr>
            <a:r>
              <a:rPr lang="it-IT" sz="1800" b="1">
                <a:solidFill>
                  <a:srgbClr val="980000"/>
                </a:solidFill>
              </a:rPr>
              <a:t>The two main forms of medical therapy for HE are </a:t>
            </a:r>
            <a:r>
              <a:rPr lang="it-IT" sz="1800" b="1" u="sng">
                <a:solidFill>
                  <a:srgbClr val="980000"/>
                </a:solidFill>
              </a:rPr>
              <a:t>nonabsorbale  disaccharides </a:t>
            </a:r>
            <a:r>
              <a:rPr lang="it-IT" sz="1800" b="1">
                <a:solidFill>
                  <a:srgbClr val="980000"/>
                </a:solidFill>
              </a:rPr>
              <a:t>and </a:t>
            </a:r>
            <a:r>
              <a:rPr lang="it-IT" sz="1800" b="1" u="sng">
                <a:solidFill>
                  <a:srgbClr val="980000"/>
                </a:solidFill>
              </a:rPr>
              <a:t>nonabsorbable antibiotics </a:t>
            </a:r>
            <a:r>
              <a:rPr lang="it-IT" sz="1800" b="1">
                <a:solidFill>
                  <a:srgbClr val="980000"/>
                </a:solidFill>
              </a:rPr>
              <a:t>(i.e. rifaximin)</a:t>
            </a:r>
            <a:endParaRPr sz="1800" b="1">
              <a:solidFill>
                <a:srgbClr val="980000"/>
              </a:solidFill>
            </a:endParaRPr>
          </a:p>
          <a:p>
            <a:pPr marL="217170" lvl="0" indent="-95250" algn="l" rtl="0">
              <a:lnSpc>
                <a:spcPct val="115000"/>
              </a:lnSpc>
              <a:spcBef>
                <a:spcPts val="1000"/>
              </a:spcBef>
              <a:spcAft>
                <a:spcPts val="0"/>
              </a:spcAft>
              <a:buClr>
                <a:schemeClr val="dk1"/>
              </a:buClr>
              <a:buSzPts val="1920"/>
              <a:buNone/>
            </a:pPr>
            <a:endParaRPr sz="1800"/>
          </a:p>
          <a:p>
            <a:pPr marL="217170" lvl="0" indent="-209550" algn="l" rtl="0">
              <a:lnSpc>
                <a:spcPct val="115000"/>
              </a:lnSpc>
              <a:spcBef>
                <a:spcPts val="1000"/>
              </a:spcBef>
              <a:spcAft>
                <a:spcPts val="0"/>
              </a:spcAft>
              <a:buClr>
                <a:schemeClr val="dk1"/>
              </a:buClr>
              <a:buSzPts val="1800"/>
              <a:buChar char="•"/>
            </a:pPr>
            <a:r>
              <a:rPr lang="it-IT" sz="1800"/>
              <a:t>BCAAs and intravenous LOLA can be used as an alternative or additional agents to treat patients nonresponsive to conventional therapy</a:t>
            </a:r>
            <a:endParaRPr sz="1800"/>
          </a:p>
          <a:p>
            <a:pPr marL="217170" lvl="0" indent="-95250" algn="l" rtl="0">
              <a:lnSpc>
                <a:spcPct val="115000"/>
              </a:lnSpc>
              <a:spcBef>
                <a:spcPts val="1000"/>
              </a:spcBef>
              <a:spcAft>
                <a:spcPts val="0"/>
              </a:spcAft>
              <a:buClr>
                <a:schemeClr val="dk1"/>
              </a:buClr>
              <a:buSzPts val="1920"/>
              <a:buNone/>
            </a:pPr>
            <a:endParaRPr sz="1800" b="1"/>
          </a:p>
          <a:p>
            <a:pPr marL="217170" lvl="0" indent="-209550" algn="l" rtl="0">
              <a:lnSpc>
                <a:spcPct val="115000"/>
              </a:lnSpc>
              <a:spcBef>
                <a:spcPts val="1000"/>
              </a:spcBef>
              <a:spcAft>
                <a:spcPts val="0"/>
              </a:spcAft>
              <a:buClr>
                <a:schemeClr val="dk1"/>
              </a:buClr>
              <a:buSzPts val="1800"/>
              <a:buChar char="•"/>
            </a:pPr>
            <a:r>
              <a:rPr lang="it-IT" sz="1800"/>
              <a:t>Adequate </a:t>
            </a:r>
            <a:r>
              <a:rPr lang="it-IT" sz="1800" u="sng"/>
              <a:t>energy and protein provision </a:t>
            </a:r>
            <a:r>
              <a:rPr lang="it-IT" sz="1800"/>
              <a:t> should be warranted </a:t>
            </a:r>
            <a:endParaRPr sz="1800">
              <a:solidFill>
                <a:srgbClr val="2F5496"/>
              </a:solidFill>
            </a:endParaRPr>
          </a:p>
          <a:p>
            <a:pPr marL="228600" lvl="0" indent="-228600" algn="ctr" rtl="0">
              <a:lnSpc>
                <a:spcPct val="90000"/>
              </a:lnSpc>
              <a:spcBef>
                <a:spcPts val="1000"/>
              </a:spcBef>
              <a:spcAft>
                <a:spcPts val="0"/>
              </a:spcAft>
              <a:buClr>
                <a:schemeClr val="dk1"/>
              </a:buClr>
              <a:buSzPts val="2400"/>
              <a:buFont typeface="Arial"/>
              <a:buNone/>
            </a:pPr>
            <a:endParaRPr sz="1800">
              <a:solidFill>
                <a:srgbClr val="2F5496"/>
              </a:solidFill>
            </a:endParaRPr>
          </a:p>
          <a:p>
            <a:pPr marL="228600" lvl="0" indent="-228600" algn="ctr" rtl="0">
              <a:lnSpc>
                <a:spcPct val="90000"/>
              </a:lnSpc>
              <a:spcBef>
                <a:spcPts val="1000"/>
              </a:spcBef>
              <a:spcAft>
                <a:spcPts val="0"/>
              </a:spcAft>
              <a:buClr>
                <a:schemeClr val="dk1"/>
              </a:buClr>
              <a:buSzPts val="2400"/>
              <a:buFont typeface="Arial"/>
              <a:buNone/>
            </a:pPr>
            <a:endParaRPr sz="1800">
              <a:solidFill>
                <a:srgbClr val="2F5496"/>
              </a:solidFill>
            </a:endParaRPr>
          </a:p>
        </p:txBody>
      </p:sp>
      <p:cxnSp>
        <p:nvCxnSpPr>
          <p:cNvPr id="162" name="Google Shape;162;p25"/>
          <p:cNvCxnSpPr/>
          <p:nvPr/>
        </p:nvCxnSpPr>
        <p:spPr>
          <a:xfrm>
            <a:off x="609600" y="1270636"/>
            <a:ext cx="11096700"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0"/>
              </a:srgbClr>
            </a:outerShdw>
          </a:effectLst>
        </p:spPr>
      </p:cxnSp>
      <p:sp>
        <p:nvSpPr>
          <p:cNvPr id="163" name="Google Shape;163;p25"/>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a:solidFill>
                  <a:srgbClr val="2F5496"/>
                </a:solidFill>
                <a:latin typeface="Calibri"/>
                <a:ea typeface="Calibri"/>
                <a:cs typeface="Calibri"/>
                <a:sym typeface="Calibri"/>
              </a:rPr>
              <a:t>HE: </a:t>
            </a:r>
            <a:r>
              <a:rPr lang="it-IT" sz="3840" b="1">
                <a:solidFill>
                  <a:srgbClr val="2F5496"/>
                </a:solidFill>
              </a:rPr>
              <a:t>the best approach in the acute phase</a:t>
            </a:r>
            <a:r>
              <a:rPr lang="it-IT" sz="3840" b="1">
                <a:solidFill>
                  <a:srgbClr val="2F5496"/>
                </a:solidFill>
                <a:latin typeface="Calibri"/>
                <a:ea typeface="Calibri"/>
                <a:cs typeface="Calibri"/>
                <a:sym typeface="Calibri"/>
              </a:rPr>
              <a:t> </a:t>
            </a:r>
            <a:endParaRPr sz="3840" b="1">
              <a:solidFill>
                <a:srgbClr val="2F5496"/>
              </a:solidFill>
              <a:latin typeface="Calibri"/>
              <a:ea typeface="Calibri"/>
              <a:cs typeface="Calibri"/>
              <a:sym typeface="Calibri"/>
            </a:endParaRPr>
          </a:p>
        </p:txBody>
      </p:sp>
    </p:spTree>
    <p:extLst>
      <p:ext uri="{BB962C8B-B14F-4D97-AF65-F5344CB8AC3E}">
        <p14:creationId xmlns:p14="http://schemas.microsoft.com/office/powerpoint/2010/main" val="224046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cxnSp>
        <p:nvCxnSpPr>
          <p:cNvPr id="169" name="Google Shape;169;p17"/>
          <p:cNvCxnSpPr/>
          <p:nvPr/>
        </p:nvCxnSpPr>
        <p:spPr>
          <a:xfrm>
            <a:off x="609600" y="1270636"/>
            <a:ext cx="11096626"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4"/>
              </a:srgbClr>
            </a:outerShdw>
          </a:effectLst>
        </p:spPr>
      </p:cxnSp>
      <p:sp>
        <p:nvSpPr>
          <p:cNvPr id="175" name="Google Shape;175;p17"/>
          <p:cNvSpPr txBox="1">
            <a:spLocks noGrp="1"/>
          </p:cNvSpPr>
          <p:nvPr>
            <p:ph type="title"/>
          </p:nvPr>
        </p:nvSpPr>
        <p:spPr>
          <a:xfrm>
            <a:off x="931546" y="34290"/>
            <a:ext cx="987552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dirty="0">
                <a:solidFill>
                  <a:srgbClr val="2F5496"/>
                </a:solidFill>
                <a:latin typeface="Calibri"/>
                <a:ea typeface="Calibri"/>
                <a:cs typeface="Calibri"/>
                <a:sym typeface="Calibri"/>
              </a:rPr>
              <a:t>HE: </a:t>
            </a:r>
            <a:r>
              <a:rPr lang="it-IT" sz="3840" b="1" dirty="0" err="1">
                <a:solidFill>
                  <a:srgbClr val="2F5496"/>
                </a:solidFill>
                <a:latin typeface="Calibri"/>
                <a:ea typeface="Calibri"/>
                <a:cs typeface="Calibri"/>
                <a:sym typeface="Calibri"/>
              </a:rPr>
              <a:t>episodic</a:t>
            </a:r>
            <a:r>
              <a:rPr lang="it-IT" sz="3840" b="1" dirty="0">
                <a:solidFill>
                  <a:srgbClr val="2F5496"/>
                </a:solidFill>
                <a:latin typeface="Calibri"/>
                <a:ea typeface="Calibri"/>
                <a:cs typeface="Calibri"/>
                <a:sym typeface="Calibri"/>
              </a:rPr>
              <a:t> vs </a:t>
            </a:r>
            <a:r>
              <a:rPr lang="it-IT" sz="3840" b="1" dirty="0" err="1">
                <a:solidFill>
                  <a:srgbClr val="2F5496"/>
                </a:solidFill>
                <a:latin typeface="Calibri"/>
                <a:ea typeface="Calibri"/>
                <a:cs typeface="Calibri"/>
                <a:sym typeface="Calibri"/>
              </a:rPr>
              <a:t>recurrent</a:t>
            </a:r>
            <a:endParaRPr sz="3840" b="1" dirty="0">
              <a:solidFill>
                <a:srgbClr val="2F5496"/>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cxnSp>
        <p:nvCxnSpPr>
          <p:cNvPr id="169" name="Google Shape;169;p17"/>
          <p:cNvCxnSpPr/>
          <p:nvPr/>
        </p:nvCxnSpPr>
        <p:spPr>
          <a:xfrm>
            <a:off x="609600" y="1270636"/>
            <a:ext cx="11096626"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4"/>
              </a:srgbClr>
            </a:outerShdw>
          </a:effectLst>
        </p:spPr>
      </p:cxnSp>
      <p:sp>
        <p:nvSpPr>
          <p:cNvPr id="170" name="Google Shape;170;p17"/>
          <p:cNvSpPr txBox="1"/>
          <p:nvPr/>
        </p:nvSpPr>
        <p:spPr>
          <a:xfrm>
            <a:off x="6147436" y="6219826"/>
            <a:ext cx="5165260" cy="5355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Ferenci P. Gastroenterology Report 2017;5:138-147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EASL-AASLD Guidelines on Hepatic Encephalopathy. J Hepatol 2014</a:t>
            </a:r>
            <a:endParaRPr sz="1400" b="0" i="0" u="none" strike="noStrike" cap="none">
              <a:solidFill>
                <a:srgbClr val="000000"/>
              </a:solidFill>
              <a:latin typeface="Arial"/>
              <a:ea typeface="Arial"/>
              <a:cs typeface="Arial"/>
              <a:sym typeface="Arial"/>
            </a:endParaRPr>
          </a:p>
        </p:txBody>
      </p:sp>
      <p:sp>
        <p:nvSpPr>
          <p:cNvPr id="171" name="Google Shape;171;p17"/>
          <p:cNvSpPr/>
          <p:nvPr/>
        </p:nvSpPr>
        <p:spPr>
          <a:xfrm>
            <a:off x="2327910" y="2202180"/>
            <a:ext cx="7467600" cy="3617596"/>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20"/>
              <a:buFont typeface="Arial"/>
              <a:buNone/>
            </a:pPr>
            <a:r>
              <a:rPr lang="it-IT" sz="1920" b="0" i="0" u="none" strike="noStrike" cap="none">
                <a:solidFill>
                  <a:srgbClr val="FFFFFF"/>
                </a:solidFill>
                <a:latin typeface="Calibri"/>
                <a:ea typeface="Calibri"/>
                <a:cs typeface="Calibri"/>
                <a:sym typeface="Calibri"/>
              </a:rPr>
              <a:t>⁄More recent unpublished case series confirm the dominant role of infections</a:t>
            </a:r>
            <a:endParaRPr sz="1920" b="1" i="0" u="none" strike="noStrike" cap="none">
              <a:solidFill>
                <a:srgbClr val="404040"/>
              </a:solidFill>
              <a:latin typeface="Calibri"/>
              <a:ea typeface="Calibri"/>
              <a:cs typeface="Calibri"/>
              <a:sym typeface="Calibri"/>
            </a:endParaRPr>
          </a:p>
        </p:txBody>
      </p:sp>
      <p:pic>
        <p:nvPicPr>
          <p:cNvPr id="172" name="Google Shape;172;p17"/>
          <p:cNvPicPr preferRelativeResize="0"/>
          <p:nvPr/>
        </p:nvPicPr>
        <p:blipFill rotWithShape="1">
          <a:blip r:embed="rId3">
            <a:alphaModFix/>
          </a:blip>
          <a:srcRect/>
          <a:stretch/>
        </p:blipFill>
        <p:spPr>
          <a:xfrm>
            <a:off x="2773680" y="2960370"/>
            <a:ext cx="6629400" cy="2362200"/>
          </a:xfrm>
          <a:prstGeom prst="rect">
            <a:avLst/>
          </a:prstGeom>
          <a:noFill/>
          <a:ln w="9525" cap="flat" cmpd="sng">
            <a:solidFill>
              <a:srgbClr val="323F4F"/>
            </a:solidFill>
            <a:prstDash val="solid"/>
            <a:round/>
            <a:headEnd type="none" w="sm" len="sm"/>
            <a:tailEnd type="none" w="sm" len="sm"/>
          </a:ln>
        </p:spPr>
      </p:pic>
      <p:sp>
        <p:nvSpPr>
          <p:cNvPr id="173" name="Google Shape;173;p17"/>
          <p:cNvSpPr txBox="1"/>
          <p:nvPr/>
        </p:nvSpPr>
        <p:spPr>
          <a:xfrm>
            <a:off x="3079474" y="2421256"/>
            <a:ext cx="6038768" cy="4247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60"/>
              <a:buFont typeface="Arial"/>
              <a:buNone/>
            </a:pPr>
            <a:r>
              <a:rPr lang="it-IT" sz="2160" b="0" i="0" u="none" strike="noStrike" cap="none">
                <a:solidFill>
                  <a:schemeClr val="dk1"/>
                </a:solidFill>
                <a:latin typeface="Calibri"/>
                <a:ea typeface="Calibri"/>
                <a:cs typeface="Calibri"/>
                <a:sym typeface="Calibri"/>
              </a:rPr>
              <a:t>Precipitant factors for OHE by decreasing frequency </a:t>
            </a:r>
            <a:endParaRPr sz="1400" b="0" i="0" u="none" strike="noStrike" cap="none">
              <a:solidFill>
                <a:srgbClr val="000000"/>
              </a:solidFill>
              <a:latin typeface="Arial"/>
              <a:ea typeface="Arial"/>
              <a:cs typeface="Arial"/>
              <a:sym typeface="Arial"/>
            </a:endParaRPr>
          </a:p>
        </p:txBody>
      </p:sp>
      <p:sp>
        <p:nvSpPr>
          <p:cNvPr id="174" name="Google Shape;174;p17"/>
          <p:cNvSpPr txBox="1"/>
          <p:nvPr/>
        </p:nvSpPr>
        <p:spPr>
          <a:xfrm>
            <a:off x="2773681" y="5402580"/>
            <a:ext cx="6014467" cy="3139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0" u="none" strike="noStrike" cap="none">
                <a:solidFill>
                  <a:schemeClr val="dk1"/>
                </a:solidFill>
                <a:latin typeface="Calibri"/>
                <a:ea typeface="Calibri"/>
                <a:cs typeface="Calibri"/>
                <a:sym typeface="Calibri"/>
              </a:rPr>
              <a:t>*More recent unpublished case series confirm the dominant role of infections</a:t>
            </a:r>
            <a:endParaRPr sz="1400" b="0" i="0" u="none" strike="noStrike" cap="none">
              <a:solidFill>
                <a:srgbClr val="000000"/>
              </a:solidFill>
              <a:latin typeface="Arial"/>
              <a:ea typeface="Arial"/>
              <a:cs typeface="Arial"/>
              <a:sym typeface="Arial"/>
            </a:endParaRPr>
          </a:p>
        </p:txBody>
      </p:sp>
      <p:sp>
        <p:nvSpPr>
          <p:cNvPr id="176" name="Google Shape;176;p17"/>
          <p:cNvSpPr/>
          <p:nvPr/>
        </p:nvSpPr>
        <p:spPr>
          <a:xfrm>
            <a:off x="2862150" y="3382525"/>
            <a:ext cx="6467700" cy="1878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6312275" y="3095300"/>
            <a:ext cx="1040700" cy="2028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5;p17">
            <a:extLst>
              <a:ext uri="{FF2B5EF4-FFF2-40B4-BE49-F238E27FC236}">
                <a16:creationId xmlns:a16="http://schemas.microsoft.com/office/drawing/2014/main" id="{7A85250A-B1EB-EBA1-1B66-8C951A937C0C}"/>
              </a:ext>
            </a:extLst>
          </p:cNvPr>
          <p:cNvSpPr txBox="1">
            <a:spLocks noGrp="1"/>
          </p:cNvSpPr>
          <p:nvPr>
            <p:ph type="title"/>
          </p:nvPr>
        </p:nvSpPr>
        <p:spPr>
          <a:xfrm>
            <a:off x="900113" y="107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dirty="0">
                <a:solidFill>
                  <a:srgbClr val="2F5496"/>
                </a:solidFill>
                <a:latin typeface="Calibri"/>
                <a:ea typeface="Calibri"/>
                <a:cs typeface="Calibri"/>
                <a:sym typeface="Calibri"/>
              </a:rPr>
              <a:t>HE: </a:t>
            </a:r>
            <a:r>
              <a:rPr lang="it-IT" sz="3840" b="1" dirty="0" err="1">
                <a:solidFill>
                  <a:srgbClr val="2F5496"/>
                </a:solidFill>
                <a:latin typeface="Calibri"/>
                <a:ea typeface="Calibri"/>
                <a:cs typeface="Calibri"/>
                <a:sym typeface="Calibri"/>
              </a:rPr>
              <a:t>episodic</a:t>
            </a:r>
            <a:r>
              <a:rPr lang="it-IT" sz="3840" b="1" dirty="0">
                <a:solidFill>
                  <a:srgbClr val="2F5496"/>
                </a:solidFill>
                <a:latin typeface="Calibri"/>
                <a:ea typeface="Calibri"/>
                <a:cs typeface="Calibri"/>
                <a:sym typeface="Calibri"/>
              </a:rPr>
              <a:t> vs </a:t>
            </a:r>
            <a:r>
              <a:rPr lang="it-IT" sz="3840" b="1" dirty="0" err="1">
                <a:solidFill>
                  <a:srgbClr val="2F5496"/>
                </a:solidFill>
                <a:latin typeface="Calibri"/>
                <a:ea typeface="Calibri"/>
                <a:cs typeface="Calibri"/>
                <a:sym typeface="Calibri"/>
              </a:rPr>
              <a:t>recurrent</a:t>
            </a:r>
            <a:endParaRPr sz="3840" b="1" dirty="0">
              <a:solidFill>
                <a:srgbClr val="2F5496"/>
              </a:solidFill>
              <a:latin typeface="Calibri"/>
              <a:ea typeface="Calibri"/>
              <a:cs typeface="Calibri"/>
              <a:sym typeface="Calibri"/>
            </a:endParaRPr>
          </a:p>
        </p:txBody>
      </p:sp>
    </p:spTree>
    <p:extLst>
      <p:ext uri="{BB962C8B-B14F-4D97-AF65-F5344CB8AC3E}">
        <p14:creationId xmlns:p14="http://schemas.microsoft.com/office/powerpoint/2010/main" val="278847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cxnSp>
        <p:nvCxnSpPr>
          <p:cNvPr id="183" name="Google Shape;183;p24"/>
          <p:cNvCxnSpPr/>
          <p:nvPr/>
        </p:nvCxnSpPr>
        <p:spPr>
          <a:xfrm>
            <a:off x="609600" y="1270636"/>
            <a:ext cx="11096626"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4"/>
              </a:srgbClr>
            </a:outerShdw>
          </a:effectLst>
        </p:spPr>
      </p:cxnSp>
      <p:sp>
        <p:nvSpPr>
          <p:cNvPr id="184" name="Google Shape;184;p24"/>
          <p:cNvSpPr txBox="1"/>
          <p:nvPr/>
        </p:nvSpPr>
        <p:spPr>
          <a:xfrm>
            <a:off x="6147436" y="6219826"/>
            <a:ext cx="5165260" cy="5355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Ferenci P. Gastroenterology Report 2017;5:138-147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EASL-AASLD Guidelines on Hepatic Encephalopathy. J Hepatol 2014</a:t>
            </a:r>
            <a:endParaRPr sz="1400" b="0" i="0" u="none" strike="noStrike" cap="none">
              <a:solidFill>
                <a:srgbClr val="000000"/>
              </a:solidFill>
              <a:latin typeface="Arial"/>
              <a:ea typeface="Arial"/>
              <a:cs typeface="Arial"/>
              <a:sym typeface="Arial"/>
            </a:endParaRPr>
          </a:p>
        </p:txBody>
      </p:sp>
      <p:sp>
        <p:nvSpPr>
          <p:cNvPr id="185" name="Google Shape;185;p24"/>
          <p:cNvSpPr/>
          <p:nvPr/>
        </p:nvSpPr>
        <p:spPr>
          <a:xfrm>
            <a:off x="2327910" y="2202180"/>
            <a:ext cx="7467600" cy="3617596"/>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20"/>
              <a:buFont typeface="Arial"/>
              <a:buNone/>
            </a:pPr>
            <a:r>
              <a:rPr lang="it-IT" sz="1920" b="0" i="0" u="none" strike="noStrike" cap="none">
                <a:solidFill>
                  <a:srgbClr val="FFFFFF"/>
                </a:solidFill>
                <a:latin typeface="Calibri"/>
                <a:ea typeface="Calibri"/>
                <a:cs typeface="Calibri"/>
                <a:sym typeface="Calibri"/>
              </a:rPr>
              <a:t>⁄More recent unpublished case series confirm the dominant role of infections</a:t>
            </a:r>
            <a:endParaRPr sz="1920" b="1" i="0" u="none" strike="noStrike" cap="none">
              <a:solidFill>
                <a:srgbClr val="404040"/>
              </a:solidFill>
              <a:latin typeface="Calibri"/>
              <a:ea typeface="Calibri"/>
              <a:cs typeface="Calibri"/>
              <a:sym typeface="Calibri"/>
            </a:endParaRPr>
          </a:p>
        </p:txBody>
      </p:sp>
      <p:pic>
        <p:nvPicPr>
          <p:cNvPr id="186" name="Google Shape;186;p24"/>
          <p:cNvPicPr preferRelativeResize="0"/>
          <p:nvPr/>
        </p:nvPicPr>
        <p:blipFill rotWithShape="1">
          <a:blip r:embed="rId3">
            <a:alphaModFix/>
          </a:blip>
          <a:srcRect/>
          <a:stretch/>
        </p:blipFill>
        <p:spPr>
          <a:xfrm>
            <a:off x="2773680" y="2960370"/>
            <a:ext cx="6629400" cy="2362200"/>
          </a:xfrm>
          <a:prstGeom prst="rect">
            <a:avLst/>
          </a:prstGeom>
          <a:noFill/>
          <a:ln w="9525" cap="flat" cmpd="sng">
            <a:solidFill>
              <a:srgbClr val="323F4F"/>
            </a:solidFill>
            <a:prstDash val="solid"/>
            <a:round/>
            <a:headEnd type="none" w="sm" len="sm"/>
            <a:tailEnd type="none" w="sm" len="sm"/>
          </a:ln>
        </p:spPr>
      </p:pic>
      <p:sp>
        <p:nvSpPr>
          <p:cNvPr id="187" name="Google Shape;187;p24"/>
          <p:cNvSpPr txBox="1"/>
          <p:nvPr/>
        </p:nvSpPr>
        <p:spPr>
          <a:xfrm>
            <a:off x="3079474" y="2421256"/>
            <a:ext cx="6038768" cy="4247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60"/>
              <a:buFont typeface="Arial"/>
              <a:buNone/>
            </a:pPr>
            <a:r>
              <a:rPr lang="it-IT" sz="2160" b="0" i="0" u="none" strike="noStrike" cap="none">
                <a:solidFill>
                  <a:schemeClr val="dk1"/>
                </a:solidFill>
                <a:latin typeface="Calibri"/>
                <a:ea typeface="Calibri"/>
                <a:cs typeface="Calibri"/>
                <a:sym typeface="Calibri"/>
              </a:rPr>
              <a:t>Precipitant factors for OHE by decreasing frequency </a:t>
            </a:r>
            <a:endParaRPr sz="1400" b="0" i="0" u="none" strike="noStrike" cap="none">
              <a:solidFill>
                <a:srgbClr val="000000"/>
              </a:solidFill>
              <a:latin typeface="Arial"/>
              <a:ea typeface="Arial"/>
              <a:cs typeface="Arial"/>
              <a:sym typeface="Arial"/>
            </a:endParaRPr>
          </a:p>
        </p:txBody>
      </p:sp>
      <p:sp>
        <p:nvSpPr>
          <p:cNvPr id="188" name="Google Shape;188;p24"/>
          <p:cNvSpPr txBox="1"/>
          <p:nvPr/>
        </p:nvSpPr>
        <p:spPr>
          <a:xfrm>
            <a:off x="2773681" y="5402580"/>
            <a:ext cx="6014467" cy="3139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0" u="none" strike="noStrike" cap="none">
                <a:solidFill>
                  <a:schemeClr val="dk1"/>
                </a:solidFill>
                <a:latin typeface="Calibri"/>
                <a:ea typeface="Calibri"/>
                <a:cs typeface="Calibri"/>
                <a:sym typeface="Calibri"/>
              </a:rPr>
              <a:t>*More recent unpublished case series confirm the dominant role of infections</a:t>
            </a:r>
            <a:endParaRPr sz="1400" b="0" i="0" u="none" strike="noStrike" cap="none">
              <a:solidFill>
                <a:srgbClr val="000000"/>
              </a:solidFill>
              <a:latin typeface="Arial"/>
              <a:ea typeface="Arial"/>
              <a:cs typeface="Arial"/>
              <a:sym typeface="Arial"/>
            </a:endParaRPr>
          </a:p>
        </p:txBody>
      </p:sp>
      <p:sp>
        <p:nvSpPr>
          <p:cNvPr id="190" name="Google Shape;190;p24"/>
          <p:cNvSpPr/>
          <p:nvPr/>
        </p:nvSpPr>
        <p:spPr>
          <a:xfrm>
            <a:off x="2816544" y="3371294"/>
            <a:ext cx="2184000" cy="694500"/>
          </a:xfrm>
          <a:prstGeom prst="roundRect">
            <a:avLst>
              <a:gd name="adj" fmla="val 16667"/>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1" name="Google Shape;191;p24"/>
          <p:cNvSpPr/>
          <p:nvPr/>
        </p:nvSpPr>
        <p:spPr>
          <a:xfrm>
            <a:off x="6147425" y="3382525"/>
            <a:ext cx="3182400" cy="1878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a:off x="6312275" y="3095300"/>
            <a:ext cx="1040700" cy="2028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5;p17">
            <a:extLst>
              <a:ext uri="{FF2B5EF4-FFF2-40B4-BE49-F238E27FC236}">
                <a16:creationId xmlns:a16="http://schemas.microsoft.com/office/drawing/2014/main" id="{75208463-61AB-D00F-3482-778AA10089D1}"/>
              </a:ext>
            </a:extLst>
          </p:cNvPr>
          <p:cNvSpPr txBox="1">
            <a:spLocks noGrp="1"/>
          </p:cNvSpPr>
          <p:nvPr>
            <p:ph type="title"/>
          </p:nvPr>
        </p:nvSpPr>
        <p:spPr>
          <a:xfrm>
            <a:off x="931546" y="34290"/>
            <a:ext cx="987552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dirty="0">
                <a:solidFill>
                  <a:srgbClr val="2F5496"/>
                </a:solidFill>
                <a:latin typeface="Calibri"/>
                <a:ea typeface="Calibri"/>
                <a:cs typeface="Calibri"/>
                <a:sym typeface="Calibri"/>
              </a:rPr>
              <a:t>HE: </a:t>
            </a:r>
            <a:r>
              <a:rPr lang="it-IT" sz="3840" b="1" dirty="0" err="1">
                <a:solidFill>
                  <a:srgbClr val="2F5496"/>
                </a:solidFill>
                <a:latin typeface="Calibri"/>
                <a:ea typeface="Calibri"/>
                <a:cs typeface="Calibri"/>
                <a:sym typeface="Calibri"/>
              </a:rPr>
              <a:t>episodic</a:t>
            </a:r>
            <a:r>
              <a:rPr lang="it-IT" sz="3840" b="1" dirty="0">
                <a:solidFill>
                  <a:srgbClr val="2F5496"/>
                </a:solidFill>
                <a:latin typeface="Calibri"/>
                <a:ea typeface="Calibri"/>
                <a:cs typeface="Calibri"/>
                <a:sym typeface="Calibri"/>
              </a:rPr>
              <a:t> vs </a:t>
            </a:r>
            <a:r>
              <a:rPr lang="it-IT" sz="3840" b="1" dirty="0" err="1">
                <a:solidFill>
                  <a:srgbClr val="2F5496"/>
                </a:solidFill>
                <a:latin typeface="Calibri"/>
                <a:ea typeface="Calibri"/>
                <a:cs typeface="Calibri"/>
                <a:sym typeface="Calibri"/>
              </a:rPr>
              <a:t>recurrent</a:t>
            </a:r>
            <a:endParaRPr sz="3840" b="1" dirty="0">
              <a:solidFill>
                <a:srgbClr val="2F5496"/>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cxnSp>
        <p:nvCxnSpPr>
          <p:cNvPr id="198" name="Google Shape;198;p26"/>
          <p:cNvCxnSpPr/>
          <p:nvPr/>
        </p:nvCxnSpPr>
        <p:spPr>
          <a:xfrm>
            <a:off x="609600" y="1270636"/>
            <a:ext cx="11096626"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4"/>
              </a:srgbClr>
            </a:outerShdw>
          </a:effectLst>
        </p:spPr>
      </p:cxnSp>
      <p:sp>
        <p:nvSpPr>
          <p:cNvPr id="199" name="Google Shape;199;p26"/>
          <p:cNvSpPr txBox="1"/>
          <p:nvPr/>
        </p:nvSpPr>
        <p:spPr>
          <a:xfrm>
            <a:off x="6147436" y="6219826"/>
            <a:ext cx="5165260" cy="5355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Ferenci P. Gastroenterology Report 2017;5:138-147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EASL-AASLD Guidelines on Hepatic Encephalopathy. J Hepatol 2014</a:t>
            </a:r>
            <a:endParaRPr sz="1400" b="0" i="0" u="none" strike="noStrike" cap="none">
              <a:solidFill>
                <a:srgbClr val="000000"/>
              </a:solidFill>
              <a:latin typeface="Arial"/>
              <a:ea typeface="Arial"/>
              <a:cs typeface="Arial"/>
              <a:sym typeface="Arial"/>
            </a:endParaRPr>
          </a:p>
        </p:txBody>
      </p:sp>
      <p:sp>
        <p:nvSpPr>
          <p:cNvPr id="200" name="Google Shape;200;p26"/>
          <p:cNvSpPr/>
          <p:nvPr/>
        </p:nvSpPr>
        <p:spPr>
          <a:xfrm>
            <a:off x="2327910" y="2202180"/>
            <a:ext cx="7467600" cy="3617596"/>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20"/>
              <a:buFont typeface="Arial"/>
              <a:buNone/>
            </a:pPr>
            <a:r>
              <a:rPr lang="it-IT" sz="1920" b="0" i="0" u="none" strike="noStrike" cap="none">
                <a:solidFill>
                  <a:srgbClr val="FFFFFF"/>
                </a:solidFill>
                <a:latin typeface="Calibri"/>
                <a:ea typeface="Calibri"/>
                <a:cs typeface="Calibri"/>
                <a:sym typeface="Calibri"/>
              </a:rPr>
              <a:t>⁄More recent unpublished case series confirm the dominant role of infections</a:t>
            </a:r>
            <a:endParaRPr sz="1920" b="1" i="0" u="none" strike="noStrike" cap="none">
              <a:solidFill>
                <a:srgbClr val="404040"/>
              </a:solidFill>
              <a:latin typeface="Calibri"/>
              <a:ea typeface="Calibri"/>
              <a:cs typeface="Calibri"/>
              <a:sym typeface="Calibri"/>
            </a:endParaRPr>
          </a:p>
        </p:txBody>
      </p:sp>
      <p:pic>
        <p:nvPicPr>
          <p:cNvPr id="201" name="Google Shape;201;p26"/>
          <p:cNvPicPr preferRelativeResize="0"/>
          <p:nvPr/>
        </p:nvPicPr>
        <p:blipFill rotWithShape="1">
          <a:blip r:embed="rId3">
            <a:alphaModFix/>
          </a:blip>
          <a:srcRect/>
          <a:stretch/>
        </p:blipFill>
        <p:spPr>
          <a:xfrm>
            <a:off x="2746056" y="2956915"/>
            <a:ext cx="6629400" cy="2362200"/>
          </a:xfrm>
          <a:prstGeom prst="rect">
            <a:avLst/>
          </a:prstGeom>
          <a:noFill/>
          <a:ln w="9525" cap="flat" cmpd="sng">
            <a:solidFill>
              <a:srgbClr val="323F4F"/>
            </a:solidFill>
            <a:prstDash val="solid"/>
            <a:round/>
            <a:headEnd type="none" w="sm" len="sm"/>
            <a:tailEnd type="none" w="sm" len="sm"/>
          </a:ln>
        </p:spPr>
      </p:pic>
      <p:sp>
        <p:nvSpPr>
          <p:cNvPr id="202" name="Google Shape;202;p26"/>
          <p:cNvSpPr txBox="1"/>
          <p:nvPr/>
        </p:nvSpPr>
        <p:spPr>
          <a:xfrm>
            <a:off x="3079474" y="2421256"/>
            <a:ext cx="6038768" cy="4247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60"/>
              <a:buFont typeface="Arial"/>
              <a:buNone/>
            </a:pPr>
            <a:r>
              <a:rPr lang="it-IT" sz="2160" b="0" i="0" u="none" strike="noStrike" cap="none">
                <a:solidFill>
                  <a:schemeClr val="dk1"/>
                </a:solidFill>
                <a:latin typeface="Calibri"/>
                <a:ea typeface="Calibri"/>
                <a:cs typeface="Calibri"/>
                <a:sym typeface="Calibri"/>
              </a:rPr>
              <a:t>Precipitant factors for OHE by decreasing frequency </a:t>
            </a:r>
            <a:endParaRPr sz="1400" b="0" i="0" u="none" strike="noStrike" cap="none">
              <a:solidFill>
                <a:srgbClr val="000000"/>
              </a:solidFill>
              <a:latin typeface="Arial"/>
              <a:ea typeface="Arial"/>
              <a:cs typeface="Arial"/>
              <a:sym typeface="Arial"/>
            </a:endParaRPr>
          </a:p>
        </p:txBody>
      </p:sp>
      <p:sp>
        <p:nvSpPr>
          <p:cNvPr id="203" name="Google Shape;203;p26"/>
          <p:cNvSpPr txBox="1"/>
          <p:nvPr/>
        </p:nvSpPr>
        <p:spPr>
          <a:xfrm>
            <a:off x="2773681" y="5402580"/>
            <a:ext cx="6014467" cy="3139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0" u="none" strike="noStrike" cap="none">
                <a:solidFill>
                  <a:schemeClr val="dk1"/>
                </a:solidFill>
                <a:latin typeface="Calibri"/>
                <a:ea typeface="Calibri"/>
                <a:cs typeface="Calibri"/>
                <a:sym typeface="Calibri"/>
              </a:rPr>
              <a:t>*More recent unpublished case series confirm the dominant role of infections</a:t>
            </a:r>
            <a:endParaRPr sz="1400" b="0" i="0" u="none" strike="noStrike" cap="none">
              <a:solidFill>
                <a:srgbClr val="000000"/>
              </a:solidFill>
              <a:latin typeface="Arial"/>
              <a:ea typeface="Arial"/>
              <a:cs typeface="Arial"/>
              <a:sym typeface="Arial"/>
            </a:endParaRPr>
          </a:p>
        </p:txBody>
      </p:sp>
      <p:sp>
        <p:nvSpPr>
          <p:cNvPr id="4" name="Google Shape;175;p17">
            <a:extLst>
              <a:ext uri="{FF2B5EF4-FFF2-40B4-BE49-F238E27FC236}">
                <a16:creationId xmlns:a16="http://schemas.microsoft.com/office/drawing/2014/main" id="{4C3C266B-BA63-AA16-BE58-BC0FC93FFA3C}"/>
              </a:ext>
            </a:extLst>
          </p:cNvPr>
          <p:cNvSpPr txBox="1">
            <a:spLocks noGrp="1"/>
          </p:cNvSpPr>
          <p:nvPr>
            <p:ph type="title"/>
          </p:nvPr>
        </p:nvSpPr>
        <p:spPr>
          <a:xfrm>
            <a:off x="931546" y="34290"/>
            <a:ext cx="987552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dirty="0">
                <a:solidFill>
                  <a:srgbClr val="2F5496"/>
                </a:solidFill>
                <a:latin typeface="Calibri"/>
                <a:ea typeface="Calibri"/>
                <a:cs typeface="Calibri"/>
                <a:sym typeface="Calibri"/>
              </a:rPr>
              <a:t>HE: </a:t>
            </a:r>
            <a:r>
              <a:rPr lang="it-IT" sz="3840" b="1" dirty="0" err="1">
                <a:solidFill>
                  <a:srgbClr val="2F5496"/>
                </a:solidFill>
                <a:latin typeface="Calibri"/>
                <a:ea typeface="Calibri"/>
                <a:cs typeface="Calibri"/>
                <a:sym typeface="Calibri"/>
              </a:rPr>
              <a:t>episodic</a:t>
            </a:r>
            <a:r>
              <a:rPr lang="it-IT" sz="3840" b="1" dirty="0">
                <a:solidFill>
                  <a:srgbClr val="2F5496"/>
                </a:solidFill>
                <a:latin typeface="Calibri"/>
                <a:ea typeface="Calibri"/>
                <a:cs typeface="Calibri"/>
                <a:sym typeface="Calibri"/>
              </a:rPr>
              <a:t> vs </a:t>
            </a:r>
            <a:r>
              <a:rPr lang="it-IT" sz="3840" b="1" dirty="0" err="1">
                <a:solidFill>
                  <a:srgbClr val="2F5496"/>
                </a:solidFill>
                <a:latin typeface="Calibri"/>
                <a:ea typeface="Calibri"/>
                <a:cs typeface="Calibri"/>
                <a:sym typeface="Calibri"/>
              </a:rPr>
              <a:t>recurrent</a:t>
            </a:r>
            <a:endParaRPr sz="3840" b="1" dirty="0">
              <a:solidFill>
                <a:srgbClr val="2F5496"/>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cxnSp>
        <p:nvCxnSpPr>
          <p:cNvPr id="210" name="Google Shape;210;g247ef3241bc_0_14"/>
          <p:cNvCxnSpPr/>
          <p:nvPr/>
        </p:nvCxnSpPr>
        <p:spPr>
          <a:xfrm>
            <a:off x="609600" y="1270636"/>
            <a:ext cx="11096700"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0"/>
              </a:srgbClr>
            </a:outerShdw>
          </a:effectLst>
        </p:spPr>
      </p:cxnSp>
      <p:sp>
        <p:nvSpPr>
          <p:cNvPr id="211" name="Google Shape;211;g247ef3241bc_0_14"/>
          <p:cNvSpPr txBox="1"/>
          <p:nvPr/>
        </p:nvSpPr>
        <p:spPr>
          <a:xfrm>
            <a:off x="6147436" y="6219826"/>
            <a:ext cx="5165400" cy="53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Ferenci P. Gastroenterology Report 2017;5:138-147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EASL-AASLD Guidelines on Hepatic Encephalopathy. J Hepatol 2014</a:t>
            </a:r>
            <a:endParaRPr sz="1400" b="0" i="0" u="none" strike="noStrike" cap="none">
              <a:solidFill>
                <a:srgbClr val="000000"/>
              </a:solidFill>
              <a:latin typeface="Arial"/>
              <a:ea typeface="Arial"/>
              <a:cs typeface="Arial"/>
              <a:sym typeface="Arial"/>
            </a:endParaRPr>
          </a:p>
        </p:txBody>
      </p:sp>
      <p:sp>
        <p:nvSpPr>
          <p:cNvPr id="212" name="Google Shape;212;g247ef3241bc_0_14"/>
          <p:cNvSpPr/>
          <p:nvPr/>
        </p:nvSpPr>
        <p:spPr>
          <a:xfrm>
            <a:off x="2327910" y="2202180"/>
            <a:ext cx="7467600" cy="3617700"/>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20"/>
              <a:buFont typeface="Arial"/>
              <a:buNone/>
            </a:pPr>
            <a:r>
              <a:rPr lang="it-IT" sz="1920" b="0" i="0" u="none" strike="noStrike" cap="none">
                <a:solidFill>
                  <a:srgbClr val="FFFFFF"/>
                </a:solidFill>
                <a:latin typeface="Calibri"/>
                <a:ea typeface="Calibri"/>
                <a:cs typeface="Calibri"/>
                <a:sym typeface="Calibri"/>
              </a:rPr>
              <a:t>⁄More recent unpublished case series confirm the dominant role of infections</a:t>
            </a:r>
            <a:endParaRPr sz="1920" b="1" i="0" u="none" strike="noStrike" cap="none">
              <a:solidFill>
                <a:srgbClr val="404040"/>
              </a:solidFill>
              <a:latin typeface="Calibri"/>
              <a:ea typeface="Calibri"/>
              <a:cs typeface="Calibri"/>
              <a:sym typeface="Calibri"/>
            </a:endParaRPr>
          </a:p>
        </p:txBody>
      </p:sp>
      <p:pic>
        <p:nvPicPr>
          <p:cNvPr id="213" name="Google Shape;213;g247ef3241bc_0_14"/>
          <p:cNvPicPr preferRelativeResize="0"/>
          <p:nvPr/>
        </p:nvPicPr>
        <p:blipFill rotWithShape="1">
          <a:blip r:embed="rId3">
            <a:alphaModFix/>
          </a:blip>
          <a:srcRect/>
          <a:stretch/>
        </p:blipFill>
        <p:spPr>
          <a:xfrm>
            <a:off x="2746056" y="2956915"/>
            <a:ext cx="6629400" cy="2362200"/>
          </a:xfrm>
          <a:prstGeom prst="rect">
            <a:avLst/>
          </a:prstGeom>
          <a:noFill/>
          <a:ln w="9525" cap="flat" cmpd="sng">
            <a:solidFill>
              <a:srgbClr val="323F4F"/>
            </a:solidFill>
            <a:prstDash val="solid"/>
            <a:round/>
            <a:headEnd type="none" w="sm" len="sm"/>
            <a:tailEnd type="none" w="sm" len="sm"/>
          </a:ln>
        </p:spPr>
      </p:pic>
      <p:sp>
        <p:nvSpPr>
          <p:cNvPr id="214" name="Google Shape;214;g247ef3241bc_0_14"/>
          <p:cNvSpPr txBox="1"/>
          <p:nvPr/>
        </p:nvSpPr>
        <p:spPr>
          <a:xfrm>
            <a:off x="3079474" y="2421256"/>
            <a:ext cx="6038700" cy="42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60"/>
              <a:buFont typeface="Arial"/>
              <a:buNone/>
            </a:pPr>
            <a:r>
              <a:rPr lang="it-IT" sz="2160" b="0" i="0" u="none" strike="noStrike" cap="none">
                <a:solidFill>
                  <a:schemeClr val="dk1"/>
                </a:solidFill>
                <a:latin typeface="Calibri"/>
                <a:ea typeface="Calibri"/>
                <a:cs typeface="Calibri"/>
                <a:sym typeface="Calibri"/>
              </a:rPr>
              <a:t>Precipitant factors for OHE by decreasing frequency </a:t>
            </a:r>
            <a:endParaRPr sz="1400" b="0" i="0" u="none" strike="noStrike" cap="none">
              <a:solidFill>
                <a:srgbClr val="000000"/>
              </a:solidFill>
              <a:latin typeface="Arial"/>
              <a:ea typeface="Arial"/>
              <a:cs typeface="Arial"/>
              <a:sym typeface="Arial"/>
            </a:endParaRPr>
          </a:p>
        </p:txBody>
      </p:sp>
      <p:sp>
        <p:nvSpPr>
          <p:cNvPr id="215" name="Google Shape;215;g247ef3241bc_0_14"/>
          <p:cNvSpPr txBox="1"/>
          <p:nvPr/>
        </p:nvSpPr>
        <p:spPr>
          <a:xfrm>
            <a:off x="2773681" y="5402580"/>
            <a:ext cx="6014400" cy="31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0" u="none" strike="noStrike" cap="none">
                <a:solidFill>
                  <a:schemeClr val="dk1"/>
                </a:solidFill>
                <a:latin typeface="Calibri"/>
                <a:ea typeface="Calibri"/>
                <a:cs typeface="Calibri"/>
                <a:sym typeface="Calibri"/>
              </a:rPr>
              <a:t>*More recent unpublished case series confirm the dominant role of infections</a:t>
            </a:r>
            <a:endParaRPr sz="1400" b="0" i="0" u="none" strike="noStrike" cap="none">
              <a:solidFill>
                <a:srgbClr val="000000"/>
              </a:solidFill>
              <a:latin typeface="Arial"/>
              <a:ea typeface="Arial"/>
              <a:cs typeface="Arial"/>
              <a:sym typeface="Arial"/>
            </a:endParaRPr>
          </a:p>
        </p:txBody>
      </p:sp>
      <p:sp>
        <p:nvSpPr>
          <p:cNvPr id="217" name="Google Shape;217;g247ef3241bc_0_14"/>
          <p:cNvSpPr/>
          <p:nvPr/>
        </p:nvSpPr>
        <p:spPr>
          <a:xfrm>
            <a:off x="6096000" y="3352796"/>
            <a:ext cx="2184000" cy="1606800"/>
          </a:xfrm>
          <a:prstGeom prst="roundRect">
            <a:avLst>
              <a:gd name="adj" fmla="val 16667"/>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175;p17">
            <a:extLst>
              <a:ext uri="{FF2B5EF4-FFF2-40B4-BE49-F238E27FC236}">
                <a16:creationId xmlns:a16="http://schemas.microsoft.com/office/drawing/2014/main" id="{494815EA-D746-4073-6599-9AA67983BB6E}"/>
              </a:ext>
            </a:extLst>
          </p:cNvPr>
          <p:cNvSpPr txBox="1">
            <a:spLocks noGrp="1"/>
          </p:cNvSpPr>
          <p:nvPr>
            <p:ph type="title"/>
          </p:nvPr>
        </p:nvSpPr>
        <p:spPr>
          <a:xfrm>
            <a:off x="931546" y="34290"/>
            <a:ext cx="987552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dirty="0">
                <a:solidFill>
                  <a:srgbClr val="2F5496"/>
                </a:solidFill>
                <a:latin typeface="Calibri"/>
                <a:ea typeface="Calibri"/>
                <a:cs typeface="Calibri"/>
                <a:sym typeface="Calibri"/>
              </a:rPr>
              <a:t>HE: </a:t>
            </a:r>
            <a:r>
              <a:rPr lang="it-IT" sz="3840" b="1" dirty="0" err="1">
                <a:solidFill>
                  <a:srgbClr val="2F5496"/>
                </a:solidFill>
                <a:latin typeface="Calibri"/>
                <a:ea typeface="Calibri"/>
                <a:cs typeface="Calibri"/>
                <a:sym typeface="Calibri"/>
              </a:rPr>
              <a:t>episodic</a:t>
            </a:r>
            <a:r>
              <a:rPr lang="it-IT" sz="3840" b="1" dirty="0">
                <a:solidFill>
                  <a:srgbClr val="2F5496"/>
                </a:solidFill>
                <a:latin typeface="Calibri"/>
                <a:ea typeface="Calibri"/>
                <a:cs typeface="Calibri"/>
                <a:sym typeface="Calibri"/>
              </a:rPr>
              <a:t> vs </a:t>
            </a:r>
            <a:r>
              <a:rPr lang="it-IT" sz="3840" b="1" dirty="0" err="1">
                <a:solidFill>
                  <a:srgbClr val="2F5496"/>
                </a:solidFill>
                <a:latin typeface="Calibri"/>
                <a:ea typeface="Calibri"/>
                <a:cs typeface="Calibri"/>
                <a:sym typeface="Calibri"/>
              </a:rPr>
              <a:t>recurrent</a:t>
            </a:r>
            <a:endParaRPr sz="3840" b="1" dirty="0">
              <a:solidFill>
                <a:srgbClr val="2F5496"/>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0a30e2d1af_0_29"/>
          <p:cNvSpPr txBox="1">
            <a:spLocks noGrp="1"/>
          </p:cNvSpPr>
          <p:nvPr>
            <p:ph type="title"/>
          </p:nvPr>
        </p:nvSpPr>
        <p:spPr>
          <a:xfrm>
            <a:off x="931546" y="761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a:solidFill>
                  <a:srgbClr val="2F5496"/>
                </a:solidFill>
                <a:latin typeface="Calibri"/>
                <a:ea typeface="Calibri"/>
                <a:cs typeface="Calibri"/>
                <a:sym typeface="Calibri"/>
              </a:rPr>
              <a:t>HE: after discharge</a:t>
            </a:r>
            <a:endParaRPr sz="3840" b="1">
              <a:solidFill>
                <a:srgbClr val="2F5496"/>
              </a:solidFill>
              <a:latin typeface="Calibri"/>
              <a:ea typeface="Calibri"/>
              <a:cs typeface="Calibri"/>
              <a:sym typeface="Calibri"/>
            </a:endParaRPr>
          </a:p>
        </p:txBody>
      </p:sp>
      <p:cxnSp>
        <p:nvCxnSpPr>
          <p:cNvPr id="223" name="Google Shape;223;g20a30e2d1af_0_29"/>
          <p:cNvCxnSpPr/>
          <p:nvPr/>
        </p:nvCxnSpPr>
        <p:spPr>
          <a:xfrm>
            <a:off x="609600" y="1270636"/>
            <a:ext cx="11096700"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0"/>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0a30e2d1af_0_14"/>
          <p:cNvSpPr/>
          <p:nvPr/>
        </p:nvSpPr>
        <p:spPr>
          <a:xfrm>
            <a:off x="724675" y="1657250"/>
            <a:ext cx="7589700" cy="4749300"/>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20"/>
              <a:buFont typeface="Arial"/>
              <a:buNone/>
            </a:pPr>
            <a:r>
              <a:rPr lang="it-IT" sz="1920" b="0" i="0" u="none" strike="noStrike" cap="none">
                <a:solidFill>
                  <a:srgbClr val="FFFFFF"/>
                </a:solidFill>
                <a:latin typeface="Calibri"/>
                <a:ea typeface="Calibri"/>
                <a:cs typeface="Calibri"/>
                <a:sym typeface="Calibri"/>
              </a:rPr>
              <a:t>⁄</a:t>
            </a:r>
            <a:endParaRPr sz="1920" b="1" i="0" u="none" strike="noStrike" cap="none">
              <a:solidFill>
                <a:srgbClr val="404040"/>
              </a:solidFill>
              <a:latin typeface="Calibri"/>
              <a:ea typeface="Calibri"/>
              <a:cs typeface="Calibri"/>
              <a:sym typeface="Calibri"/>
            </a:endParaRPr>
          </a:p>
        </p:txBody>
      </p:sp>
      <p:pic>
        <p:nvPicPr>
          <p:cNvPr id="229" name="Google Shape;229;g20a30e2d1af_0_14"/>
          <p:cNvPicPr preferRelativeResize="0"/>
          <p:nvPr/>
        </p:nvPicPr>
        <p:blipFill rotWithShape="1">
          <a:blip r:embed="rId3">
            <a:alphaModFix/>
          </a:blip>
          <a:srcRect/>
          <a:stretch/>
        </p:blipFill>
        <p:spPr>
          <a:xfrm>
            <a:off x="778178" y="1768047"/>
            <a:ext cx="7273626" cy="4401295"/>
          </a:xfrm>
          <a:prstGeom prst="rect">
            <a:avLst/>
          </a:prstGeom>
          <a:noFill/>
          <a:ln>
            <a:noFill/>
          </a:ln>
        </p:spPr>
      </p:pic>
      <p:sp>
        <p:nvSpPr>
          <p:cNvPr id="230" name="Google Shape;230;g20a30e2d1af_0_14"/>
          <p:cNvSpPr txBox="1"/>
          <p:nvPr/>
        </p:nvSpPr>
        <p:spPr>
          <a:xfrm>
            <a:off x="6540011" y="6459865"/>
            <a:ext cx="5359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1" u="none" strike="noStrike" cap="none">
                <a:solidFill>
                  <a:schemeClr val="dk1"/>
                </a:solidFill>
                <a:latin typeface="Calibri"/>
                <a:ea typeface="Calibri"/>
                <a:cs typeface="Calibri"/>
                <a:sym typeface="Calibri"/>
              </a:rPr>
              <a:t>Moscucci F et al. Liv Intern 2011; DOI:10.1111/j.1478-3231.2011.02598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chemeClr val="dk1"/>
              </a:solidFill>
              <a:latin typeface="Calibri"/>
              <a:ea typeface="Calibri"/>
              <a:cs typeface="Calibri"/>
              <a:sym typeface="Calibri"/>
            </a:endParaRPr>
          </a:p>
        </p:txBody>
      </p:sp>
      <p:sp>
        <p:nvSpPr>
          <p:cNvPr id="231" name="Google Shape;231;g20a30e2d1af_0_14"/>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a:solidFill>
                  <a:srgbClr val="2F5496"/>
                </a:solidFill>
                <a:latin typeface="Calibri"/>
                <a:ea typeface="Calibri"/>
                <a:cs typeface="Calibri"/>
                <a:sym typeface="Calibri"/>
              </a:rPr>
              <a:t>HE: </a:t>
            </a:r>
            <a:r>
              <a:rPr lang="it-IT" sz="3840" b="1">
                <a:solidFill>
                  <a:srgbClr val="2F5496"/>
                </a:solidFill>
              </a:rPr>
              <a:t>quality of life</a:t>
            </a:r>
            <a:r>
              <a:rPr lang="it-IT" sz="3840" b="1">
                <a:solidFill>
                  <a:srgbClr val="2F5496"/>
                </a:solidFill>
                <a:latin typeface="Calibri"/>
                <a:ea typeface="Calibri"/>
                <a:cs typeface="Calibri"/>
                <a:sym typeface="Calibri"/>
              </a:rPr>
              <a:t> after discharge</a:t>
            </a:r>
            <a:endParaRPr sz="3840" b="1">
              <a:solidFill>
                <a:srgbClr val="2F5496"/>
              </a:solidFill>
              <a:latin typeface="Calibri"/>
              <a:ea typeface="Calibri"/>
              <a:cs typeface="Calibri"/>
              <a:sym typeface="Calibri"/>
            </a:endParaRPr>
          </a:p>
        </p:txBody>
      </p:sp>
      <p:cxnSp>
        <p:nvCxnSpPr>
          <p:cNvPr id="232" name="Google Shape;232;g20a30e2d1af_0_14"/>
          <p:cNvCxnSpPr/>
          <p:nvPr/>
        </p:nvCxnSpPr>
        <p:spPr>
          <a:xfrm>
            <a:off x="609600" y="1270636"/>
            <a:ext cx="11096700"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0"/>
              </a:srgbClr>
            </a:outerShdw>
          </a:effectLst>
        </p:spPr>
      </p:cxnSp>
      <p:sp>
        <p:nvSpPr>
          <p:cNvPr id="233" name="Google Shape;233;g20a30e2d1af_0_14"/>
          <p:cNvSpPr txBox="1"/>
          <p:nvPr/>
        </p:nvSpPr>
        <p:spPr>
          <a:xfrm>
            <a:off x="8706300" y="3293150"/>
            <a:ext cx="3000000" cy="1262100"/>
          </a:xfrm>
          <a:prstGeom prst="rect">
            <a:avLst/>
          </a:prstGeom>
          <a:noFill/>
          <a:ln w="28575"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it-IT"/>
              <a:t>Compared with those without, the patients with previous bouts of overt HE had a significantly worsened vitality, social and physical functioning</a:t>
            </a:r>
            <a:endParaRPr/>
          </a:p>
        </p:txBody>
      </p:sp>
      <p:sp>
        <p:nvSpPr>
          <p:cNvPr id="234" name="Google Shape;234;g20a30e2d1af_0_14"/>
          <p:cNvSpPr/>
          <p:nvPr/>
        </p:nvSpPr>
        <p:spPr>
          <a:xfrm>
            <a:off x="1058300" y="1851775"/>
            <a:ext cx="3464400" cy="1938000"/>
          </a:xfrm>
          <a:prstGeom prst="roundRect">
            <a:avLst>
              <a:gd name="adj" fmla="val 16667"/>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g215c2ce66fb_0_66"/>
          <p:cNvPicPr preferRelativeResize="0"/>
          <p:nvPr/>
        </p:nvPicPr>
        <p:blipFill rotWithShape="1">
          <a:blip r:embed="rId3">
            <a:alphaModFix/>
          </a:blip>
          <a:srcRect/>
          <a:stretch/>
        </p:blipFill>
        <p:spPr>
          <a:xfrm>
            <a:off x="2009450" y="1973550"/>
            <a:ext cx="8645525" cy="3516125"/>
          </a:xfrm>
          <a:prstGeom prst="rect">
            <a:avLst/>
          </a:prstGeom>
          <a:noFill/>
          <a:ln>
            <a:noFill/>
          </a:ln>
        </p:spPr>
      </p:pic>
      <p:sp>
        <p:nvSpPr>
          <p:cNvPr id="269" name="Google Shape;269;g215c2ce66fb_0_66"/>
          <p:cNvSpPr txBox="1"/>
          <p:nvPr/>
        </p:nvSpPr>
        <p:spPr>
          <a:xfrm>
            <a:off x="8193750" y="6298350"/>
            <a:ext cx="4023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1" u="none" strike="noStrike" cap="none">
                <a:solidFill>
                  <a:srgbClr val="000000"/>
                </a:solidFill>
                <a:latin typeface="Calibri"/>
                <a:ea typeface="Calibri"/>
                <a:cs typeface="Calibri"/>
                <a:sym typeface="Calibri"/>
              </a:rPr>
              <a:t>Wein C et al, HEPATOLOGY 2004;39:739 –745</a:t>
            </a:r>
            <a:endParaRPr sz="1400" b="0" i="1" u="none" strike="noStrike" cap="none">
              <a:solidFill>
                <a:srgbClr val="000000"/>
              </a:solidFill>
              <a:latin typeface="Calibri"/>
              <a:ea typeface="Calibri"/>
              <a:cs typeface="Calibri"/>
              <a:sym typeface="Calibri"/>
            </a:endParaRPr>
          </a:p>
        </p:txBody>
      </p:sp>
      <p:cxnSp>
        <p:nvCxnSpPr>
          <p:cNvPr id="270" name="Google Shape;270;g215c2ce66fb_0_66"/>
          <p:cNvCxnSpPr/>
          <p:nvPr/>
        </p:nvCxnSpPr>
        <p:spPr>
          <a:xfrm>
            <a:off x="609600" y="1270636"/>
            <a:ext cx="11096700"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0"/>
              </a:srgbClr>
            </a:outerShdw>
          </a:effectLst>
        </p:spPr>
      </p:cxnSp>
      <p:sp>
        <p:nvSpPr>
          <p:cNvPr id="271" name="Google Shape;271;g215c2ce66fb_0_66"/>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a:solidFill>
                  <a:srgbClr val="2F5496"/>
                </a:solidFill>
                <a:latin typeface="Calibri"/>
                <a:ea typeface="Calibri"/>
                <a:cs typeface="Calibri"/>
                <a:sym typeface="Calibri"/>
              </a:rPr>
              <a:t>HE: </a:t>
            </a:r>
            <a:r>
              <a:rPr lang="it-IT" sz="3840" b="1">
                <a:solidFill>
                  <a:srgbClr val="2F5496"/>
                </a:solidFill>
              </a:rPr>
              <a:t>fitness to drive</a:t>
            </a:r>
            <a:endParaRPr sz="3840" b="1">
              <a:solidFill>
                <a:srgbClr val="2F5496"/>
              </a:solidFill>
              <a:latin typeface="Calibri"/>
              <a:ea typeface="Calibri"/>
              <a:cs typeface="Calibri"/>
              <a:sym typeface="Calibri"/>
            </a:endParaRPr>
          </a:p>
        </p:txBody>
      </p:sp>
      <p:sp>
        <p:nvSpPr>
          <p:cNvPr id="272" name="Google Shape;272;g215c2ce66fb_0_66"/>
          <p:cNvSpPr/>
          <p:nvPr/>
        </p:nvSpPr>
        <p:spPr>
          <a:xfrm>
            <a:off x="6524625" y="3222625"/>
            <a:ext cx="3381300" cy="698400"/>
          </a:xfrm>
          <a:prstGeom prst="roundRect">
            <a:avLst>
              <a:gd name="adj" fmla="val 16667"/>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g215c2ce66fb_0_66"/>
          <p:cNvSpPr/>
          <p:nvPr/>
        </p:nvSpPr>
        <p:spPr>
          <a:xfrm>
            <a:off x="6524625" y="3921025"/>
            <a:ext cx="3381300" cy="1317600"/>
          </a:xfrm>
          <a:prstGeom prst="roundRect">
            <a:avLst>
              <a:gd name="adj" fmla="val 16667"/>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g215c2ce66fb_0_66"/>
          <p:cNvSpPr/>
          <p:nvPr/>
        </p:nvSpPr>
        <p:spPr>
          <a:xfrm>
            <a:off x="1428750" y="1708775"/>
            <a:ext cx="9455700" cy="4292700"/>
          </a:xfrm>
          <a:prstGeom prst="rect">
            <a:avLst/>
          </a:prstGeom>
          <a:no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20"/>
              <a:buFont typeface="Arial"/>
              <a:buNone/>
            </a:pPr>
            <a:r>
              <a:rPr lang="it-IT" sz="1920" b="0" i="0" u="none" strike="noStrike" cap="none">
                <a:solidFill>
                  <a:srgbClr val="FFFFFF"/>
                </a:solidFill>
                <a:latin typeface="Calibri"/>
                <a:ea typeface="Calibri"/>
                <a:cs typeface="Calibri"/>
                <a:sym typeface="Calibri"/>
              </a:rPr>
              <a:t>⁄</a:t>
            </a:r>
            <a:endParaRPr sz="1920" b="1" i="0" u="none" strike="noStrike" cap="none">
              <a:solidFill>
                <a:srgbClr val="40404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290116f936_0_6"/>
          <p:cNvSpPr/>
          <p:nvPr/>
        </p:nvSpPr>
        <p:spPr>
          <a:xfrm>
            <a:off x="2061210" y="2807970"/>
            <a:ext cx="8197200" cy="2286000"/>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60"/>
              <a:buFont typeface="Arial"/>
              <a:buNone/>
            </a:pPr>
            <a:endParaRPr sz="2160" b="1" i="0" u="none" strike="noStrike" cap="none">
              <a:solidFill>
                <a:srgbClr val="323F4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60"/>
              <a:buFont typeface="Arial"/>
              <a:buNone/>
            </a:pPr>
            <a:endParaRPr sz="2160" b="1" i="0" u="none" strike="noStrike" cap="none">
              <a:solidFill>
                <a:srgbClr val="323F4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60"/>
              <a:buFont typeface="Arial"/>
              <a:buNone/>
            </a:pPr>
            <a:r>
              <a:rPr lang="it-IT" sz="2160" b="1" i="0" u="none" strike="noStrike" cap="none">
                <a:solidFill>
                  <a:srgbClr val="323F4F"/>
                </a:solidFill>
                <a:latin typeface="Calibri"/>
                <a:ea typeface="Calibri"/>
                <a:cs typeface="Calibri"/>
                <a:sym typeface="Calibri"/>
              </a:rPr>
              <a:t>Prevalence of overt HE (OHE) at the time of diagnosis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60"/>
              <a:buFont typeface="Arial"/>
              <a:buNone/>
            </a:pPr>
            <a:endParaRPr sz="2160" b="0" i="0" u="none" strike="noStrike" cap="none">
              <a:solidFill>
                <a:srgbClr val="323F4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20"/>
              <a:buFont typeface="Arial"/>
              <a:buNone/>
            </a:pPr>
            <a:r>
              <a:rPr lang="it-IT" sz="1920" b="0" i="0" u="none" strike="noStrike" cap="none">
                <a:solidFill>
                  <a:srgbClr val="323F4F"/>
                </a:solidFill>
                <a:latin typeface="Calibri"/>
                <a:ea typeface="Calibri"/>
                <a:cs typeface="Calibri"/>
                <a:sym typeface="Calibri"/>
              </a:rPr>
              <a:t>At diagnosis of cirrhosis, general:                      10-14%</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20"/>
              <a:buFont typeface="Arial"/>
              <a:buNone/>
            </a:pPr>
            <a:r>
              <a:rPr lang="it-IT" sz="1920" b="0" i="0" u="none" strike="noStrike" cap="none">
                <a:solidFill>
                  <a:srgbClr val="323F4F"/>
                </a:solidFill>
                <a:latin typeface="Calibri"/>
                <a:ea typeface="Calibri"/>
                <a:cs typeface="Calibri"/>
                <a:sym typeface="Calibri"/>
              </a:rPr>
              <a:t>At diagnosis of cirrhosis, decompensated:       16-21%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60"/>
              <a:buFont typeface="Arial"/>
              <a:buNone/>
            </a:pPr>
            <a:endParaRPr sz="2160" b="0" i="0" u="none" strike="noStrike" cap="none">
              <a:solidFill>
                <a:srgbClr val="323F4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60"/>
              <a:buFont typeface="Arial"/>
              <a:buNone/>
            </a:pPr>
            <a:endParaRPr sz="2160" b="0" i="0" u="none" strike="noStrike" cap="none">
              <a:solidFill>
                <a:srgbClr val="323F4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60"/>
              <a:buFont typeface="Arial"/>
              <a:buNone/>
            </a:pPr>
            <a:endParaRPr sz="2160" b="0" i="0" u="none" strike="noStrike" cap="none">
              <a:solidFill>
                <a:srgbClr val="323F4F"/>
              </a:solidFill>
              <a:latin typeface="Calibri"/>
              <a:ea typeface="Calibri"/>
              <a:cs typeface="Calibri"/>
              <a:sym typeface="Calibri"/>
            </a:endParaRPr>
          </a:p>
        </p:txBody>
      </p:sp>
      <p:sp>
        <p:nvSpPr>
          <p:cNvPr id="97" name="Google Shape;97;g2290116f936_0_6"/>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a:solidFill>
                  <a:srgbClr val="2F5496"/>
                </a:solidFill>
                <a:latin typeface="Calibri"/>
                <a:ea typeface="Calibri"/>
                <a:cs typeface="Calibri"/>
                <a:sym typeface="Calibri"/>
              </a:rPr>
              <a:t>HE: prevalence at first presentation</a:t>
            </a:r>
            <a:endParaRPr sz="3840" b="1">
              <a:solidFill>
                <a:srgbClr val="2F5496"/>
              </a:solidFill>
              <a:latin typeface="Calibri"/>
              <a:ea typeface="Calibri"/>
              <a:cs typeface="Calibri"/>
              <a:sym typeface="Calibri"/>
            </a:endParaRPr>
          </a:p>
        </p:txBody>
      </p:sp>
      <p:cxnSp>
        <p:nvCxnSpPr>
          <p:cNvPr id="98" name="Google Shape;98;g2290116f936_0_6"/>
          <p:cNvCxnSpPr/>
          <p:nvPr/>
        </p:nvCxnSpPr>
        <p:spPr>
          <a:xfrm>
            <a:off x="609600" y="1270636"/>
            <a:ext cx="11096700"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647"/>
              </a:srgbClr>
            </a:outerShdw>
          </a:effectLst>
        </p:spPr>
      </p:cxnSp>
      <p:sp>
        <p:nvSpPr>
          <p:cNvPr id="99" name="Google Shape;99;g2290116f936_0_6"/>
          <p:cNvSpPr txBox="1"/>
          <p:nvPr/>
        </p:nvSpPr>
        <p:spPr>
          <a:xfrm>
            <a:off x="6147436" y="6497956"/>
            <a:ext cx="5165400" cy="31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EASL-AASLD Guidelines on Hepatic Encephalopathy. J Hepatol 2014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15c2ce66fb_0_57"/>
          <p:cNvSpPr/>
          <p:nvPr/>
        </p:nvSpPr>
        <p:spPr>
          <a:xfrm>
            <a:off x="488300" y="1563825"/>
            <a:ext cx="11217900" cy="4760700"/>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20"/>
              <a:buFont typeface="Arial"/>
              <a:buNone/>
            </a:pPr>
            <a:r>
              <a:rPr lang="it-IT" sz="1920" b="0" i="0" u="none" strike="noStrike" cap="none">
                <a:solidFill>
                  <a:srgbClr val="FFFFFF"/>
                </a:solidFill>
                <a:latin typeface="Calibri"/>
                <a:ea typeface="Calibri"/>
                <a:cs typeface="Calibri"/>
                <a:sym typeface="Calibri"/>
              </a:rPr>
              <a:t>⁄</a:t>
            </a:r>
            <a:endParaRPr sz="1920" b="1" i="0" u="none" strike="noStrike" cap="none">
              <a:solidFill>
                <a:srgbClr val="404040"/>
              </a:solidFill>
              <a:latin typeface="Calibri"/>
              <a:ea typeface="Calibri"/>
              <a:cs typeface="Calibri"/>
              <a:sym typeface="Calibri"/>
            </a:endParaRPr>
          </a:p>
        </p:txBody>
      </p:sp>
      <p:pic>
        <p:nvPicPr>
          <p:cNvPr id="281" name="Google Shape;281;g215c2ce66fb_0_57"/>
          <p:cNvPicPr preferRelativeResize="0"/>
          <p:nvPr/>
        </p:nvPicPr>
        <p:blipFill rotWithShape="1">
          <a:blip r:embed="rId3">
            <a:alphaModFix/>
          </a:blip>
          <a:srcRect/>
          <a:stretch/>
        </p:blipFill>
        <p:spPr>
          <a:xfrm>
            <a:off x="655925" y="1563825"/>
            <a:ext cx="10816801" cy="4643675"/>
          </a:xfrm>
          <a:prstGeom prst="rect">
            <a:avLst/>
          </a:prstGeom>
          <a:noFill/>
          <a:ln>
            <a:noFill/>
          </a:ln>
        </p:spPr>
      </p:pic>
      <p:sp>
        <p:nvSpPr>
          <p:cNvPr id="282" name="Google Shape;282;g215c2ce66fb_0_57"/>
          <p:cNvSpPr txBox="1"/>
          <p:nvPr/>
        </p:nvSpPr>
        <p:spPr>
          <a:xfrm>
            <a:off x="8193750" y="6298350"/>
            <a:ext cx="4023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1" u="none" strike="noStrike" cap="none">
                <a:solidFill>
                  <a:srgbClr val="000000"/>
                </a:solidFill>
                <a:latin typeface="Calibri"/>
                <a:ea typeface="Calibri"/>
                <a:cs typeface="Calibri"/>
                <a:sym typeface="Calibri"/>
              </a:rPr>
              <a:t>Wein C et al, HEPATOLOGY 2004;39:739 –745</a:t>
            </a:r>
            <a:endParaRPr sz="1400" b="0" i="1" u="none" strike="noStrike" cap="none">
              <a:solidFill>
                <a:srgbClr val="000000"/>
              </a:solidFill>
              <a:latin typeface="Calibri"/>
              <a:ea typeface="Calibri"/>
              <a:cs typeface="Calibri"/>
              <a:sym typeface="Calibri"/>
            </a:endParaRPr>
          </a:p>
        </p:txBody>
      </p:sp>
      <p:cxnSp>
        <p:nvCxnSpPr>
          <p:cNvPr id="283" name="Google Shape;283;g215c2ce66fb_0_57"/>
          <p:cNvCxnSpPr/>
          <p:nvPr/>
        </p:nvCxnSpPr>
        <p:spPr>
          <a:xfrm>
            <a:off x="609600" y="1270636"/>
            <a:ext cx="11096700"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0"/>
              </a:srgbClr>
            </a:outerShdw>
          </a:effectLst>
        </p:spPr>
      </p:cxnSp>
      <p:sp>
        <p:nvSpPr>
          <p:cNvPr id="284" name="Google Shape;284;g215c2ce66fb_0_57"/>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a:solidFill>
                  <a:srgbClr val="2F5496"/>
                </a:solidFill>
                <a:latin typeface="Calibri"/>
                <a:ea typeface="Calibri"/>
                <a:cs typeface="Calibri"/>
                <a:sym typeface="Calibri"/>
              </a:rPr>
              <a:t>HE: </a:t>
            </a:r>
            <a:r>
              <a:rPr lang="it-IT" sz="3840" b="1">
                <a:solidFill>
                  <a:srgbClr val="2F5496"/>
                </a:solidFill>
              </a:rPr>
              <a:t>fitness to drive</a:t>
            </a:r>
            <a:endParaRPr sz="3840" b="1">
              <a:solidFill>
                <a:srgbClr val="2F5496"/>
              </a:solidFill>
              <a:latin typeface="Calibri"/>
              <a:ea typeface="Calibri"/>
              <a:cs typeface="Calibri"/>
              <a:sym typeface="Calibri"/>
            </a:endParaRPr>
          </a:p>
        </p:txBody>
      </p:sp>
      <p:sp>
        <p:nvSpPr>
          <p:cNvPr id="285" name="Google Shape;285;g215c2ce66fb_0_57"/>
          <p:cNvSpPr/>
          <p:nvPr/>
        </p:nvSpPr>
        <p:spPr>
          <a:xfrm>
            <a:off x="561550" y="2619300"/>
            <a:ext cx="1559400" cy="814500"/>
          </a:xfrm>
          <a:prstGeom prst="ellipse">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3"/>
          <p:cNvSpPr/>
          <p:nvPr/>
        </p:nvSpPr>
        <p:spPr>
          <a:xfrm>
            <a:off x="1428750" y="1708786"/>
            <a:ext cx="9332596" cy="4615814"/>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20"/>
              <a:buFont typeface="Arial"/>
              <a:buNone/>
            </a:pPr>
            <a:r>
              <a:rPr lang="it-IT" sz="1920" b="0" i="0" u="none" strike="noStrike" cap="none">
                <a:solidFill>
                  <a:srgbClr val="FFFFFF"/>
                </a:solidFill>
                <a:latin typeface="Calibri"/>
                <a:ea typeface="Calibri"/>
                <a:cs typeface="Calibri"/>
                <a:sym typeface="Calibri"/>
              </a:rPr>
              <a:t>⁄</a:t>
            </a:r>
            <a:endParaRPr sz="1920" b="1" i="0" u="none" strike="noStrike" cap="none">
              <a:solidFill>
                <a:srgbClr val="404040"/>
              </a:solidFill>
              <a:latin typeface="Calibri"/>
              <a:ea typeface="Calibri"/>
              <a:cs typeface="Calibri"/>
              <a:sym typeface="Calibri"/>
            </a:endParaRPr>
          </a:p>
        </p:txBody>
      </p:sp>
      <p:sp>
        <p:nvSpPr>
          <p:cNvPr id="241" name="Google Shape;241;p33"/>
          <p:cNvSpPr txBox="1"/>
          <p:nvPr/>
        </p:nvSpPr>
        <p:spPr>
          <a:xfrm>
            <a:off x="6478906" y="6402706"/>
            <a:ext cx="4095801" cy="3139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chemeClr val="dk1"/>
                </a:solidFill>
                <a:latin typeface="Calibri"/>
                <a:ea typeface="Calibri"/>
                <a:cs typeface="Calibri"/>
                <a:sym typeface="Calibri"/>
              </a:rPr>
              <a:t>Volk ML et al Am J Gastroenterol 2012; 107:247–252</a:t>
            </a:r>
            <a:endParaRPr sz="1440" b="0" i="0" u="none" strike="noStrike" cap="none">
              <a:solidFill>
                <a:schemeClr val="dk1"/>
              </a:solidFill>
              <a:latin typeface="Calibri"/>
              <a:ea typeface="Calibri"/>
              <a:cs typeface="Calibri"/>
              <a:sym typeface="Calibri"/>
            </a:endParaRPr>
          </a:p>
        </p:txBody>
      </p:sp>
      <p:cxnSp>
        <p:nvCxnSpPr>
          <p:cNvPr id="242" name="Google Shape;242;p33"/>
          <p:cNvCxnSpPr/>
          <p:nvPr/>
        </p:nvCxnSpPr>
        <p:spPr>
          <a:xfrm>
            <a:off x="609600" y="1270636"/>
            <a:ext cx="11096626"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4"/>
              </a:srgbClr>
            </a:outerShdw>
          </a:effectLst>
        </p:spPr>
      </p:cxnSp>
      <p:sp>
        <p:nvSpPr>
          <p:cNvPr id="243" name="Google Shape;243;p33"/>
          <p:cNvSpPr txBox="1">
            <a:spLocks noGrp="1"/>
          </p:cNvSpPr>
          <p:nvPr>
            <p:ph type="title"/>
          </p:nvPr>
        </p:nvSpPr>
        <p:spPr>
          <a:xfrm>
            <a:off x="931546" y="34290"/>
            <a:ext cx="987552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a:solidFill>
                  <a:srgbClr val="2F5496"/>
                </a:solidFill>
                <a:latin typeface="Calibri"/>
                <a:ea typeface="Calibri"/>
                <a:cs typeface="Calibri"/>
                <a:sym typeface="Calibri"/>
              </a:rPr>
              <a:t>HE: outcome after discharge</a:t>
            </a:r>
            <a:endParaRPr sz="3840" b="1">
              <a:solidFill>
                <a:srgbClr val="2F5496"/>
              </a:solidFill>
              <a:latin typeface="Calibri"/>
              <a:ea typeface="Calibri"/>
              <a:cs typeface="Calibri"/>
              <a:sym typeface="Calibri"/>
            </a:endParaRPr>
          </a:p>
        </p:txBody>
      </p:sp>
      <p:sp>
        <p:nvSpPr>
          <p:cNvPr id="244" name="Google Shape;244;p33"/>
          <p:cNvSpPr txBox="1"/>
          <p:nvPr/>
        </p:nvSpPr>
        <p:spPr>
          <a:xfrm>
            <a:off x="7305675" y="2390776"/>
            <a:ext cx="3239028" cy="3194721"/>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0" u="none" strike="noStrike" cap="none">
                <a:solidFill>
                  <a:schemeClr val="dk1"/>
                </a:solidFill>
                <a:latin typeface="Calibri"/>
                <a:ea typeface="Calibri"/>
                <a:cs typeface="Calibri"/>
                <a:sym typeface="Calibri"/>
              </a:rPr>
              <a:t>Of the 165 readmissions within 1 month,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0" u="none" strike="noStrike" cap="none">
                <a:solidFill>
                  <a:schemeClr val="dk1"/>
                </a:solidFill>
                <a:latin typeface="Calibri"/>
                <a:ea typeface="Calibri"/>
                <a:cs typeface="Calibri"/>
                <a:sym typeface="Calibri"/>
              </a:rPr>
              <a:t> </a:t>
            </a:r>
            <a:r>
              <a:rPr lang="it-IT" sz="1440" b="0" i="0" u="sng" strike="noStrike" cap="none">
                <a:solidFill>
                  <a:schemeClr val="dk1"/>
                </a:solidFill>
                <a:latin typeface="Calibri"/>
                <a:ea typeface="Calibri"/>
                <a:cs typeface="Calibri"/>
                <a:sym typeface="Calibri"/>
              </a:rPr>
              <a:t>36 (22 % ) were judged to be possibly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0" u="sng" strike="noStrike" cap="none">
                <a:solidFill>
                  <a:schemeClr val="dk1"/>
                </a:solidFill>
                <a:latin typeface="Calibri"/>
                <a:ea typeface="Calibri"/>
                <a:cs typeface="Calibri"/>
                <a:sym typeface="Calibri"/>
              </a:rPr>
              <a:t>preventable</a:t>
            </a:r>
            <a:r>
              <a:rPr lang="it-IT" sz="144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0" u="sng" strike="noStrike" cap="none">
                <a:solidFill>
                  <a:schemeClr val="dk1"/>
                </a:solidFill>
                <a:latin typeface="Calibri"/>
                <a:ea typeface="Calibri"/>
                <a:cs typeface="Calibri"/>
                <a:sym typeface="Calibri"/>
              </a:rPr>
              <a:t>The most common cause for possibly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0" u="sng" strike="noStrike" cap="none">
                <a:solidFill>
                  <a:schemeClr val="dk1"/>
                </a:solidFill>
                <a:latin typeface="Calibri"/>
                <a:ea typeface="Calibri"/>
                <a:cs typeface="Calibri"/>
                <a:sym typeface="Calibri"/>
              </a:rPr>
              <a:t>preventable readmissions was hepatic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0" u="sng" strike="noStrike" cap="none">
                <a:solidFill>
                  <a:schemeClr val="dk1"/>
                </a:solidFill>
                <a:latin typeface="Calibri"/>
                <a:ea typeface="Calibri"/>
                <a:cs typeface="Calibri"/>
                <a:sym typeface="Calibri"/>
              </a:rPr>
              <a:t>encephalopathy</a:t>
            </a:r>
            <a:r>
              <a:rPr lang="it-IT" sz="144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0" u="none" strike="noStrike" cap="none">
                <a:solidFill>
                  <a:schemeClr val="dk1"/>
                </a:solidFill>
                <a:latin typeface="Calibri"/>
                <a:ea typeface="Calibri"/>
                <a:cs typeface="Calibri"/>
                <a:sym typeface="Calibri"/>
              </a:rPr>
              <a:t>Reasons was </a:t>
            </a:r>
            <a:r>
              <a:rPr lang="it-IT" sz="1440" b="0" i="0" u="sng" strike="noStrike" cap="none">
                <a:solidFill>
                  <a:schemeClr val="dk1"/>
                </a:solidFill>
                <a:latin typeface="Calibri"/>
                <a:ea typeface="Calibri"/>
                <a:cs typeface="Calibri"/>
                <a:sym typeface="Calibri"/>
              </a:rPr>
              <a:t>failure to appropriately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0" u="sng" strike="noStrike" cap="none">
                <a:solidFill>
                  <a:schemeClr val="dk1"/>
                </a:solidFill>
                <a:latin typeface="Calibri"/>
                <a:ea typeface="Calibri"/>
                <a:cs typeface="Calibri"/>
                <a:sym typeface="Calibri"/>
              </a:rPr>
              <a:t> titrate lactulose:</a:t>
            </a:r>
            <a:r>
              <a:rPr lang="it-IT" sz="144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91440" algn="l" rtl="0">
              <a:lnSpc>
                <a:spcPct val="100000"/>
              </a:lnSpc>
              <a:spcBef>
                <a:spcPts val="0"/>
              </a:spcBef>
              <a:spcAft>
                <a:spcPts val="0"/>
              </a:spcAft>
              <a:buClr>
                <a:schemeClr val="dk1"/>
              </a:buClr>
              <a:buSzPts val="1440"/>
              <a:buFont typeface="Calibri"/>
              <a:buChar char="-"/>
            </a:pPr>
            <a:r>
              <a:rPr lang="it-IT" sz="1440" b="0" i="0" u="none" strike="noStrike" cap="none">
                <a:solidFill>
                  <a:schemeClr val="dk1"/>
                </a:solidFill>
                <a:latin typeface="Calibri"/>
                <a:ea typeface="Calibri"/>
                <a:cs typeface="Calibri"/>
                <a:sym typeface="Calibri"/>
              </a:rPr>
              <a:t> the patient was not having adequate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0" u="none" strike="noStrike" cap="none">
                <a:solidFill>
                  <a:schemeClr val="dk1"/>
                </a:solidFill>
                <a:latin typeface="Calibri"/>
                <a:ea typeface="Calibri"/>
                <a:cs typeface="Calibri"/>
                <a:sym typeface="Calibri"/>
              </a:rPr>
              <a:t>number of bowel movements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0" u="none" strike="noStrike" cap="none">
                <a:solidFill>
                  <a:schemeClr val="dk1"/>
                </a:solidFill>
                <a:latin typeface="Calibri"/>
                <a:ea typeface="Calibri"/>
                <a:cs typeface="Calibri"/>
                <a:sym typeface="Calibri"/>
              </a:rPr>
              <a:t>-  was not aware of the need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0" u="none" strike="noStrike" cap="none">
                <a:solidFill>
                  <a:schemeClr val="dk1"/>
                </a:solidFill>
                <a:latin typeface="Calibri"/>
                <a:ea typeface="Calibri"/>
                <a:cs typeface="Calibri"/>
                <a:sym typeface="Calibri"/>
              </a:rPr>
              <a:t>to adjust the dose</a:t>
            </a:r>
            <a:endParaRPr sz="1400" b="0" i="0" u="none" strike="noStrike" cap="none">
              <a:solidFill>
                <a:srgbClr val="000000"/>
              </a:solidFill>
              <a:latin typeface="Arial"/>
              <a:ea typeface="Arial"/>
              <a:cs typeface="Arial"/>
              <a:sym typeface="Arial"/>
            </a:endParaRPr>
          </a:p>
          <a:p>
            <a:pPr marL="0" marR="0" lvl="0" indent="-91440" algn="l" rtl="0">
              <a:lnSpc>
                <a:spcPct val="100000"/>
              </a:lnSpc>
              <a:spcBef>
                <a:spcPts val="0"/>
              </a:spcBef>
              <a:spcAft>
                <a:spcPts val="0"/>
              </a:spcAft>
              <a:buClr>
                <a:schemeClr val="dk1"/>
              </a:buClr>
              <a:buSzPts val="1440"/>
              <a:buFont typeface="Calibri"/>
              <a:buChar char="-"/>
            </a:pPr>
            <a:r>
              <a:rPr lang="it-IT" sz="1440" b="0" i="0" u="none" strike="noStrike" cap="none">
                <a:solidFill>
                  <a:schemeClr val="dk1"/>
                </a:solidFill>
                <a:latin typeface="Calibri"/>
                <a:ea typeface="Calibri"/>
                <a:cs typeface="Calibri"/>
                <a:sym typeface="Calibri"/>
              </a:rPr>
              <a:t> did not notify the clinic for worsening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0" u="none" strike="noStrike" cap="none">
                <a:solidFill>
                  <a:schemeClr val="dk1"/>
                </a:solidFill>
                <a:latin typeface="Calibri"/>
                <a:ea typeface="Calibri"/>
                <a:cs typeface="Calibri"/>
                <a:sym typeface="Calibri"/>
              </a:rPr>
              <a:t>symptoms, </a:t>
            </a:r>
            <a:endParaRPr sz="1440" b="0" i="0" u="none" strike="noStrike" cap="none">
              <a:solidFill>
                <a:schemeClr val="dk1"/>
              </a:solidFill>
              <a:latin typeface="Calibri"/>
              <a:ea typeface="Calibri"/>
              <a:cs typeface="Calibri"/>
              <a:sym typeface="Calibri"/>
            </a:endParaRPr>
          </a:p>
        </p:txBody>
      </p:sp>
      <p:pic>
        <p:nvPicPr>
          <p:cNvPr id="245" name="Google Shape;245;p33"/>
          <p:cNvPicPr preferRelativeResize="0"/>
          <p:nvPr/>
        </p:nvPicPr>
        <p:blipFill rotWithShape="1">
          <a:blip r:embed="rId3">
            <a:alphaModFix/>
          </a:blip>
          <a:srcRect/>
          <a:stretch/>
        </p:blipFill>
        <p:spPr>
          <a:xfrm>
            <a:off x="1750696" y="2390776"/>
            <a:ext cx="5225414" cy="3659610"/>
          </a:xfrm>
          <a:prstGeom prst="rect">
            <a:avLst/>
          </a:prstGeom>
          <a:noFill/>
          <a:ln>
            <a:noFill/>
          </a:ln>
        </p:spPr>
      </p:pic>
      <p:sp>
        <p:nvSpPr>
          <p:cNvPr id="246" name="Google Shape;246;p33"/>
          <p:cNvSpPr txBox="1"/>
          <p:nvPr/>
        </p:nvSpPr>
        <p:spPr>
          <a:xfrm>
            <a:off x="2415540" y="1828800"/>
            <a:ext cx="3842386" cy="4114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20"/>
              <a:buFont typeface="Arial"/>
              <a:buNone/>
            </a:pPr>
            <a:r>
              <a:rPr lang="it-IT" sz="1320" b="0" i="0" u="none" strike="noStrike" cap="none">
                <a:solidFill>
                  <a:schemeClr val="dk1"/>
                </a:solidFill>
                <a:latin typeface="Calibri"/>
                <a:ea typeface="Calibri"/>
                <a:cs typeface="Calibri"/>
                <a:sym typeface="Calibri"/>
              </a:rPr>
              <a:t>Hospital readmission after discharge in patients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20"/>
              <a:buFont typeface="Arial"/>
              <a:buNone/>
            </a:pPr>
            <a:r>
              <a:rPr lang="it-IT" sz="1320" b="0" i="0" u="none" strike="noStrike" cap="none">
                <a:solidFill>
                  <a:schemeClr val="dk1"/>
                </a:solidFill>
                <a:latin typeface="Calibri"/>
                <a:ea typeface="Calibri"/>
                <a:cs typeface="Calibri"/>
                <a:sym typeface="Calibri"/>
              </a:rPr>
              <a:t>with decompensated cirrhosis in U.S. (n=402)</a:t>
            </a:r>
            <a:endParaRPr sz="1400" b="0" i="0" u="none" strike="noStrike" cap="none">
              <a:solidFill>
                <a:srgbClr val="000000"/>
              </a:solidFill>
              <a:latin typeface="Arial"/>
              <a:ea typeface="Arial"/>
              <a:cs typeface="Arial"/>
              <a:sym typeface="Arial"/>
            </a:endParaRPr>
          </a:p>
        </p:txBody>
      </p:sp>
      <p:grpSp>
        <p:nvGrpSpPr>
          <p:cNvPr id="247" name="Google Shape;247;p33"/>
          <p:cNvGrpSpPr/>
          <p:nvPr/>
        </p:nvGrpSpPr>
        <p:grpSpPr>
          <a:xfrm>
            <a:off x="3307080" y="3400426"/>
            <a:ext cx="1036320" cy="1729740"/>
            <a:chOff x="3707904" y="2708275"/>
            <a:chExt cx="792659" cy="1656829"/>
          </a:xfrm>
        </p:grpSpPr>
        <p:sp>
          <p:nvSpPr>
            <p:cNvPr id="248" name="Google Shape;248;p33"/>
            <p:cNvSpPr txBox="1"/>
            <p:nvPr/>
          </p:nvSpPr>
          <p:spPr>
            <a:xfrm>
              <a:off x="3708400" y="2708275"/>
              <a:ext cx="792163" cy="431800"/>
            </a:xfrm>
            <a:prstGeom prst="rect">
              <a:avLst/>
            </a:prstGeom>
            <a:noFill/>
            <a:ln>
              <a:noFill/>
            </a:ln>
          </p:spPr>
          <p:txBody>
            <a:bodyPr spcFirstLastPara="1" wrap="square" lIns="91425" tIns="45700" rIns="91425" bIns="45700" anchor="t" anchorCtr="0">
              <a:noAutofit/>
            </a:bodyPr>
            <a:lstStyle/>
            <a:p>
              <a:pPr marL="342900" marR="0" lvl="0" indent="-341313" algn="just" rtl="0">
                <a:lnSpc>
                  <a:spcPct val="90000"/>
                </a:lnSpc>
                <a:spcBef>
                  <a:spcPts val="0"/>
                </a:spcBef>
                <a:spcAft>
                  <a:spcPts val="0"/>
                </a:spcAft>
                <a:buClr>
                  <a:srgbClr val="000000"/>
                </a:buClr>
                <a:buSzPts val="1920"/>
                <a:buFont typeface="Arial"/>
                <a:buNone/>
              </a:pPr>
              <a:r>
                <a:rPr lang="it-IT" sz="1920" b="1" i="0" u="none" strike="noStrike" cap="none">
                  <a:solidFill>
                    <a:srgbClr val="000090"/>
                  </a:solidFill>
                  <a:latin typeface="Calibri"/>
                  <a:ea typeface="Calibri"/>
                  <a:cs typeface="Calibri"/>
                  <a:sym typeface="Calibri"/>
                </a:rPr>
                <a:t>37 %</a:t>
              </a:r>
              <a:endParaRPr sz="1400" b="0" i="0" u="none" strike="noStrike" cap="none">
                <a:solidFill>
                  <a:srgbClr val="000000"/>
                </a:solidFill>
                <a:latin typeface="Arial"/>
                <a:ea typeface="Arial"/>
                <a:cs typeface="Arial"/>
                <a:sym typeface="Arial"/>
              </a:endParaRPr>
            </a:p>
          </p:txBody>
        </p:sp>
        <p:cxnSp>
          <p:nvCxnSpPr>
            <p:cNvPr id="249" name="Google Shape;249;p33"/>
            <p:cNvCxnSpPr/>
            <p:nvPr/>
          </p:nvCxnSpPr>
          <p:spPr>
            <a:xfrm>
              <a:off x="3707904" y="3142554"/>
              <a:ext cx="0" cy="1222550"/>
            </a:xfrm>
            <a:prstGeom prst="straightConnector1">
              <a:avLst/>
            </a:prstGeom>
            <a:noFill/>
            <a:ln w="12700" cap="flat" cmpd="sng">
              <a:solidFill>
                <a:srgbClr val="FF0000"/>
              </a:solidFill>
              <a:prstDash val="dash"/>
              <a:round/>
              <a:headEnd type="none" w="sm" len="sm"/>
              <a:tailEnd type="none" w="sm" len="sm"/>
            </a:ln>
          </p:spPr>
        </p:cxnSp>
      </p:grpSp>
      <p:grpSp>
        <p:nvGrpSpPr>
          <p:cNvPr id="250" name="Google Shape;250;p33"/>
          <p:cNvGrpSpPr/>
          <p:nvPr/>
        </p:nvGrpSpPr>
        <p:grpSpPr>
          <a:xfrm>
            <a:off x="5850256" y="4177666"/>
            <a:ext cx="1123950" cy="1007744"/>
            <a:chOff x="6011863" y="3272983"/>
            <a:chExt cx="792162" cy="1092121"/>
          </a:xfrm>
        </p:grpSpPr>
        <p:sp>
          <p:nvSpPr>
            <p:cNvPr id="251" name="Google Shape;251;p33"/>
            <p:cNvSpPr txBox="1"/>
            <p:nvPr/>
          </p:nvSpPr>
          <p:spPr>
            <a:xfrm>
              <a:off x="6011863" y="3272983"/>
              <a:ext cx="792162" cy="431799"/>
            </a:xfrm>
            <a:prstGeom prst="rect">
              <a:avLst/>
            </a:prstGeom>
            <a:noFill/>
            <a:ln>
              <a:noFill/>
            </a:ln>
          </p:spPr>
          <p:txBody>
            <a:bodyPr spcFirstLastPara="1" wrap="square" lIns="108000" tIns="56150" rIns="108000" bIns="56150" anchor="t" anchorCtr="0">
              <a:noAutofit/>
            </a:bodyPr>
            <a:lstStyle/>
            <a:p>
              <a:pPr marL="342900" marR="0" lvl="0" indent="-341313" algn="just" rtl="0">
                <a:lnSpc>
                  <a:spcPct val="90000"/>
                </a:lnSpc>
                <a:spcBef>
                  <a:spcPts val="0"/>
                </a:spcBef>
                <a:spcAft>
                  <a:spcPts val="0"/>
                </a:spcAft>
                <a:buClr>
                  <a:srgbClr val="000000"/>
                </a:buClr>
                <a:buSzPts val="1920"/>
                <a:buFont typeface="Arial"/>
                <a:buNone/>
              </a:pPr>
              <a:r>
                <a:rPr lang="it-IT" sz="1920" b="1" i="0" u="none" strike="noStrike" cap="none">
                  <a:solidFill>
                    <a:srgbClr val="000090"/>
                  </a:solidFill>
                  <a:latin typeface="Calibri"/>
                  <a:ea typeface="Calibri"/>
                  <a:cs typeface="Calibri"/>
                  <a:sym typeface="Calibri"/>
                </a:rPr>
                <a:t>75%</a:t>
              </a:r>
              <a:endParaRPr sz="1400" b="0" i="0" u="none" strike="noStrike" cap="none">
                <a:solidFill>
                  <a:srgbClr val="000000"/>
                </a:solidFill>
                <a:latin typeface="Arial"/>
                <a:ea typeface="Arial"/>
                <a:cs typeface="Arial"/>
                <a:sym typeface="Arial"/>
              </a:endParaRPr>
            </a:p>
          </p:txBody>
        </p:sp>
        <p:cxnSp>
          <p:nvCxnSpPr>
            <p:cNvPr id="252" name="Google Shape;252;p33"/>
            <p:cNvCxnSpPr/>
            <p:nvPr/>
          </p:nvCxnSpPr>
          <p:spPr>
            <a:xfrm>
              <a:off x="6156869" y="3789109"/>
              <a:ext cx="0" cy="575995"/>
            </a:xfrm>
            <a:prstGeom prst="straightConnector1">
              <a:avLst/>
            </a:prstGeom>
            <a:noFill/>
            <a:ln w="12700" cap="flat" cmpd="sng">
              <a:solidFill>
                <a:srgbClr val="FF0000"/>
              </a:solidFill>
              <a:prstDash val="dash"/>
              <a:round/>
              <a:headEnd type="none" w="sm" len="sm"/>
              <a:tailEnd type="none" w="sm" len="sm"/>
            </a:ln>
          </p:spPr>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
          <p:cNvPicPr preferRelativeResize="0"/>
          <p:nvPr/>
        </p:nvPicPr>
        <p:blipFill rotWithShape="1">
          <a:blip r:embed="rId3">
            <a:alphaModFix/>
          </a:blip>
          <a:srcRect/>
          <a:stretch/>
        </p:blipFill>
        <p:spPr>
          <a:xfrm>
            <a:off x="1102820" y="2431541"/>
            <a:ext cx="4690078" cy="4119820"/>
          </a:xfrm>
          <a:prstGeom prst="rect">
            <a:avLst/>
          </a:prstGeom>
          <a:noFill/>
          <a:ln>
            <a:noFill/>
          </a:ln>
        </p:spPr>
      </p:pic>
      <p:sp>
        <p:nvSpPr>
          <p:cNvPr id="258" name="Google Shape;258;p4"/>
          <p:cNvSpPr txBox="1"/>
          <p:nvPr/>
        </p:nvSpPr>
        <p:spPr>
          <a:xfrm>
            <a:off x="6679216" y="6465788"/>
            <a:ext cx="50161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1" u="none" strike="noStrike" cap="none">
                <a:solidFill>
                  <a:schemeClr val="dk1"/>
                </a:solidFill>
                <a:latin typeface="Tahoma"/>
                <a:ea typeface="Tahoma"/>
                <a:cs typeface="Tahoma"/>
                <a:sym typeface="Tahoma"/>
              </a:rPr>
              <a:t>A.J. Kruger et al. / Annals of Hepatology 18 (2019) 310–317 </a:t>
            </a:r>
            <a:endParaRPr sz="1400" b="0" i="0" u="none" strike="noStrike" cap="none">
              <a:solidFill>
                <a:srgbClr val="000000"/>
              </a:solidFill>
              <a:latin typeface="Arial"/>
              <a:ea typeface="Arial"/>
              <a:cs typeface="Arial"/>
              <a:sym typeface="Arial"/>
            </a:endParaRPr>
          </a:p>
        </p:txBody>
      </p:sp>
      <p:sp>
        <p:nvSpPr>
          <p:cNvPr id="259" name="Google Shape;259;p4"/>
          <p:cNvSpPr txBox="1"/>
          <p:nvPr/>
        </p:nvSpPr>
        <p:spPr>
          <a:xfrm>
            <a:off x="6399103" y="3201075"/>
            <a:ext cx="55764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Calibri"/>
                <a:ea typeface="Calibri"/>
                <a:cs typeface="Calibri"/>
                <a:sym typeface="Calibri"/>
              </a:rPr>
              <a:t>Kaplan–Meier curves showing survival probability in patients with hepatic encephalopathy comparing those readmitted versus not readmitted within 30 days.Patients readmitted within 30 days of index hospitalization had significantly lower calendar-year survival than those not readmitted within 30 days (HR: 4.03; 95% CI:3.50–4.66).</a:t>
            </a:r>
            <a:endParaRPr sz="1400" b="0" i="0" u="none" strike="noStrike" cap="none">
              <a:solidFill>
                <a:srgbClr val="000000"/>
              </a:solidFill>
              <a:latin typeface="Calibri"/>
              <a:ea typeface="Calibri"/>
              <a:cs typeface="Calibri"/>
              <a:sym typeface="Calibri"/>
            </a:endParaRPr>
          </a:p>
        </p:txBody>
      </p:sp>
      <p:sp>
        <p:nvSpPr>
          <p:cNvPr id="260" name="Google Shape;260;p4"/>
          <p:cNvSpPr txBox="1"/>
          <p:nvPr/>
        </p:nvSpPr>
        <p:spPr>
          <a:xfrm>
            <a:off x="838200" y="1737949"/>
            <a:ext cx="105156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a:solidFill>
                  <a:schemeClr val="dk1"/>
                </a:solidFill>
                <a:latin typeface="Calibri"/>
                <a:ea typeface="Calibri"/>
                <a:cs typeface="Calibri"/>
                <a:sym typeface="Calibri"/>
              </a:rPr>
              <a:t>Survival probability in patients with hepatic encephalopathy comparing those readmitted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a:solidFill>
                  <a:schemeClr val="dk1"/>
                </a:solidFill>
                <a:latin typeface="Calibri"/>
                <a:ea typeface="Calibri"/>
                <a:cs typeface="Calibri"/>
                <a:sym typeface="Calibri"/>
              </a:rPr>
              <a:t>versus not readmitted within 30 days.</a:t>
            </a:r>
            <a:endParaRPr sz="1400" b="0" i="0" u="none" strike="noStrike" cap="none">
              <a:solidFill>
                <a:srgbClr val="000000"/>
              </a:solidFill>
              <a:latin typeface="Arial"/>
              <a:ea typeface="Arial"/>
              <a:cs typeface="Arial"/>
              <a:sym typeface="Arial"/>
            </a:endParaRPr>
          </a:p>
        </p:txBody>
      </p:sp>
      <p:cxnSp>
        <p:nvCxnSpPr>
          <p:cNvPr id="261" name="Google Shape;261;p4"/>
          <p:cNvCxnSpPr/>
          <p:nvPr/>
        </p:nvCxnSpPr>
        <p:spPr>
          <a:xfrm>
            <a:off x="609600" y="1270636"/>
            <a:ext cx="11096700"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0"/>
              </a:srgbClr>
            </a:outerShdw>
          </a:effectLst>
        </p:spPr>
      </p:cxnSp>
      <p:sp>
        <p:nvSpPr>
          <p:cNvPr id="262" name="Google Shape;262;p4"/>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a:solidFill>
                  <a:srgbClr val="2F5496"/>
                </a:solidFill>
                <a:latin typeface="Calibri"/>
                <a:ea typeface="Calibri"/>
                <a:cs typeface="Calibri"/>
                <a:sym typeface="Calibri"/>
              </a:rPr>
              <a:t>HE: outcome after discharge</a:t>
            </a:r>
            <a:endParaRPr sz="3840" b="1">
              <a:solidFill>
                <a:srgbClr val="2F5496"/>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34"/>
          <p:cNvPicPr preferRelativeResize="0">
            <a:picLocks noGrp="1"/>
          </p:cNvPicPr>
          <p:nvPr>
            <p:ph type="body" idx="1"/>
          </p:nvPr>
        </p:nvPicPr>
        <p:blipFill rotWithShape="1">
          <a:blip r:embed="rId3">
            <a:alphaModFix/>
          </a:blip>
          <a:srcRect/>
          <a:stretch/>
        </p:blipFill>
        <p:spPr>
          <a:xfrm>
            <a:off x="1475685" y="2358279"/>
            <a:ext cx="4113992" cy="4351338"/>
          </a:xfrm>
          <a:prstGeom prst="rect">
            <a:avLst/>
          </a:prstGeom>
          <a:noFill/>
          <a:ln>
            <a:noFill/>
          </a:ln>
        </p:spPr>
      </p:pic>
      <p:sp>
        <p:nvSpPr>
          <p:cNvPr id="291" name="Google Shape;291;p34"/>
          <p:cNvSpPr txBox="1"/>
          <p:nvPr/>
        </p:nvSpPr>
        <p:spPr>
          <a:xfrm>
            <a:off x="6096000" y="6311900"/>
            <a:ext cx="50161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1" u="none" strike="noStrike" cap="none">
                <a:solidFill>
                  <a:schemeClr val="dk1"/>
                </a:solidFill>
                <a:latin typeface="Tahoma"/>
                <a:ea typeface="Tahoma"/>
                <a:cs typeface="Tahoma"/>
                <a:sym typeface="Tahoma"/>
              </a:rPr>
              <a:t>A.J. Kruger et al. / Annals of Hepatology 18 (2019) 310–317 </a:t>
            </a:r>
            <a:endParaRPr sz="1400" b="0" i="0" u="none" strike="noStrike" cap="none">
              <a:solidFill>
                <a:srgbClr val="000000"/>
              </a:solidFill>
              <a:latin typeface="Arial"/>
              <a:ea typeface="Arial"/>
              <a:cs typeface="Arial"/>
              <a:sym typeface="Arial"/>
            </a:endParaRPr>
          </a:p>
        </p:txBody>
      </p:sp>
      <p:sp>
        <p:nvSpPr>
          <p:cNvPr id="292" name="Google Shape;292;p34"/>
          <p:cNvSpPr txBox="1"/>
          <p:nvPr/>
        </p:nvSpPr>
        <p:spPr>
          <a:xfrm>
            <a:off x="6095999" y="3218300"/>
            <a:ext cx="5016117"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Calibri"/>
                <a:ea typeface="Calibri"/>
                <a:cs typeface="Calibri"/>
                <a:sym typeface="Calibri"/>
              </a:rPr>
              <a:t>Cost of hospitalization in cirrhosis patients admitted with hepatic encephalopathy: 2013 Nationwide Readmission Database.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Calibri"/>
                <a:ea typeface="Calibri"/>
                <a:cs typeface="Calibri"/>
                <a:sym typeface="Calibri"/>
              </a:rPr>
              <a:t>Comparing index admission and total-calendar year costs of hospitalizations in those readmitted versus not readmitted; comparing index admission versus first readmission costs in those readmitted within 30 days</a:t>
            </a:r>
            <a:endParaRPr sz="1800" b="0" i="0" u="none" strike="noStrike" cap="none">
              <a:solidFill>
                <a:schemeClr val="dk1"/>
              </a:solidFill>
              <a:latin typeface="Calibri"/>
              <a:ea typeface="Calibri"/>
              <a:cs typeface="Calibri"/>
              <a:sym typeface="Calibri"/>
            </a:endParaRPr>
          </a:p>
        </p:txBody>
      </p:sp>
      <p:sp>
        <p:nvSpPr>
          <p:cNvPr id="293" name="Google Shape;293;p34"/>
          <p:cNvSpPr txBox="1"/>
          <p:nvPr/>
        </p:nvSpPr>
        <p:spPr>
          <a:xfrm>
            <a:off x="838200" y="1747942"/>
            <a:ext cx="105156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a:solidFill>
                  <a:schemeClr val="dk1"/>
                </a:solidFill>
                <a:latin typeface="Calibri"/>
                <a:ea typeface="Calibri"/>
                <a:cs typeface="Calibri"/>
                <a:sym typeface="Calibri"/>
              </a:rPr>
              <a:t>Cost of hospitalization in cirrhosis patients admitted with hepatic encephalopathy: 2013 Nationwide Readmission Database</a:t>
            </a:r>
            <a:endParaRPr sz="1800" b="1" i="0" u="none" strike="noStrike" cap="none">
              <a:solidFill>
                <a:schemeClr val="dk1"/>
              </a:solidFill>
              <a:latin typeface="Calibri"/>
              <a:ea typeface="Calibri"/>
              <a:cs typeface="Calibri"/>
              <a:sym typeface="Calibri"/>
            </a:endParaRPr>
          </a:p>
        </p:txBody>
      </p:sp>
      <p:cxnSp>
        <p:nvCxnSpPr>
          <p:cNvPr id="294" name="Google Shape;294;p34"/>
          <p:cNvCxnSpPr/>
          <p:nvPr/>
        </p:nvCxnSpPr>
        <p:spPr>
          <a:xfrm>
            <a:off x="609600" y="1270636"/>
            <a:ext cx="11096700"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0"/>
              </a:srgbClr>
            </a:outerShdw>
          </a:effectLst>
        </p:spPr>
      </p:cxnSp>
      <p:sp>
        <p:nvSpPr>
          <p:cNvPr id="295" name="Google Shape;295;p34"/>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a:solidFill>
                  <a:srgbClr val="2F5496"/>
                </a:solidFill>
              </a:rPr>
              <a:t>Cost of hospitalization for HE</a:t>
            </a:r>
            <a:endParaRPr sz="3840" b="1">
              <a:solidFill>
                <a:srgbClr val="2F5496"/>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cxnSp>
        <p:nvCxnSpPr>
          <p:cNvPr id="300" name="Google Shape;300;g215c2ce66fb_0_31"/>
          <p:cNvCxnSpPr/>
          <p:nvPr/>
        </p:nvCxnSpPr>
        <p:spPr>
          <a:xfrm>
            <a:off x="609600" y="1270636"/>
            <a:ext cx="11096700"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647"/>
              </a:srgbClr>
            </a:outerShdw>
          </a:effectLst>
        </p:spPr>
      </p:cxnSp>
      <p:sp>
        <p:nvSpPr>
          <p:cNvPr id="301" name="Google Shape;301;g215c2ce66fb_0_31"/>
          <p:cNvSpPr txBox="1">
            <a:spLocks noGrp="1"/>
          </p:cNvSpPr>
          <p:nvPr>
            <p:ph type="title"/>
          </p:nvPr>
        </p:nvSpPr>
        <p:spPr>
          <a:xfrm>
            <a:off x="922020" y="64770"/>
            <a:ext cx="98754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76092"/>
              </a:buClr>
              <a:buSzPct val="100000"/>
              <a:buFont typeface="Calibri"/>
              <a:buNone/>
            </a:pPr>
            <a:br>
              <a:rPr lang="it-IT" sz="3840" b="1">
                <a:solidFill>
                  <a:srgbClr val="376092"/>
                </a:solidFill>
              </a:rPr>
            </a:br>
            <a:r>
              <a:rPr lang="it-IT" sz="3840" b="1">
                <a:solidFill>
                  <a:srgbClr val="376092"/>
                </a:solidFill>
              </a:rPr>
              <a:t>Outpatient management: an absolute priority</a:t>
            </a:r>
            <a:endParaRPr sz="3840" b="1">
              <a:solidFill>
                <a:srgbClr val="37609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2e639ace58_0_0"/>
          <p:cNvSpPr/>
          <p:nvPr/>
        </p:nvSpPr>
        <p:spPr>
          <a:xfrm>
            <a:off x="1384936" y="1573530"/>
            <a:ext cx="9444900" cy="4596900"/>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20"/>
              <a:buFont typeface="Arial"/>
              <a:buNone/>
            </a:pPr>
            <a:r>
              <a:rPr lang="it-IT" sz="1920" b="0" i="0" u="none" strike="noStrike" cap="none">
                <a:solidFill>
                  <a:srgbClr val="FFFFFF"/>
                </a:solidFill>
                <a:latin typeface="Calibri"/>
                <a:ea typeface="Calibri"/>
                <a:cs typeface="Calibri"/>
                <a:sym typeface="Calibri"/>
              </a:rPr>
              <a:t>⁄</a:t>
            </a:r>
            <a:endParaRPr sz="1920" b="1" i="0" u="none" strike="noStrike" cap="none">
              <a:solidFill>
                <a:srgbClr val="404040"/>
              </a:solidFill>
              <a:latin typeface="Calibri"/>
              <a:ea typeface="Calibri"/>
              <a:cs typeface="Calibri"/>
              <a:sym typeface="Calibri"/>
            </a:endParaRPr>
          </a:p>
        </p:txBody>
      </p:sp>
      <p:pic>
        <p:nvPicPr>
          <p:cNvPr id="307" name="Google Shape;307;g22e639ace58_0_0"/>
          <p:cNvPicPr preferRelativeResize="0"/>
          <p:nvPr/>
        </p:nvPicPr>
        <p:blipFill rotWithShape="1">
          <a:blip r:embed="rId3">
            <a:alphaModFix/>
          </a:blip>
          <a:srcRect/>
          <a:stretch/>
        </p:blipFill>
        <p:spPr>
          <a:xfrm>
            <a:off x="2964180" y="2971801"/>
            <a:ext cx="6170296" cy="2282190"/>
          </a:xfrm>
          <a:prstGeom prst="rect">
            <a:avLst/>
          </a:prstGeom>
          <a:noFill/>
          <a:ln>
            <a:noFill/>
          </a:ln>
        </p:spPr>
      </p:pic>
      <p:sp>
        <p:nvSpPr>
          <p:cNvPr id="308" name="Google Shape;308;g22e639ace58_0_0"/>
          <p:cNvSpPr txBox="1"/>
          <p:nvPr/>
        </p:nvSpPr>
        <p:spPr>
          <a:xfrm>
            <a:off x="1771650" y="2259330"/>
            <a:ext cx="8648700" cy="53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40"/>
              <a:buFont typeface="Arial"/>
              <a:buNone/>
            </a:pPr>
            <a:r>
              <a:rPr lang="it-IT" sz="1440" b="1" i="0" u="none" strike="noStrike" cap="none">
                <a:solidFill>
                  <a:schemeClr val="dk1"/>
                </a:solidFill>
                <a:latin typeface="Arial"/>
                <a:ea typeface="Arial"/>
                <a:cs typeface="Arial"/>
                <a:sym typeface="Arial"/>
              </a:rPr>
              <a:t>Summary Statements and Recommendations Regarding Energy and Protein Provision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40"/>
              <a:buFont typeface="Arial"/>
              <a:buNone/>
            </a:pPr>
            <a:r>
              <a:rPr lang="it-IT" sz="1440" b="1" i="0" u="none" strike="noStrike" cap="none">
                <a:solidFill>
                  <a:schemeClr val="dk1"/>
                </a:solidFill>
                <a:latin typeface="Arial"/>
                <a:ea typeface="Arial"/>
                <a:cs typeface="Arial"/>
                <a:sym typeface="Arial"/>
              </a:rPr>
              <a:t>In Patients With Cirrhosis and HE</a:t>
            </a:r>
            <a:endParaRPr sz="1400" b="0" i="0" u="none" strike="noStrike" cap="none">
              <a:solidFill>
                <a:srgbClr val="000000"/>
              </a:solidFill>
              <a:latin typeface="Arial"/>
              <a:ea typeface="Arial"/>
              <a:cs typeface="Arial"/>
              <a:sym typeface="Arial"/>
            </a:endParaRPr>
          </a:p>
        </p:txBody>
      </p:sp>
      <p:sp>
        <p:nvSpPr>
          <p:cNvPr id="309" name="Google Shape;309;g22e639ace58_0_0"/>
          <p:cNvSpPr txBox="1"/>
          <p:nvPr/>
        </p:nvSpPr>
        <p:spPr>
          <a:xfrm>
            <a:off x="7600950" y="6332220"/>
            <a:ext cx="3533400" cy="31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chemeClr val="dk1"/>
                </a:solidFill>
                <a:latin typeface="Calibri"/>
                <a:ea typeface="Calibri"/>
                <a:cs typeface="Calibri"/>
                <a:sym typeface="Calibri"/>
              </a:rPr>
              <a:t>Amodio P et al. Hepatology 2013;58:325-336</a:t>
            </a:r>
            <a:endParaRPr sz="1400" b="0" i="0" u="none" strike="noStrike" cap="none">
              <a:solidFill>
                <a:srgbClr val="000000"/>
              </a:solidFill>
              <a:latin typeface="Arial"/>
              <a:ea typeface="Arial"/>
              <a:cs typeface="Arial"/>
              <a:sym typeface="Arial"/>
            </a:endParaRPr>
          </a:p>
        </p:txBody>
      </p:sp>
      <p:cxnSp>
        <p:nvCxnSpPr>
          <p:cNvPr id="310" name="Google Shape;310;g22e639ace58_0_0"/>
          <p:cNvCxnSpPr/>
          <p:nvPr/>
        </p:nvCxnSpPr>
        <p:spPr>
          <a:xfrm>
            <a:off x="609600" y="1270636"/>
            <a:ext cx="11096700"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650"/>
              </a:srgbClr>
            </a:outerShdw>
          </a:effectLst>
        </p:spPr>
      </p:cxnSp>
      <p:sp>
        <p:nvSpPr>
          <p:cNvPr id="311" name="Google Shape;311;g22e639ace58_0_0"/>
          <p:cNvSpPr txBox="1">
            <a:spLocks noGrp="1"/>
          </p:cNvSpPr>
          <p:nvPr>
            <p:ph type="title"/>
          </p:nvPr>
        </p:nvSpPr>
        <p:spPr>
          <a:xfrm>
            <a:off x="922020" y="64770"/>
            <a:ext cx="98754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76092"/>
              </a:buClr>
              <a:buSzPct val="100000"/>
              <a:buFont typeface="Calibri"/>
              <a:buNone/>
            </a:pPr>
            <a:br>
              <a:rPr lang="it-IT" sz="3840" b="1">
                <a:solidFill>
                  <a:srgbClr val="376092"/>
                </a:solidFill>
              </a:rPr>
            </a:br>
            <a:r>
              <a:rPr lang="it-IT" sz="3840" b="1">
                <a:solidFill>
                  <a:srgbClr val="376092"/>
                </a:solidFill>
              </a:rPr>
              <a:t>HE: nutritional management</a:t>
            </a:r>
            <a:br>
              <a:rPr lang="it-IT" sz="3840" b="1">
                <a:solidFill>
                  <a:srgbClr val="376092"/>
                </a:solidFill>
              </a:rPr>
            </a:br>
            <a:endParaRPr sz="3840" b="1">
              <a:solidFill>
                <a:srgbClr val="376092"/>
              </a:solidFill>
            </a:endParaRPr>
          </a:p>
        </p:txBody>
      </p:sp>
      <p:cxnSp>
        <p:nvCxnSpPr>
          <p:cNvPr id="312" name="Google Shape;312;g22e639ace58_0_0"/>
          <p:cNvCxnSpPr/>
          <p:nvPr/>
        </p:nvCxnSpPr>
        <p:spPr>
          <a:xfrm>
            <a:off x="4118610" y="3411856"/>
            <a:ext cx="3038400" cy="0"/>
          </a:xfrm>
          <a:prstGeom prst="straightConnector1">
            <a:avLst/>
          </a:prstGeom>
          <a:noFill/>
          <a:ln w="25400" cap="flat" cmpd="sng">
            <a:solidFill>
              <a:srgbClr val="C00000"/>
            </a:solidFill>
            <a:prstDash val="solid"/>
            <a:round/>
            <a:headEnd type="none" w="sm" len="sm"/>
            <a:tailEnd type="none" w="sm" len="sm"/>
          </a:ln>
          <a:effectLst>
            <a:outerShdw dist="20000" dir="5400000" rotWithShape="0">
              <a:srgbClr val="808080">
                <a:alpha val="37650"/>
              </a:srgbClr>
            </a:outerShdw>
          </a:effectLst>
        </p:spPr>
      </p:cxnSp>
      <p:cxnSp>
        <p:nvCxnSpPr>
          <p:cNvPr id="313" name="Google Shape;313;g22e639ace58_0_0"/>
          <p:cNvCxnSpPr/>
          <p:nvPr/>
        </p:nvCxnSpPr>
        <p:spPr>
          <a:xfrm>
            <a:off x="4118610" y="3739516"/>
            <a:ext cx="3004200" cy="0"/>
          </a:xfrm>
          <a:prstGeom prst="straightConnector1">
            <a:avLst/>
          </a:prstGeom>
          <a:noFill/>
          <a:ln w="25400" cap="flat" cmpd="sng">
            <a:solidFill>
              <a:srgbClr val="C00000"/>
            </a:solidFill>
            <a:prstDash val="solid"/>
            <a:round/>
            <a:headEnd type="none" w="sm" len="sm"/>
            <a:tailEnd type="none" w="sm" len="sm"/>
          </a:ln>
          <a:effectLst>
            <a:outerShdw dist="20000" dir="5400000" rotWithShape="0">
              <a:srgbClr val="808080">
                <a:alpha val="37650"/>
              </a:srgbClr>
            </a:outerShdw>
          </a:effectLst>
        </p:spPr>
      </p:cxnSp>
      <p:cxnSp>
        <p:nvCxnSpPr>
          <p:cNvPr id="314" name="Google Shape;314;g22e639ace58_0_0"/>
          <p:cNvCxnSpPr/>
          <p:nvPr/>
        </p:nvCxnSpPr>
        <p:spPr>
          <a:xfrm>
            <a:off x="4625340" y="3954780"/>
            <a:ext cx="3690000" cy="0"/>
          </a:xfrm>
          <a:prstGeom prst="straightConnector1">
            <a:avLst/>
          </a:prstGeom>
          <a:noFill/>
          <a:ln w="25400" cap="flat" cmpd="sng">
            <a:solidFill>
              <a:srgbClr val="C00000"/>
            </a:solidFill>
            <a:prstDash val="solid"/>
            <a:round/>
            <a:headEnd type="none" w="sm" len="sm"/>
            <a:tailEnd type="none" w="sm" len="sm"/>
          </a:ln>
          <a:effectLst>
            <a:outerShdw dist="20000" dir="5400000" rotWithShape="0">
              <a:srgbClr val="808080">
                <a:alpha val="37650"/>
              </a:srgbClr>
            </a:outerShdw>
          </a:effectLst>
        </p:spPr>
      </p:cxnSp>
      <p:cxnSp>
        <p:nvCxnSpPr>
          <p:cNvPr id="315" name="Google Shape;315;g22e639ace58_0_0"/>
          <p:cNvCxnSpPr/>
          <p:nvPr/>
        </p:nvCxnSpPr>
        <p:spPr>
          <a:xfrm>
            <a:off x="5842636" y="4472940"/>
            <a:ext cx="2146800" cy="0"/>
          </a:xfrm>
          <a:prstGeom prst="straightConnector1">
            <a:avLst/>
          </a:prstGeom>
          <a:noFill/>
          <a:ln w="25400" cap="flat" cmpd="sng">
            <a:solidFill>
              <a:srgbClr val="C00000"/>
            </a:solidFill>
            <a:prstDash val="solid"/>
            <a:round/>
            <a:headEnd type="none" w="sm" len="sm"/>
            <a:tailEnd type="none" w="sm" len="sm"/>
          </a:ln>
          <a:effectLst>
            <a:outerShdw dist="20000" dir="5400000" rotWithShape="0">
              <a:srgbClr val="808080">
                <a:alpha val="37650"/>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2000"/>
                                        <p:tgtEl>
                                          <p:spTgt spid="306"/>
                                        </p:tgtEl>
                                      </p:cBhvr>
                                    </p:animEffect>
                                  </p:childTnLst>
                                </p:cTn>
                              </p:par>
                              <p:par>
                                <p:cTn id="8" presetID="10" presetClass="entr" presetSubtype="0" fill="hold" nodeType="withEffect">
                                  <p:stCondLst>
                                    <p:cond delay="0"/>
                                  </p:stCondLst>
                                  <p:childTnLst>
                                    <p:set>
                                      <p:cBhvr>
                                        <p:cTn id="9" dur="1" fill="hold">
                                          <p:stCondLst>
                                            <p:cond delay="0"/>
                                          </p:stCondLst>
                                        </p:cTn>
                                        <p:tgtEl>
                                          <p:spTgt spid="307"/>
                                        </p:tgtEl>
                                        <p:attrNameLst>
                                          <p:attrName>style.visibility</p:attrName>
                                        </p:attrNameLst>
                                      </p:cBhvr>
                                      <p:to>
                                        <p:strVal val="visible"/>
                                      </p:to>
                                    </p:set>
                                    <p:animEffect transition="in" filter="fade">
                                      <p:cBhvr>
                                        <p:cTn id="10" dur="2000"/>
                                        <p:tgtEl>
                                          <p:spTgt spid="307"/>
                                        </p:tgtEl>
                                      </p:cBhvr>
                                    </p:animEffect>
                                  </p:childTnLst>
                                </p:cTn>
                              </p:par>
                              <p:par>
                                <p:cTn id="11" presetID="10" presetClass="entr" presetSubtype="0" fill="hold" nodeType="withEffect">
                                  <p:stCondLst>
                                    <p:cond delay="0"/>
                                  </p:stCondLst>
                                  <p:childTnLst>
                                    <p:set>
                                      <p:cBhvr>
                                        <p:cTn id="12" dur="1" fill="hold">
                                          <p:stCondLst>
                                            <p:cond delay="0"/>
                                          </p:stCondLst>
                                        </p:cTn>
                                        <p:tgtEl>
                                          <p:spTgt spid="308"/>
                                        </p:tgtEl>
                                        <p:attrNameLst>
                                          <p:attrName>style.visibility</p:attrName>
                                        </p:attrNameLst>
                                      </p:cBhvr>
                                      <p:to>
                                        <p:strVal val="visible"/>
                                      </p:to>
                                    </p:set>
                                    <p:animEffect transition="in" filter="fade">
                                      <p:cBhvr>
                                        <p:cTn id="13" dur="2000"/>
                                        <p:tgtEl>
                                          <p:spTgt spid="308"/>
                                        </p:tgtEl>
                                      </p:cBhvr>
                                    </p:animEffect>
                                  </p:childTnLst>
                                </p:cTn>
                              </p:par>
                              <p:par>
                                <p:cTn id="14" presetID="10" presetClass="entr" presetSubtype="0" fill="hold" nodeType="withEffect">
                                  <p:stCondLst>
                                    <p:cond delay="0"/>
                                  </p:stCondLst>
                                  <p:childTnLst>
                                    <p:set>
                                      <p:cBhvr>
                                        <p:cTn id="15" dur="1" fill="hold">
                                          <p:stCondLst>
                                            <p:cond delay="0"/>
                                          </p:stCondLst>
                                        </p:cTn>
                                        <p:tgtEl>
                                          <p:spTgt spid="309"/>
                                        </p:tgtEl>
                                        <p:attrNameLst>
                                          <p:attrName>style.visibility</p:attrName>
                                        </p:attrNameLst>
                                      </p:cBhvr>
                                      <p:to>
                                        <p:strVal val="visible"/>
                                      </p:to>
                                    </p:set>
                                    <p:animEffect transition="in" filter="fade">
                                      <p:cBhvr>
                                        <p:cTn id="16" dur="2000"/>
                                        <p:tgtEl>
                                          <p:spTgt spid="30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animEffect transition="in" filter="fade">
                                      <p:cBhvr>
                                        <p:cTn id="21" dur="500"/>
                                        <p:tgtEl>
                                          <p:spTgt spid="312"/>
                                        </p:tgtEl>
                                      </p:cBhvr>
                                    </p:animEffect>
                                  </p:childTnLst>
                                </p:cTn>
                              </p:par>
                              <p:par>
                                <p:cTn id="22" presetID="10" presetClass="entr" presetSubtype="0" fill="hold" nodeType="withEffect">
                                  <p:stCondLst>
                                    <p:cond delay="0"/>
                                  </p:stCondLst>
                                  <p:childTnLst>
                                    <p:set>
                                      <p:cBhvr>
                                        <p:cTn id="23" dur="1" fill="hold">
                                          <p:stCondLst>
                                            <p:cond delay="0"/>
                                          </p:stCondLst>
                                        </p:cTn>
                                        <p:tgtEl>
                                          <p:spTgt spid="313"/>
                                        </p:tgtEl>
                                        <p:attrNameLst>
                                          <p:attrName>style.visibility</p:attrName>
                                        </p:attrNameLst>
                                      </p:cBhvr>
                                      <p:to>
                                        <p:strVal val="visible"/>
                                      </p:to>
                                    </p:set>
                                    <p:animEffect transition="in" filter="fade">
                                      <p:cBhvr>
                                        <p:cTn id="24" dur="500"/>
                                        <p:tgtEl>
                                          <p:spTgt spid="313"/>
                                        </p:tgtEl>
                                      </p:cBhvr>
                                    </p:animEffect>
                                  </p:childTnLst>
                                </p:cTn>
                              </p:par>
                              <p:par>
                                <p:cTn id="25" presetID="10" presetClass="entr" presetSubtype="0" fill="hold" nodeType="withEffect">
                                  <p:stCondLst>
                                    <p:cond delay="0"/>
                                  </p:stCondLst>
                                  <p:childTnLst>
                                    <p:set>
                                      <p:cBhvr>
                                        <p:cTn id="26" dur="1" fill="hold">
                                          <p:stCondLst>
                                            <p:cond delay="0"/>
                                          </p:stCondLst>
                                        </p:cTn>
                                        <p:tgtEl>
                                          <p:spTgt spid="314"/>
                                        </p:tgtEl>
                                        <p:attrNameLst>
                                          <p:attrName>style.visibility</p:attrName>
                                        </p:attrNameLst>
                                      </p:cBhvr>
                                      <p:to>
                                        <p:strVal val="visible"/>
                                      </p:to>
                                    </p:set>
                                    <p:animEffect transition="in" filter="fade">
                                      <p:cBhvr>
                                        <p:cTn id="27" dur="500"/>
                                        <p:tgtEl>
                                          <p:spTgt spid="314"/>
                                        </p:tgtEl>
                                      </p:cBhvr>
                                    </p:animEffect>
                                  </p:childTnLst>
                                </p:cTn>
                              </p:par>
                              <p:par>
                                <p:cTn id="28" presetID="10" presetClass="entr" presetSubtype="0" fill="hold" nodeType="withEffect">
                                  <p:stCondLst>
                                    <p:cond delay="0"/>
                                  </p:stCondLst>
                                  <p:childTnLst>
                                    <p:set>
                                      <p:cBhvr>
                                        <p:cTn id="29" dur="1" fill="hold">
                                          <p:stCondLst>
                                            <p:cond delay="0"/>
                                          </p:stCondLst>
                                        </p:cTn>
                                        <p:tgtEl>
                                          <p:spTgt spid="315"/>
                                        </p:tgtEl>
                                        <p:attrNameLst>
                                          <p:attrName>style.visibility</p:attrName>
                                        </p:attrNameLst>
                                      </p:cBhvr>
                                      <p:to>
                                        <p:strVal val="visible"/>
                                      </p:to>
                                    </p:set>
                                    <p:animEffect transition="in" filter="fade">
                                      <p:cBhvr>
                                        <p:cTn id="30"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cxnSp>
        <p:nvCxnSpPr>
          <p:cNvPr id="321" name="Google Shape;321;g21272124ebe_0_14"/>
          <p:cNvCxnSpPr/>
          <p:nvPr/>
        </p:nvCxnSpPr>
        <p:spPr>
          <a:xfrm>
            <a:off x="609600" y="1270636"/>
            <a:ext cx="11096626"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47"/>
              </a:srgbClr>
            </a:outerShdw>
          </a:effectLst>
        </p:spPr>
      </p:cxnSp>
      <p:sp>
        <p:nvSpPr>
          <p:cNvPr id="322" name="Google Shape;322;g21272124ebe_0_14"/>
          <p:cNvSpPr txBox="1"/>
          <p:nvPr/>
        </p:nvSpPr>
        <p:spPr>
          <a:xfrm>
            <a:off x="4480561" y="6486526"/>
            <a:ext cx="7404591" cy="3139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40" b="0" i="1" u="none" strike="noStrike" cap="none">
                <a:solidFill>
                  <a:srgbClr val="3F3F3F"/>
                </a:solidFill>
                <a:latin typeface="Arial"/>
                <a:ea typeface="Arial"/>
                <a:cs typeface="Arial"/>
                <a:sym typeface="Arial"/>
              </a:rPr>
              <a:t>Als_Nielsen B et al. BMJ, doi:10.1136/bmj.38048.506134.EE (published 30 March 2004)</a:t>
            </a:r>
            <a:endParaRPr sz="1440" b="0" i="1" u="none" strike="noStrike" cap="none">
              <a:solidFill>
                <a:srgbClr val="3F3F3F"/>
              </a:solidFill>
              <a:latin typeface="Arial"/>
              <a:ea typeface="Arial"/>
              <a:cs typeface="Arial"/>
              <a:sym typeface="Arial"/>
            </a:endParaRPr>
          </a:p>
        </p:txBody>
      </p:sp>
      <p:sp>
        <p:nvSpPr>
          <p:cNvPr id="323" name="Google Shape;323;g21272124ebe_0_14"/>
          <p:cNvSpPr/>
          <p:nvPr/>
        </p:nvSpPr>
        <p:spPr>
          <a:xfrm>
            <a:off x="1804036" y="1645920"/>
            <a:ext cx="8761094" cy="4840606"/>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920" b="0" i="0" u="none" strike="noStrike" cap="none">
                <a:solidFill>
                  <a:srgbClr val="FFFFFF"/>
                </a:solidFill>
                <a:latin typeface="Calibri"/>
                <a:ea typeface="Calibri"/>
                <a:cs typeface="Calibri"/>
                <a:sym typeface="Calibri"/>
              </a:rPr>
              <a:t>⁄</a:t>
            </a:r>
            <a:endParaRPr sz="1920" b="1" i="0" u="none" strike="noStrike" cap="none">
              <a:solidFill>
                <a:srgbClr val="404040"/>
              </a:solidFill>
              <a:latin typeface="Calibri"/>
              <a:ea typeface="Calibri"/>
              <a:cs typeface="Calibri"/>
              <a:sym typeface="Calibri"/>
            </a:endParaRPr>
          </a:p>
        </p:txBody>
      </p:sp>
      <p:sp>
        <p:nvSpPr>
          <p:cNvPr id="324" name="Google Shape;324;g21272124ebe_0_14"/>
          <p:cNvSpPr txBox="1">
            <a:spLocks noGrp="1"/>
          </p:cNvSpPr>
          <p:nvPr>
            <p:ph type="title"/>
          </p:nvPr>
        </p:nvSpPr>
        <p:spPr>
          <a:xfrm>
            <a:off x="931546" y="34290"/>
            <a:ext cx="987552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non-absorbable disaccharides</a:t>
            </a:r>
            <a:endParaRPr sz="3840" b="1">
              <a:solidFill>
                <a:srgbClr val="2F5496"/>
              </a:solidFill>
              <a:latin typeface="Arial"/>
              <a:ea typeface="Arial"/>
              <a:cs typeface="Arial"/>
              <a:sym typeface="Arial"/>
            </a:endParaRPr>
          </a:p>
        </p:txBody>
      </p:sp>
      <p:pic>
        <p:nvPicPr>
          <p:cNvPr id="325" name="Google Shape;325;g21272124ebe_0_14"/>
          <p:cNvPicPr preferRelativeResize="0"/>
          <p:nvPr/>
        </p:nvPicPr>
        <p:blipFill rotWithShape="1">
          <a:blip r:embed="rId3">
            <a:alphaModFix/>
          </a:blip>
          <a:srcRect/>
          <a:stretch/>
        </p:blipFill>
        <p:spPr>
          <a:xfrm>
            <a:off x="3025140" y="2190751"/>
            <a:ext cx="6052186" cy="3592830"/>
          </a:xfrm>
          <a:prstGeom prst="rect">
            <a:avLst/>
          </a:prstGeom>
          <a:noFill/>
          <a:ln>
            <a:noFill/>
          </a:ln>
        </p:spPr>
      </p:pic>
      <p:sp>
        <p:nvSpPr>
          <p:cNvPr id="326" name="Google Shape;326;g21272124ebe_0_14"/>
          <p:cNvSpPr txBox="1"/>
          <p:nvPr/>
        </p:nvSpPr>
        <p:spPr>
          <a:xfrm>
            <a:off x="2236470" y="1733551"/>
            <a:ext cx="7650480" cy="3508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79"/>
              <a:buFont typeface="Arial"/>
              <a:buNone/>
            </a:pPr>
            <a:r>
              <a:rPr lang="it-IT" sz="1679" b="0" i="0" u="none" strike="noStrike" cap="none">
                <a:solidFill>
                  <a:schemeClr val="dk1"/>
                </a:solidFill>
                <a:latin typeface="Arial"/>
                <a:ea typeface="Arial"/>
                <a:cs typeface="Arial"/>
                <a:sym typeface="Arial"/>
              </a:rPr>
              <a:t>Non-absorbable disaccharides for hepatic encephalopathy</a:t>
            </a:r>
            <a:endParaRPr/>
          </a:p>
        </p:txBody>
      </p:sp>
      <p:sp>
        <p:nvSpPr>
          <p:cNvPr id="327" name="Google Shape;327;g21272124ebe_0_14"/>
          <p:cNvSpPr txBox="1"/>
          <p:nvPr/>
        </p:nvSpPr>
        <p:spPr>
          <a:xfrm>
            <a:off x="2261899" y="5926456"/>
            <a:ext cx="764343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200" b="0" i="0" u="none" strike="noStrike" cap="none">
                <a:solidFill>
                  <a:srgbClr val="000000"/>
                </a:solidFill>
                <a:latin typeface="Arial"/>
                <a:ea typeface="Arial"/>
                <a:cs typeface="Arial"/>
                <a:sym typeface="Arial"/>
              </a:rPr>
              <a:t>Number of patients without improvement of hepatic encephalopathy in trials on non-absorbable disaccharides </a:t>
            </a:r>
            <a:endParaRPr/>
          </a:p>
          <a:p>
            <a:pPr marL="0" marR="0" lvl="0" indent="0" algn="ctr" rtl="0">
              <a:lnSpc>
                <a:spcPct val="100000"/>
              </a:lnSpc>
              <a:spcBef>
                <a:spcPts val="0"/>
              </a:spcBef>
              <a:spcAft>
                <a:spcPts val="0"/>
              </a:spcAft>
              <a:buNone/>
            </a:pPr>
            <a:r>
              <a:rPr lang="it-IT" sz="1200" b="0" i="0" u="none" strike="noStrike" cap="none">
                <a:solidFill>
                  <a:srgbClr val="000000"/>
                </a:solidFill>
                <a:latin typeface="Arial"/>
                <a:ea typeface="Arial"/>
                <a:cs typeface="Arial"/>
                <a:sym typeface="Arial"/>
              </a:rPr>
              <a:t>versus placebo or no intervention, stratified  according to quality of methods</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cxnSp>
        <p:nvCxnSpPr>
          <p:cNvPr id="333" name="Google Shape;333;g22e639ace58_0_28"/>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334" name="Google Shape;334;g22e639ace58_0_28"/>
          <p:cNvSpPr txBox="1"/>
          <p:nvPr/>
        </p:nvSpPr>
        <p:spPr>
          <a:xfrm>
            <a:off x="4480561" y="6334126"/>
            <a:ext cx="7404600" cy="561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it-IT">
                <a:solidFill>
                  <a:schemeClr val="dk1"/>
                </a:solidFill>
              </a:rPr>
              <a:t>Hoilat GJ et al </a:t>
            </a:r>
            <a:r>
              <a:rPr lang="it-IT" i="1">
                <a:solidFill>
                  <a:schemeClr val="dk1"/>
                </a:solidFill>
              </a:rPr>
              <a:t>BMJ Open Gastro 2021;8:e000648. doi:10.1136/ bmjgast-2021-000648</a:t>
            </a:r>
            <a:endParaRPr i="1">
              <a:solidFill>
                <a:schemeClr val="dk1"/>
              </a:solidFill>
            </a:endParaRPr>
          </a:p>
          <a:p>
            <a:pPr marL="0" marR="0" lvl="0" indent="0" algn="l" rtl="0">
              <a:lnSpc>
                <a:spcPct val="100000"/>
              </a:lnSpc>
              <a:spcBef>
                <a:spcPts val="0"/>
              </a:spcBef>
              <a:spcAft>
                <a:spcPts val="0"/>
              </a:spcAft>
              <a:buNone/>
            </a:pPr>
            <a:endParaRPr sz="1440" i="1">
              <a:solidFill>
                <a:srgbClr val="3F3F3F"/>
              </a:solidFill>
            </a:endParaRPr>
          </a:p>
        </p:txBody>
      </p:sp>
      <p:sp>
        <p:nvSpPr>
          <p:cNvPr id="335" name="Google Shape;335;g22e639ace58_0_28"/>
          <p:cNvSpPr/>
          <p:nvPr/>
        </p:nvSpPr>
        <p:spPr>
          <a:xfrm>
            <a:off x="1804025" y="1645925"/>
            <a:ext cx="8761200" cy="4470900"/>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920" b="0" i="0" u="none" strike="noStrike" cap="none">
                <a:solidFill>
                  <a:srgbClr val="FFFFFF"/>
                </a:solidFill>
                <a:latin typeface="Calibri"/>
                <a:ea typeface="Calibri"/>
                <a:cs typeface="Calibri"/>
                <a:sym typeface="Calibri"/>
              </a:rPr>
              <a:t>⁄</a:t>
            </a:r>
            <a:endParaRPr sz="1920" b="1" i="0" u="none" strike="noStrike" cap="none">
              <a:solidFill>
                <a:srgbClr val="404040"/>
              </a:solidFill>
              <a:latin typeface="Calibri"/>
              <a:ea typeface="Calibri"/>
              <a:cs typeface="Calibri"/>
              <a:sym typeface="Calibri"/>
            </a:endParaRPr>
          </a:p>
        </p:txBody>
      </p:sp>
      <p:sp>
        <p:nvSpPr>
          <p:cNvPr id="336" name="Google Shape;336;g22e639ace58_0_28"/>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a:t>
            </a:r>
            <a:r>
              <a:rPr lang="it-IT" sz="3750" b="1">
                <a:solidFill>
                  <a:srgbClr val="376092"/>
                </a:solidFill>
                <a:latin typeface="Arial"/>
                <a:ea typeface="Arial"/>
                <a:cs typeface="Arial"/>
                <a:sym typeface="Arial"/>
              </a:rPr>
              <a:t>Polyethylene glycol versus lactulose </a:t>
            </a:r>
            <a:endParaRPr sz="3840" b="1">
              <a:solidFill>
                <a:srgbClr val="2F5496"/>
              </a:solidFill>
              <a:latin typeface="Arial"/>
              <a:ea typeface="Arial"/>
              <a:cs typeface="Arial"/>
              <a:sym typeface="Arial"/>
            </a:endParaRPr>
          </a:p>
        </p:txBody>
      </p:sp>
      <p:pic>
        <p:nvPicPr>
          <p:cNvPr id="337" name="Google Shape;337;g22e639ace58_0_28"/>
          <p:cNvPicPr preferRelativeResize="0"/>
          <p:nvPr/>
        </p:nvPicPr>
        <p:blipFill>
          <a:blip r:embed="rId3">
            <a:alphaModFix/>
          </a:blip>
          <a:stretch>
            <a:fillRect/>
          </a:stretch>
        </p:blipFill>
        <p:spPr>
          <a:xfrm>
            <a:off x="2584175" y="2886463"/>
            <a:ext cx="7200900" cy="2781300"/>
          </a:xfrm>
          <a:prstGeom prst="rect">
            <a:avLst/>
          </a:prstGeom>
          <a:noFill/>
          <a:ln w="38100" cap="flat" cmpd="sng">
            <a:solidFill>
              <a:srgbClr val="254061"/>
            </a:solidFill>
            <a:prstDash val="solid"/>
            <a:miter lim="8000"/>
            <a:headEnd type="none" w="sm" len="sm"/>
            <a:tailEnd type="none" w="sm" len="sm"/>
          </a:ln>
          <a:effectLst>
            <a:outerShdw blurRad="63500" dist="22987" dir="14399911" sx="102000" sy="102000" algn="tl" rotWithShape="0">
              <a:srgbClr val="000000">
                <a:alpha val="20000"/>
              </a:srgbClr>
            </a:outerShdw>
          </a:effectLst>
        </p:spPr>
      </p:pic>
      <p:sp>
        <p:nvSpPr>
          <p:cNvPr id="338" name="Google Shape;338;g22e639ace58_0_28"/>
          <p:cNvSpPr txBox="1"/>
          <p:nvPr/>
        </p:nvSpPr>
        <p:spPr>
          <a:xfrm>
            <a:off x="2319725" y="1961425"/>
            <a:ext cx="7650600" cy="648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it-IT" b="1">
                <a:solidFill>
                  <a:schemeClr val="dk1"/>
                </a:solidFill>
              </a:rPr>
              <a:t>Proportion of patients with a HESA Score of grade 0 at 24 hours post treatment (C) </a:t>
            </a:r>
            <a:endParaRPr b="1">
              <a:solidFill>
                <a:schemeClr val="dk1"/>
              </a:solidFill>
            </a:endParaRPr>
          </a:p>
          <a:p>
            <a:pPr marL="0" lvl="0" indent="0" algn="ctr" rtl="0">
              <a:lnSpc>
                <a:spcPct val="115000"/>
              </a:lnSpc>
              <a:spcBef>
                <a:spcPts val="0"/>
              </a:spcBef>
              <a:spcAft>
                <a:spcPts val="0"/>
              </a:spcAft>
              <a:buNone/>
            </a:pPr>
            <a:r>
              <a:rPr lang="it-IT" b="1">
                <a:solidFill>
                  <a:schemeClr val="dk1"/>
                </a:solidFill>
              </a:rPr>
              <a:t>and time to resolution of HE (D)</a:t>
            </a:r>
            <a:endParaRPr b="1">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8"/>
          <p:cNvSpPr/>
          <p:nvPr/>
        </p:nvSpPr>
        <p:spPr>
          <a:xfrm>
            <a:off x="1666876" y="1621156"/>
            <a:ext cx="8898254" cy="4838700"/>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920" b="0" i="0" u="none" strike="noStrike" cap="none">
                <a:solidFill>
                  <a:srgbClr val="FFFFFF"/>
                </a:solidFill>
                <a:latin typeface="Calibri"/>
                <a:ea typeface="Calibri"/>
                <a:cs typeface="Calibri"/>
                <a:sym typeface="Calibri"/>
              </a:rPr>
              <a:t>⁄</a:t>
            </a:r>
            <a:endParaRPr sz="1920" b="1" i="0" u="none" strike="noStrike" cap="none">
              <a:solidFill>
                <a:srgbClr val="404040"/>
              </a:solidFill>
              <a:latin typeface="Calibri"/>
              <a:ea typeface="Calibri"/>
              <a:cs typeface="Calibri"/>
              <a:sym typeface="Calibri"/>
            </a:endParaRPr>
          </a:p>
        </p:txBody>
      </p:sp>
      <p:pic>
        <p:nvPicPr>
          <p:cNvPr id="344" name="Google Shape;344;p58"/>
          <p:cNvPicPr preferRelativeResize="0"/>
          <p:nvPr/>
        </p:nvPicPr>
        <p:blipFill rotWithShape="1">
          <a:blip r:embed="rId3">
            <a:alphaModFix/>
          </a:blip>
          <a:srcRect/>
          <a:stretch/>
        </p:blipFill>
        <p:spPr>
          <a:xfrm>
            <a:off x="2830830" y="2295526"/>
            <a:ext cx="6187440" cy="3337560"/>
          </a:xfrm>
          <a:prstGeom prst="rect">
            <a:avLst/>
          </a:prstGeom>
          <a:noFill/>
          <a:ln>
            <a:noFill/>
          </a:ln>
        </p:spPr>
      </p:pic>
      <p:sp>
        <p:nvSpPr>
          <p:cNvPr id="345" name="Google Shape;345;p58"/>
          <p:cNvSpPr txBox="1"/>
          <p:nvPr/>
        </p:nvSpPr>
        <p:spPr>
          <a:xfrm>
            <a:off x="3042286" y="1682116"/>
            <a:ext cx="6436377" cy="3508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79" b="0" i="0" u="none" strike="noStrike" cap="none">
                <a:solidFill>
                  <a:srgbClr val="000000"/>
                </a:solidFill>
                <a:latin typeface="Arial"/>
                <a:ea typeface="Arial"/>
                <a:cs typeface="Arial"/>
                <a:sym typeface="Arial"/>
              </a:rPr>
              <a:t>Rifaximin 550 mg BID for 6 months (140 pts) vs placebo (159 pts)</a:t>
            </a:r>
            <a:endParaRPr/>
          </a:p>
        </p:txBody>
      </p:sp>
      <p:sp>
        <p:nvSpPr>
          <p:cNvPr id="346" name="Google Shape;346;p58"/>
          <p:cNvSpPr txBox="1"/>
          <p:nvPr/>
        </p:nvSpPr>
        <p:spPr>
          <a:xfrm>
            <a:off x="7623810" y="6459856"/>
            <a:ext cx="4341253" cy="3139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40" b="0" i="1" u="none" strike="noStrike" cap="none">
                <a:solidFill>
                  <a:srgbClr val="000000"/>
                </a:solidFill>
                <a:latin typeface="Arial"/>
                <a:ea typeface="Arial"/>
                <a:cs typeface="Arial"/>
                <a:sym typeface="Arial"/>
              </a:rPr>
              <a:t>Bass NM et al. New Eng J Med 2010; 362:1071-81</a:t>
            </a:r>
            <a:endParaRPr/>
          </a:p>
        </p:txBody>
      </p:sp>
      <p:cxnSp>
        <p:nvCxnSpPr>
          <p:cNvPr id="347" name="Google Shape;347;p58"/>
          <p:cNvCxnSpPr/>
          <p:nvPr/>
        </p:nvCxnSpPr>
        <p:spPr>
          <a:xfrm>
            <a:off x="609600" y="1270636"/>
            <a:ext cx="11096626"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47"/>
              </a:srgbClr>
            </a:outerShdw>
          </a:effectLst>
        </p:spPr>
      </p:cxnSp>
      <p:sp>
        <p:nvSpPr>
          <p:cNvPr id="348" name="Google Shape;348;p58"/>
          <p:cNvSpPr txBox="1">
            <a:spLocks noGrp="1"/>
          </p:cNvSpPr>
          <p:nvPr>
            <p:ph type="title"/>
          </p:nvPr>
        </p:nvSpPr>
        <p:spPr>
          <a:xfrm>
            <a:off x="931546" y="34290"/>
            <a:ext cx="987552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rifaximin</a:t>
            </a:r>
            <a:endParaRPr sz="3840" b="1">
              <a:solidFill>
                <a:srgbClr val="2F5496"/>
              </a:solidFill>
              <a:latin typeface="Arial"/>
              <a:ea typeface="Arial"/>
              <a:cs typeface="Arial"/>
              <a:sym typeface="Arial"/>
            </a:endParaRPr>
          </a:p>
        </p:txBody>
      </p:sp>
      <p:sp>
        <p:nvSpPr>
          <p:cNvPr id="349" name="Google Shape;349;p58"/>
          <p:cNvSpPr txBox="1"/>
          <p:nvPr/>
        </p:nvSpPr>
        <p:spPr>
          <a:xfrm>
            <a:off x="2028826" y="5606416"/>
            <a:ext cx="8378190" cy="7571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0" u="none" strike="noStrike" cap="none">
                <a:solidFill>
                  <a:schemeClr val="dk1"/>
                </a:solidFill>
                <a:latin typeface="Arial"/>
                <a:ea typeface="Arial"/>
                <a:cs typeface="Arial"/>
                <a:sym typeface="Arial"/>
              </a:rPr>
              <a:t>Rifaximin significantly reduced the risk of an episode of hepatic encephalopathy,as compared with placebo, over a 6-month period (hazard ratio with rifaximin, 0.42; 95% confidence interval [CI], 0.28 to 0.64; </a:t>
            </a:r>
            <a:r>
              <a:rPr lang="it-IT" sz="1440" b="1" i="0" u="none" strike="noStrike" cap="none">
                <a:solidFill>
                  <a:schemeClr val="dk1"/>
                </a:solidFill>
                <a:latin typeface="Arial"/>
                <a:ea typeface="Arial"/>
                <a:cs typeface="Arial"/>
                <a:sym typeface="Arial"/>
              </a:rPr>
              <a:t>P&lt;0.001</a:t>
            </a:r>
            <a:r>
              <a:rPr lang="it-IT" sz="1440" b="0" i="0" u="none" strike="noStrike" cap="none">
                <a:solidFill>
                  <a:schemeClr val="dk1"/>
                </a:solidFill>
                <a:latin typeface="Arial"/>
                <a:ea typeface="Arial"/>
                <a:cs typeface="Arial"/>
                <a:sym typeface="Arial"/>
              </a:rPr>
              <a:t>).</a:t>
            </a:r>
            <a:endParaRPr/>
          </a:p>
        </p:txBody>
      </p:sp>
      <p:cxnSp>
        <p:nvCxnSpPr>
          <p:cNvPr id="350" name="Google Shape;350;p58"/>
          <p:cNvCxnSpPr/>
          <p:nvPr/>
        </p:nvCxnSpPr>
        <p:spPr>
          <a:xfrm>
            <a:off x="5101591" y="2543176"/>
            <a:ext cx="956310" cy="0"/>
          </a:xfrm>
          <a:prstGeom prst="straightConnector1">
            <a:avLst/>
          </a:prstGeom>
          <a:noFill/>
          <a:ln w="25400" cap="flat" cmpd="sng">
            <a:solidFill>
              <a:srgbClr val="C00000"/>
            </a:solidFill>
            <a:prstDash val="solid"/>
            <a:round/>
            <a:headEnd type="none" w="med" len="med"/>
            <a:tailEnd type="none" w="med" len="med"/>
          </a:ln>
          <a:effectLst>
            <a:outerShdw dist="20000" dir="5400000" rotWithShape="0">
              <a:srgbClr val="808080">
                <a:alpha val="37647"/>
              </a:srgbClr>
            </a:outerShdw>
          </a:effec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9"/>
          <p:cNvSpPr/>
          <p:nvPr/>
        </p:nvSpPr>
        <p:spPr>
          <a:xfrm>
            <a:off x="1539240" y="1693546"/>
            <a:ext cx="9075420" cy="4794884"/>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920" b="0" i="0" u="none" strike="noStrike" cap="none">
                <a:solidFill>
                  <a:srgbClr val="FFFFFF"/>
                </a:solidFill>
                <a:latin typeface="Calibri"/>
                <a:ea typeface="Calibri"/>
                <a:cs typeface="Calibri"/>
                <a:sym typeface="Calibri"/>
              </a:rPr>
              <a:t>⁄</a:t>
            </a:r>
            <a:endParaRPr sz="1920" b="1" i="0" u="none" strike="noStrike" cap="none">
              <a:solidFill>
                <a:srgbClr val="404040"/>
              </a:solidFill>
              <a:latin typeface="Calibri"/>
              <a:ea typeface="Calibri"/>
              <a:cs typeface="Calibri"/>
              <a:sym typeface="Calibri"/>
            </a:endParaRPr>
          </a:p>
        </p:txBody>
      </p:sp>
      <p:pic>
        <p:nvPicPr>
          <p:cNvPr id="356" name="Google Shape;356;p59"/>
          <p:cNvPicPr preferRelativeResize="0"/>
          <p:nvPr/>
        </p:nvPicPr>
        <p:blipFill rotWithShape="1">
          <a:blip r:embed="rId3">
            <a:alphaModFix/>
          </a:blip>
          <a:srcRect/>
          <a:stretch/>
        </p:blipFill>
        <p:spPr>
          <a:xfrm>
            <a:off x="2861311" y="2268856"/>
            <a:ext cx="6130290" cy="3299460"/>
          </a:xfrm>
          <a:prstGeom prst="rect">
            <a:avLst/>
          </a:prstGeom>
          <a:noFill/>
          <a:ln>
            <a:noFill/>
          </a:ln>
        </p:spPr>
      </p:pic>
      <p:sp>
        <p:nvSpPr>
          <p:cNvPr id="357" name="Google Shape;357;p59"/>
          <p:cNvSpPr txBox="1"/>
          <p:nvPr/>
        </p:nvSpPr>
        <p:spPr>
          <a:xfrm>
            <a:off x="3042286" y="1693546"/>
            <a:ext cx="6436377" cy="3508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79" b="0" i="0" u="none" strike="noStrike" cap="none">
                <a:solidFill>
                  <a:srgbClr val="000000"/>
                </a:solidFill>
                <a:latin typeface="Arial"/>
                <a:ea typeface="Arial"/>
                <a:cs typeface="Arial"/>
                <a:sym typeface="Arial"/>
              </a:rPr>
              <a:t>Rifaximin 550 mg BID for 6 months (140 pts) vs placebo (159 pts)</a:t>
            </a:r>
            <a:endParaRPr/>
          </a:p>
        </p:txBody>
      </p:sp>
      <p:sp>
        <p:nvSpPr>
          <p:cNvPr id="358" name="Google Shape;358;p59"/>
          <p:cNvSpPr txBox="1"/>
          <p:nvPr/>
        </p:nvSpPr>
        <p:spPr>
          <a:xfrm>
            <a:off x="7637146" y="6488430"/>
            <a:ext cx="4341253" cy="3139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40" b="0" i="1" u="none" strike="noStrike" cap="none">
                <a:solidFill>
                  <a:srgbClr val="000000"/>
                </a:solidFill>
                <a:latin typeface="Arial"/>
                <a:ea typeface="Arial"/>
                <a:cs typeface="Arial"/>
                <a:sym typeface="Arial"/>
              </a:rPr>
              <a:t>Bass NM et al. New Eng J Med 2010; 362:1071-81</a:t>
            </a:r>
            <a:endParaRPr/>
          </a:p>
        </p:txBody>
      </p:sp>
      <p:cxnSp>
        <p:nvCxnSpPr>
          <p:cNvPr id="359" name="Google Shape;359;p59"/>
          <p:cNvCxnSpPr/>
          <p:nvPr/>
        </p:nvCxnSpPr>
        <p:spPr>
          <a:xfrm>
            <a:off x="609600" y="1270636"/>
            <a:ext cx="11096626"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47"/>
              </a:srgbClr>
            </a:outerShdw>
          </a:effectLst>
        </p:spPr>
      </p:cxnSp>
      <p:sp>
        <p:nvSpPr>
          <p:cNvPr id="360" name="Google Shape;360;p59"/>
          <p:cNvSpPr txBox="1">
            <a:spLocks noGrp="1"/>
          </p:cNvSpPr>
          <p:nvPr>
            <p:ph type="title"/>
          </p:nvPr>
        </p:nvSpPr>
        <p:spPr>
          <a:xfrm>
            <a:off x="931546" y="34290"/>
            <a:ext cx="987552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rifaximin</a:t>
            </a:r>
            <a:endParaRPr sz="3840" b="1">
              <a:solidFill>
                <a:srgbClr val="2F5496"/>
              </a:solidFill>
              <a:latin typeface="Arial"/>
              <a:ea typeface="Arial"/>
              <a:cs typeface="Arial"/>
              <a:sym typeface="Arial"/>
            </a:endParaRPr>
          </a:p>
        </p:txBody>
      </p:sp>
      <p:sp>
        <p:nvSpPr>
          <p:cNvPr id="361" name="Google Shape;361;p59"/>
          <p:cNvSpPr txBox="1"/>
          <p:nvPr/>
        </p:nvSpPr>
        <p:spPr>
          <a:xfrm>
            <a:off x="2028826" y="5606416"/>
            <a:ext cx="8378190" cy="7571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0" u="none" strike="noStrike" cap="none">
                <a:solidFill>
                  <a:schemeClr val="dk1"/>
                </a:solidFill>
                <a:latin typeface="Arial"/>
                <a:ea typeface="Arial"/>
                <a:cs typeface="Arial"/>
                <a:sym typeface="Arial"/>
              </a:rPr>
              <a:t>A total of 13.6% of the patients in the rifaximin group had a hospitalization involving hepatic encephalopathy, as compared with 22.6% of patients in the placebo group, for a hazard ratio of</a:t>
            </a:r>
            <a:endParaRPr/>
          </a:p>
          <a:p>
            <a:pPr marL="0" marR="0" lvl="0" indent="0" algn="l" rtl="0">
              <a:lnSpc>
                <a:spcPct val="100000"/>
              </a:lnSpc>
              <a:spcBef>
                <a:spcPts val="0"/>
              </a:spcBef>
              <a:spcAft>
                <a:spcPts val="0"/>
              </a:spcAft>
              <a:buClr>
                <a:srgbClr val="000000"/>
              </a:buClr>
              <a:buSzPts val="1440"/>
              <a:buFont typeface="Arial"/>
              <a:buNone/>
            </a:pPr>
            <a:r>
              <a:rPr lang="it-IT" sz="1440" b="0" i="0" u="none" strike="noStrike" cap="none">
                <a:solidFill>
                  <a:schemeClr val="dk1"/>
                </a:solidFill>
                <a:latin typeface="Arial"/>
                <a:ea typeface="Arial"/>
                <a:cs typeface="Arial"/>
                <a:sym typeface="Arial"/>
              </a:rPr>
              <a:t>0.50 (95% CI, 0.29 to 0.87; </a:t>
            </a:r>
            <a:r>
              <a:rPr lang="it-IT" sz="1440" b="1" i="0" u="none" strike="noStrike" cap="none">
                <a:solidFill>
                  <a:schemeClr val="dk1"/>
                </a:solidFill>
                <a:latin typeface="Arial"/>
                <a:ea typeface="Arial"/>
                <a:cs typeface="Arial"/>
                <a:sym typeface="Arial"/>
              </a:rPr>
              <a:t>P = 0.01</a:t>
            </a:r>
            <a:r>
              <a:rPr lang="it-IT" sz="1440" b="0" i="0" u="none" strike="noStrike" cap="none">
                <a:solidFill>
                  <a:schemeClr val="dk1"/>
                </a:solidFill>
                <a:latin typeface="Arial"/>
                <a:ea typeface="Arial"/>
                <a:cs typeface="Arial"/>
                <a:sym typeface="Arial"/>
              </a:rPr>
              <a:t>).</a:t>
            </a:r>
            <a:endParaRPr sz="1440" b="0" i="0" u="none" strike="noStrike" cap="none">
              <a:solidFill>
                <a:schemeClr val="dk1"/>
              </a:solidFill>
              <a:latin typeface="Arial"/>
              <a:ea typeface="Arial"/>
              <a:cs typeface="Arial"/>
              <a:sym typeface="Arial"/>
            </a:endParaRPr>
          </a:p>
        </p:txBody>
      </p:sp>
      <p:cxnSp>
        <p:nvCxnSpPr>
          <p:cNvPr id="362" name="Google Shape;362;p59"/>
          <p:cNvCxnSpPr/>
          <p:nvPr/>
        </p:nvCxnSpPr>
        <p:spPr>
          <a:xfrm>
            <a:off x="5012056" y="2543176"/>
            <a:ext cx="1162050" cy="0"/>
          </a:xfrm>
          <a:prstGeom prst="straightConnector1">
            <a:avLst/>
          </a:prstGeom>
          <a:noFill/>
          <a:ln w="25400" cap="flat" cmpd="sng">
            <a:solidFill>
              <a:srgbClr val="C00000"/>
            </a:solidFill>
            <a:prstDash val="solid"/>
            <a:round/>
            <a:headEnd type="none" w="med" len="med"/>
            <a:tailEnd type="none" w="med" len="med"/>
          </a:ln>
          <a:effectLst>
            <a:outerShdw dist="20000" dir="5400000" rotWithShape="0">
              <a:srgbClr val="808080">
                <a:alpha val="37647"/>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5"/>
          <p:cNvPicPr preferRelativeResize="0">
            <a:picLocks noGrp="1"/>
          </p:cNvPicPr>
          <p:nvPr>
            <p:ph type="body" idx="1"/>
          </p:nvPr>
        </p:nvPicPr>
        <p:blipFill rotWithShape="1">
          <a:blip r:embed="rId3">
            <a:alphaModFix/>
          </a:blip>
          <a:srcRect/>
          <a:stretch/>
        </p:blipFill>
        <p:spPr>
          <a:xfrm>
            <a:off x="931546" y="2613197"/>
            <a:ext cx="4962412" cy="3378428"/>
          </a:xfrm>
          <a:prstGeom prst="rect">
            <a:avLst/>
          </a:prstGeom>
          <a:noFill/>
          <a:ln>
            <a:noFill/>
          </a:ln>
        </p:spPr>
      </p:pic>
      <p:sp>
        <p:nvSpPr>
          <p:cNvPr id="105" name="Google Shape;105;p5"/>
          <p:cNvSpPr txBox="1"/>
          <p:nvPr/>
        </p:nvSpPr>
        <p:spPr>
          <a:xfrm>
            <a:off x="6225173" y="6185098"/>
            <a:ext cx="528194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1" u="none" strike="noStrike" cap="none">
                <a:solidFill>
                  <a:schemeClr val="dk1"/>
                </a:solidFill>
                <a:latin typeface="Calibri"/>
                <a:ea typeface="Calibri"/>
                <a:cs typeface="Calibri"/>
                <a:sym typeface="Calibri"/>
              </a:rPr>
              <a:t> F. F. POORDAD Aliment Pharmacol Ther 2006; 25 (Suppl. 1), 3–9</a:t>
            </a:r>
            <a:endParaRPr sz="1400" b="0" i="0" u="none" strike="noStrike" cap="none">
              <a:solidFill>
                <a:schemeClr val="dk1"/>
              </a:solidFill>
              <a:latin typeface="Calibri"/>
              <a:ea typeface="Calibri"/>
              <a:cs typeface="Calibri"/>
              <a:sym typeface="Calibri"/>
            </a:endParaRPr>
          </a:p>
        </p:txBody>
      </p:sp>
      <p:sp>
        <p:nvSpPr>
          <p:cNvPr id="106" name="Google Shape;106;p5"/>
          <p:cNvSpPr txBox="1"/>
          <p:nvPr/>
        </p:nvSpPr>
        <p:spPr>
          <a:xfrm>
            <a:off x="1343296" y="1874533"/>
            <a:ext cx="3762532"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a:solidFill>
                  <a:schemeClr val="dk1"/>
                </a:solidFill>
                <a:latin typeface="Calibri"/>
                <a:ea typeface="Calibri"/>
                <a:cs typeface="Calibri"/>
                <a:sym typeface="Calibri"/>
              </a:rPr>
              <a:t>Trends in total number of discharges for hepatic</a:t>
            </a:r>
            <a:endParaRPr sz="1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a:solidFill>
                  <a:schemeClr val="dk1"/>
                </a:solidFill>
                <a:latin typeface="Calibri"/>
                <a:ea typeface="Calibri"/>
                <a:cs typeface="Calibri"/>
                <a:sym typeface="Calibri"/>
              </a:rPr>
              <a:t>encephalopathy-related hospitalizations in the United States, 1993–2003.</a:t>
            </a:r>
            <a:endParaRPr sz="1400" b="0" i="0" u="none" strike="noStrike" cap="none">
              <a:solidFill>
                <a:srgbClr val="000000"/>
              </a:solidFill>
              <a:latin typeface="Arial"/>
              <a:ea typeface="Arial"/>
              <a:cs typeface="Arial"/>
              <a:sym typeface="Arial"/>
            </a:endParaRPr>
          </a:p>
        </p:txBody>
      </p:sp>
      <p:sp>
        <p:nvSpPr>
          <p:cNvPr id="107" name="Google Shape;107;p5"/>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a:solidFill>
                  <a:srgbClr val="2F5496"/>
                </a:solidFill>
                <a:latin typeface="Calibri"/>
                <a:ea typeface="Calibri"/>
                <a:cs typeface="Calibri"/>
                <a:sym typeface="Calibri"/>
              </a:rPr>
              <a:t>HE: number of discharges and economic burden </a:t>
            </a:r>
            <a:endParaRPr/>
          </a:p>
        </p:txBody>
      </p:sp>
      <p:cxnSp>
        <p:nvCxnSpPr>
          <p:cNvPr id="108" name="Google Shape;108;p5"/>
          <p:cNvCxnSpPr/>
          <p:nvPr/>
        </p:nvCxnSpPr>
        <p:spPr>
          <a:xfrm>
            <a:off x="551181" y="981584"/>
            <a:ext cx="11096700"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647"/>
              </a:srgbClr>
            </a:outerShdw>
          </a:effectLst>
        </p:spPr>
      </p:cxnSp>
      <p:cxnSp>
        <p:nvCxnSpPr>
          <p:cNvPr id="109" name="Google Shape;109;p5"/>
          <p:cNvCxnSpPr/>
          <p:nvPr/>
        </p:nvCxnSpPr>
        <p:spPr>
          <a:xfrm rot="10800000" flipH="1">
            <a:off x="1909482" y="4410635"/>
            <a:ext cx="2460812" cy="645459"/>
          </a:xfrm>
          <a:prstGeom prst="straightConnector1">
            <a:avLst/>
          </a:prstGeom>
          <a:noFill/>
          <a:ln w="38100" cap="flat" cmpd="sng">
            <a:solidFill>
              <a:srgbClr val="C00000"/>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0"/>
          <p:cNvSpPr/>
          <p:nvPr/>
        </p:nvSpPr>
        <p:spPr>
          <a:xfrm>
            <a:off x="1539240" y="1693546"/>
            <a:ext cx="9075420" cy="4631054"/>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920" b="0" i="0" u="none" strike="noStrike" cap="none">
                <a:solidFill>
                  <a:srgbClr val="FFFFFF"/>
                </a:solidFill>
                <a:latin typeface="Calibri"/>
                <a:ea typeface="Calibri"/>
                <a:cs typeface="Calibri"/>
                <a:sym typeface="Calibri"/>
              </a:rPr>
              <a:t>⁄</a:t>
            </a:r>
            <a:endParaRPr sz="1920" b="1" i="0" u="none" strike="noStrike" cap="none">
              <a:solidFill>
                <a:srgbClr val="404040"/>
              </a:solidFill>
              <a:latin typeface="Calibri"/>
              <a:ea typeface="Calibri"/>
              <a:cs typeface="Calibri"/>
              <a:sym typeface="Calibri"/>
            </a:endParaRPr>
          </a:p>
        </p:txBody>
      </p:sp>
      <p:sp>
        <p:nvSpPr>
          <p:cNvPr id="369" name="Google Shape;369;p60"/>
          <p:cNvSpPr txBox="1"/>
          <p:nvPr/>
        </p:nvSpPr>
        <p:spPr>
          <a:xfrm>
            <a:off x="7379149" y="6501766"/>
            <a:ext cx="3991797" cy="3139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40"/>
              <a:buFont typeface="Arial"/>
              <a:buNone/>
            </a:pPr>
            <a:r>
              <a:rPr lang="it-IT" sz="1440" b="0" i="1" u="none" strike="noStrike" cap="none">
                <a:solidFill>
                  <a:schemeClr val="dk1"/>
                </a:solidFill>
                <a:latin typeface="Calibri"/>
                <a:ea typeface="Calibri"/>
                <a:cs typeface="Calibri"/>
                <a:sym typeface="Calibri"/>
              </a:rPr>
              <a:t>Kang SH et al. Aliment Pharmacol Ther. 2017;1–11.</a:t>
            </a:r>
            <a:endParaRPr/>
          </a:p>
        </p:txBody>
      </p:sp>
      <p:cxnSp>
        <p:nvCxnSpPr>
          <p:cNvPr id="370" name="Google Shape;370;p60"/>
          <p:cNvCxnSpPr/>
          <p:nvPr/>
        </p:nvCxnSpPr>
        <p:spPr>
          <a:xfrm>
            <a:off x="609600" y="1270636"/>
            <a:ext cx="11096626"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47"/>
              </a:srgbClr>
            </a:outerShdw>
          </a:effectLst>
        </p:spPr>
      </p:cxnSp>
      <p:sp>
        <p:nvSpPr>
          <p:cNvPr id="371" name="Google Shape;371;p60"/>
          <p:cNvSpPr txBox="1">
            <a:spLocks noGrp="1"/>
          </p:cNvSpPr>
          <p:nvPr>
            <p:ph type="title"/>
          </p:nvPr>
        </p:nvSpPr>
        <p:spPr>
          <a:xfrm>
            <a:off x="931546" y="34290"/>
            <a:ext cx="987552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lactulose plus rifaximin</a:t>
            </a:r>
            <a:endParaRPr sz="3840" b="1">
              <a:solidFill>
                <a:srgbClr val="2F5496"/>
              </a:solidFill>
              <a:latin typeface="Arial"/>
              <a:ea typeface="Arial"/>
              <a:cs typeface="Arial"/>
              <a:sym typeface="Arial"/>
            </a:endParaRPr>
          </a:p>
        </p:txBody>
      </p:sp>
      <p:pic>
        <p:nvPicPr>
          <p:cNvPr id="372" name="Google Shape;372;p60"/>
          <p:cNvPicPr preferRelativeResize="0"/>
          <p:nvPr/>
        </p:nvPicPr>
        <p:blipFill rotWithShape="1">
          <a:blip r:embed="rId3">
            <a:alphaModFix/>
          </a:blip>
          <a:srcRect/>
          <a:stretch/>
        </p:blipFill>
        <p:spPr>
          <a:xfrm>
            <a:off x="6250306" y="2644141"/>
            <a:ext cx="4067174" cy="3303270"/>
          </a:xfrm>
          <a:prstGeom prst="rect">
            <a:avLst/>
          </a:prstGeom>
          <a:noFill/>
          <a:ln w="12700" cap="flat" cmpd="sng">
            <a:solidFill>
              <a:schemeClr val="dk1"/>
            </a:solidFill>
            <a:prstDash val="solid"/>
            <a:miter lim="800000"/>
            <a:headEnd type="none" w="sm" len="sm"/>
            <a:tailEnd type="none" w="sm" len="sm"/>
          </a:ln>
        </p:spPr>
      </p:pic>
      <p:pic>
        <p:nvPicPr>
          <p:cNvPr id="373" name="Google Shape;373;p60"/>
          <p:cNvPicPr preferRelativeResize="0"/>
          <p:nvPr/>
        </p:nvPicPr>
        <p:blipFill rotWithShape="1">
          <a:blip r:embed="rId4">
            <a:alphaModFix/>
          </a:blip>
          <a:srcRect/>
          <a:stretch/>
        </p:blipFill>
        <p:spPr>
          <a:xfrm>
            <a:off x="1925956" y="2644141"/>
            <a:ext cx="4069080" cy="3303270"/>
          </a:xfrm>
          <a:prstGeom prst="rect">
            <a:avLst/>
          </a:prstGeom>
          <a:noFill/>
          <a:ln w="19050" cap="flat" cmpd="sng">
            <a:solidFill>
              <a:srgbClr val="7F7F7F"/>
            </a:solidFill>
            <a:prstDash val="solid"/>
            <a:miter lim="800000"/>
            <a:headEnd type="none" w="sm" len="sm"/>
            <a:tailEnd type="none" w="sm" len="sm"/>
          </a:ln>
        </p:spPr>
      </p:pic>
      <p:sp>
        <p:nvSpPr>
          <p:cNvPr id="374" name="Google Shape;374;p60"/>
          <p:cNvSpPr txBox="1"/>
          <p:nvPr/>
        </p:nvSpPr>
        <p:spPr>
          <a:xfrm>
            <a:off x="3018504" y="1916431"/>
            <a:ext cx="6099747" cy="5355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440" b="1" i="0" u="none" strike="noStrike" cap="none">
                <a:solidFill>
                  <a:srgbClr val="000000"/>
                </a:solidFill>
                <a:latin typeface="Arial"/>
                <a:ea typeface="Arial"/>
                <a:cs typeface="Arial"/>
                <a:sym typeface="Arial"/>
              </a:rPr>
              <a:t>145 patients receiving rifaximin plus lactulose (the rifaximin group) </a:t>
            </a:r>
            <a:endParaRPr/>
          </a:p>
          <a:p>
            <a:pPr marL="0" marR="0" lvl="0" indent="0" algn="ctr" rtl="0">
              <a:lnSpc>
                <a:spcPct val="100000"/>
              </a:lnSpc>
              <a:spcBef>
                <a:spcPts val="0"/>
              </a:spcBef>
              <a:spcAft>
                <a:spcPts val="0"/>
              </a:spcAft>
              <a:buNone/>
            </a:pPr>
            <a:r>
              <a:rPr lang="it-IT" sz="1440" b="1" i="0" u="none" strike="noStrike" cap="none">
                <a:solidFill>
                  <a:srgbClr val="000000"/>
                </a:solidFill>
                <a:latin typeface="Arial"/>
                <a:ea typeface="Arial"/>
                <a:cs typeface="Arial"/>
                <a:sym typeface="Arial"/>
              </a:rPr>
              <a:t>and 276 patients receiving lactulose alone (the control group). </a:t>
            </a:r>
            <a:endParaRPr sz="1440" b="1"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247ef3241bc_1_0"/>
          <p:cNvSpPr/>
          <p:nvPr/>
        </p:nvSpPr>
        <p:spPr>
          <a:xfrm>
            <a:off x="2115125" y="1817275"/>
            <a:ext cx="8463300" cy="4555800"/>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920" b="0" i="0" u="none" strike="noStrike" cap="none">
                <a:solidFill>
                  <a:srgbClr val="FFFFFF"/>
                </a:solidFill>
                <a:latin typeface="Calibri"/>
                <a:ea typeface="Calibri"/>
                <a:cs typeface="Calibri"/>
                <a:sym typeface="Calibri"/>
              </a:rPr>
              <a:t>⁄</a:t>
            </a:r>
            <a:endParaRPr sz="1920" b="1" i="0" u="none" strike="noStrike" cap="none">
              <a:solidFill>
                <a:srgbClr val="404040"/>
              </a:solidFill>
              <a:latin typeface="Calibri"/>
              <a:ea typeface="Calibri"/>
              <a:cs typeface="Calibri"/>
              <a:sym typeface="Calibri"/>
            </a:endParaRPr>
          </a:p>
        </p:txBody>
      </p:sp>
      <p:pic>
        <p:nvPicPr>
          <p:cNvPr id="381" name="Google Shape;381;g247ef3241bc_1_0"/>
          <p:cNvPicPr preferRelativeResize="0"/>
          <p:nvPr/>
        </p:nvPicPr>
        <p:blipFill>
          <a:blip r:embed="rId3">
            <a:alphaModFix/>
          </a:blip>
          <a:stretch>
            <a:fillRect/>
          </a:stretch>
        </p:blipFill>
        <p:spPr>
          <a:xfrm>
            <a:off x="3192750" y="2191325"/>
            <a:ext cx="6303850" cy="3872500"/>
          </a:xfrm>
          <a:prstGeom prst="rect">
            <a:avLst/>
          </a:prstGeom>
          <a:noFill/>
          <a:ln w="28575" cap="flat" cmpd="sng">
            <a:solidFill>
              <a:srgbClr val="980000"/>
            </a:solidFill>
            <a:prstDash val="solid"/>
            <a:round/>
            <a:headEnd type="none" w="sm" len="sm"/>
            <a:tailEnd type="none" w="sm" len="sm"/>
          </a:ln>
        </p:spPr>
      </p:pic>
      <p:cxnSp>
        <p:nvCxnSpPr>
          <p:cNvPr id="382" name="Google Shape;382;g247ef3241bc_1_0"/>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383" name="Google Shape;383;g247ef3241bc_1_0"/>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lactulose plus rifaximin</a:t>
            </a:r>
            <a:endParaRPr sz="3840" b="1">
              <a:solidFill>
                <a:srgbClr val="2F5496"/>
              </a:solidFill>
              <a:latin typeface="Arial"/>
              <a:ea typeface="Arial"/>
              <a:cs typeface="Arial"/>
              <a:sym typeface="Arial"/>
            </a:endParaRPr>
          </a:p>
        </p:txBody>
      </p:sp>
      <p:sp>
        <p:nvSpPr>
          <p:cNvPr id="384" name="Google Shape;384;g247ef3241bc_1_0"/>
          <p:cNvSpPr txBox="1"/>
          <p:nvPr/>
        </p:nvSpPr>
        <p:spPr>
          <a:xfrm>
            <a:off x="2423525" y="1386175"/>
            <a:ext cx="8147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1600" b="1">
                <a:latin typeface="Calibri"/>
                <a:ea typeface="Calibri"/>
                <a:cs typeface="Calibri"/>
                <a:sym typeface="Calibri"/>
              </a:rPr>
              <a:t>Lactulose plus rifaximin reduce ammonia production</a:t>
            </a:r>
            <a:endParaRPr sz="1600" b="1">
              <a:latin typeface="Calibri"/>
              <a:ea typeface="Calibri"/>
              <a:cs typeface="Calibri"/>
              <a:sym typeface="Calibri"/>
            </a:endParaRPr>
          </a:p>
        </p:txBody>
      </p:sp>
      <p:sp>
        <p:nvSpPr>
          <p:cNvPr id="385" name="Google Shape;385;g247ef3241bc_1_0"/>
          <p:cNvSpPr txBox="1"/>
          <p:nvPr/>
        </p:nvSpPr>
        <p:spPr>
          <a:xfrm>
            <a:off x="4206650" y="6381600"/>
            <a:ext cx="66003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it-IT" i="1">
                <a:latin typeface="Calibri"/>
                <a:ea typeface="Calibri"/>
                <a:cs typeface="Calibri"/>
                <a:sym typeface="Calibri"/>
              </a:rPr>
              <a:t>Eriksen PL et al. J Hepatol 2023doi.org/10.1016/j.jhep.2023.03.042.</a:t>
            </a:r>
            <a:endParaRPr i="1">
              <a:latin typeface="Calibri"/>
              <a:ea typeface="Calibri"/>
              <a:cs typeface="Calibri"/>
              <a:sym typeface="Calibri"/>
            </a:endParaRPr>
          </a:p>
        </p:txBody>
      </p:sp>
      <p:sp>
        <p:nvSpPr>
          <p:cNvPr id="386" name="Google Shape;386;g247ef3241bc_1_0"/>
          <p:cNvSpPr txBox="1"/>
          <p:nvPr/>
        </p:nvSpPr>
        <p:spPr>
          <a:xfrm>
            <a:off x="3436475" y="5144850"/>
            <a:ext cx="3556500" cy="738900"/>
          </a:xfrm>
          <a:prstGeom prst="rect">
            <a:avLst/>
          </a:prstGeom>
          <a:solidFill>
            <a:schemeClr val="lt1"/>
          </a:solidFill>
          <a:ln w="28575" cap="flat" cmpd="sng">
            <a:solidFill>
              <a:srgbClr val="8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it-IT" sz="1800" b="1">
                <a:latin typeface="Calibri"/>
                <a:ea typeface="Calibri"/>
                <a:cs typeface="Calibri"/>
                <a:sym typeface="Calibri"/>
              </a:rPr>
              <a:t>Lactulose + rifaximin reduced production by 20%</a:t>
            </a:r>
            <a:endParaRPr sz="1800" b="1">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247ef3241bc_1_15"/>
          <p:cNvSpPr txBox="1">
            <a:spLocks noGrp="1"/>
          </p:cNvSpPr>
          <p:nvPr>
            <p:ph type="body" idx="1"/>
          </p:nvPr>
        </p:nvSpPr>
        <p:spPr>
          <a:xfrm>
            <a:off x="758150" y="2071350"/>
            <a:ext cx="10515600" cy="4066200"/>
          </a:xfrm>
          <a:prstGeom prst="rect">
            <a:avLst/>
          </a:prstGeom>
          <a:ln w="28575" cap="flat" cmpd="sng">
            <a:solidFill>
              <a:srgbClr val="98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275"/>
              <a:buNone/>
            </a:pPr>
            <a:endParaRPr sz="1400" dirty="0"/>
          </a:p>
          <a:p>
            <a:pPr marL="0" lvl="0" indent="0" algn="ctr" rtl="0">
              <a:lnSpc>
                <a:spcPct val="70000"/>
              </a:lnSpc>
              <a:spcBef>
                <a:spcPts val="1000"/>
              </a:spcBef>
              <a:spcAft>
                <a:spcPts val="0"/>
              </a:spcAft>
              <a:buClr>
                <a:schemeClr val="dk1"/>
              </a:buClr>
              <a:buSzPts val="1100"/>
              <a:buFont typeface="Arial"/>
              <a:buNone/>
            </a:pPr>
            <a:endParaRPr sz="1400" b="1" dirty="0"/>
          </a:p>
          <a:p>
            <a:pPr marL="0" lvl="0" indent="0" algn="ctr" rtl="0">
              <a:lnSpc>
                <a:spcPct val="70000"/>
              </a:lnSpc>
              <a:spcBef>
                <a:spcPts val="1000"/>
              </a:spcBef>
              <a:spcAft>
                <a:spcPts val="0"/>
              </a:spcAft>
              <a:buClr>
                <a:schemeClr val="dk1"/>
              </a:buClr>
              <a:buSzPts val="1100"/>
              <a:buFont typeface="Arial"/>
              <a:buNone/>
            </a:pPr>
            <a:r>
              <a:rPr lang="it-IT" sz="1900" b="1" dirty="0"/>
              <a:t>EASL Clinical Practice Guidelines on the management of </a:t>
            </a:r>
            <a:r>
              <a:rPr lang="it-IT" sz="1900" b="1" dirty="0" err="1"/>
              <a:t>hepatic</a:t>
            </a:r>
            <a:r>
              <a:rPr lang="it-IT" sz="1900" b="1" dirty="0"/>
              <a:t> </a:t>
            </a:r>
            <a:r>
              <a:rPr lang="it-IT" sz="1900" b="1" dirty="0" err="1"/>
              <a:t>encephalopathy</a:t>
            </a:r>
            <a:endParaRPr sz="1900" b="1" dirty="0"/>
          </a:p>
          <a:p>
            <a:pPr marL="0" lvl="0" indent="0" algn="l" rtl="0">
              <a:lnSpc>
                <a:spcPct val="70000"/>
              </a:lnSpc>
              <a:spcBef>
                <a:spcPts val="1000"/>
              </a:spcBef>
              <a:spcAft>
                <a:spcPts val="0"/>
              </a:spcAft>
              <a:buSzPts val="275"/>
              <a:buNone/>
            </a:pPr>
            <a:endParaRPr sz="1700" dirty="0"/>
          </a:p>
          <a:p>
            <a:pPr marL="0" lvl="0" indent="0" algn="ctr" rtl="0">
              <a:lnSpc>
                <a:spcPct val="70000"/>
              </a:lnSpc>
              <a:spcBef>
                <a:spcPts val="1000"/>
              </a:spcBef>
              <a:spcAft>
                <a:spcPts val="0"/>
              </a:spcAft>
              <a:buSzPts val="275"/>
              <a:buNone/>
            </a:pPr>
            <a:r>
              <a:rPr lang="it-IT" sz="1700" b="1" dirty="0" err="1"/>
              <a:t>When</a:t>
            </a:r>
            <a:r>
              <a:rPr lang="it-IT" sz="1700" b="1" dirty="0"/>
              <a:t> </a:t>
            </a:r>
            <a:r>
              <a:rPr lang="it-IT" sz="1700" b="1" dirty="0" err="1"/>
              <a:t>should</a:t>
            </a:r>
            <a:r>
              <a:rPr lang="it-IT" sz="1700" b="1" dirty="0"/>
              <a:t> </a:t>
            </a:r>
            <a:r>
              <a:rPr lang="it-IT" sz="1700" b="1" dirty="0" err="1">
                <a:solidFill>
                  <a:srgbClr val="C00000"/>
                </a:solidFill>
              </a:rPr>
              <a:t>prophylactic</a:t>
            </a:r>
            <a:r>
              <a:rPr lang="it-IT" sz="1700" b="1" dirty="0">
                <a:solidFill>
                  <a:srgbClr val="C00000"/>
                </a:solidFill>
              </a:rPr>
              <a:t> therapy for HE be </a:t>
            </a:r>
            <a:r>
              <a:rPr lang="it-IT" sz="1700" b="1" dirty="0" err="1">
                <a:solidFill>
                  <a:srgbClr val="C00000"/>
                </a:solidFill>
              </a:rPr>
              <a:t>discontinued</a:t>
            </a:r>
            <a:r>
              <a:rPr lang="it-IT" sz="1700" b="1" dirty="0">
                <a:solidFill>
                  <a:srgbClr val="C00000"/>
                </a:solidFill>
              </a:rPr>
              <a:t> </a:t>
            </a:r>
            <a:r>
              <a:rPr lang="it-IT" sz="1700" b="1" dirty="0"/>
              <a:t>in </a:t>
            </a:r>
            <a:r>
              <a:rPr lang="it-IT" sz="1700" b="1" dirty="0" err="1"/>
              <a:t>patients</a:t>
            </a:r>
            <a:r>
              <a:rPr lang="it-IT" sz="1700" b="1" dirty="0"/>
              <a:t> with </a:t>
            </a:r>
            <a:r>
              <a:rPr lang="it-IT" sz="1700" b="1" dirty="0" err="1"/>
              <a:t>cirrhosis</a:t>
            </a:r>
            <a:r>
              <a:rPr lang="it-IT" sz="1700" b="1" dirty="0"/>
              <a:t>?</a:t>
            </a:r>
            <a:endParaRPr sz="1700" b="1" dirty="0"/>
          </a:p>
          <a:p>
            <a:pPr marL="0" lvl="0" indent="0" algn="l" rtl="0">
              <a:lnSpc>
                <a:spcPct val="70000"/>
              </a:lnSpc>
              <a:spcBef>
                <a:spcPts val="1000"/>
              </a:spcBef>
              <a:spcAft>
                <a:spcPts val="0"/>
              </a:spcAft>
              <a:buSzPts val="275"/>
              <a:buNone/>
            </a:pPr>
            <a:endParaRPr sz="1700" dirty="0"/>
          </a:p>
          <a:p>
            <a:pPr marL="0" lvl="0" indent="0" algn="l" rtl="0">
              <a:lnSpc>
                <a:spcPct val="200000"/>
              </a:lnSpc>
              <a:spcBef>
                <a:spcPts val="1000"/>
              </a:spcBef>
              <a:spcAft>
                <a:spcPts val="0"/>
              </a:spcAft>
              <a:buSzPts val="275"/>
              <a:buNone/>
            </a:pPr>
            <a:endParaRPr sz="1400" dirty="0"/>
          </a:p>
          <a:p>
            <a:pPr marL="0" lvl="0" indent="0" algn="l" rtl="0">
              <a:lnSpc>
                <a:spcPct val="200000"/>
              </a:lnSpc>
              <a:spcBef>
                <a:spcPts val="1000"/>
              </a:spcBef>
              <a:spcAft>
                <a:spcPts val="0"/>
              </a:spcAft>
              <a:buSzPts val="275"/>
              <a:buNone/>
            </a:pPr>
            <a:endParaRPr sz="1400" dirty="0"/>
          </a:p>
          <a:p>
            <a:pPr marL="0" lvl="0" indent="0" algn="l" rtl="0">
              <a:lnSpc>
                <a:spcPct val="70000"/>
              </a:lnSpc>
              <a:spcBef>
                <a:spcPts val="1000"/>
              </a:spcBef>
              <a:spcAft>
                <a:spcPts val="0"/>
              </a:spcAft>
              <a:buSzPts val="275"/>
              <a:buNone/>
            </a:pPr>
            <a:endParaRPr sz="1400" dirty="0"/>
          </a:p>
          <a:p>
            <a:pPr marL="0" lvl="0" indent="0" algn="l" rtl="0">
              <a:lnSpc>
                <a:spcPct val="70000"/>
              </a:lnSpc>
              <a:spcBef>
                <a:spcPts val="1000"/>
              </a:spcBef>
              <a:spcAft>
                <a:spcPts val="0"/>
              </a:spcAft>
              <a:buSzPts val="275"/>
              <a:buNone/>
            </a:pPr>
            <a:endParaRPr sz="1400" dirty="0"/>
          </a:p>
          <a:p>
            <a:pPr marL="0" lvl="0" indent="0" algn="l" rtl="0">
              <a:lnSpc>
                <a:spcPct val="70000"/>
              </a:lnSpc>
              <a:spcBef>
                <a:spcPts val="1000"/>
              </a:spcBef>
              <a:spcAft>
                <a:spcPts val="0"/>
              </a:spcAft>
              <a:buSzPts val="275"/>
              <a:buNone/>
            </a:pPr>
            <a:endParaRPr sz="1400" dirty="0"/>
          </a:p>
        </p:txBody>
      </p:sp>
      <p:sp>
        <p:nvSpPr>
          <p:cNvPr id="400" name="Google Shape;400;g247ef3241bc_1_15"/>
          <p:cNvSpPr txBox="1"/>
          <p:nvPr/>
        </p:nvSpPr>
        <p:spPr>
          <a:xfrm>
            <a:off x="4403000" y="6137500"/>
            <a:ext cx="7685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it-IT" i="1">
                <a:latin typeface="Calibri"/>
                <a:ea typeface="Calibri"/>
                <a:cs typeface="Calibri"/>
                <a:sym typeface="Calibri"/>
              </a:rPr>
              <a:t>Journal of Hepatology 2022 vol. 77 j 807–824</a:t>
            </a:r>
            <a:endParaRPr i="1">
              <a:latin typeface="Calibri"/>
              <a:ea typeface="Calibri"/>
              <a:cs typeface="Calibri"/>
              <a:sym typeface="Calibri"/>
            </a:endParaRPr>
          </a:p>
        </p:txBody>
      </p:sp>
      <p:cxnSp>
        <p:nvCxnSpPr>
          <p:cNvPr id="401" name="Google Shape;401;g247ef3241bc_1_15"/>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402" name="Google Shape;402;g247ef3241bc_1_15"/>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the outpatient management</a:t>
            </a:r>
            <a:endParaRPr sz="3840" b="1">
              <a:solidFill>
                <a:srgbClr val="2F5496"/>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247ef3241bc_1_15"/>
          <p:cNvSpPr txBox="1">
            <a:spLocks noGrp="1"/>
          </p:cNvSpPr>
          <p:nvPr>
            <p:ph type="body" idx="1"/>
          </p:nvPr>
        </p:nvSpPr>
        <p:spPr>
          <a:xfrm>
            <a:off x="758150" y="2071350"/>
            <a:ext cx="10515600" cy="4066200"/>
          </a:xfrm>
          <a:prstGeom prst="rect">
            <a:avLst/>
          </a:prstGeom>
          <a:ln w="28575" cap="flat" cmpd="sng">
            <a:solidFill>
              <a:srgbClr val="98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275"/>
              <a:buNone/>
            </a:pPr>
            <a:endParaRPr sz="1400"/>
          </a:p>
          <a:p>
            <a:pPr marL="0" lvl="0" indent="0" algn="ctr" rtl="0">
              <a:lnSpc>
                <a:spcPct val="70000"/>
              </a:lnSpc>
              <a:spcBef>
                <a:spcPts val="1000"/>
              </a:spcBef>
              <a:spcAft>
                <a:spcPts val="0"/>
              </a:spcAft>
              <a:buClr>
                <a:schemeClr val="dk1"/>
              </a:buClr>
              <a:buSzPts val="1100"/>
              <a:buFont typeface="Arial"/>
              <a:buNone/>
            </a:pPr>
            <a:endParaRPr sz="1400" b="1"/>
          </a:p>
          <a:p>
            <a:pPr marL="0" lvl="0" indent="0" algn="ctr" rtl="0">
              <a:lnSpc>
                <a:spcPct val="70000"/>
              </a:lnSpc>
              <a:spcBef>
                <a:spcPts val="1000"/>
              </a:spcBef>
              <a:spcAft>
                <a:spcPts val="0"/>
              </a:spcAft>
              <a:buClr>
                <a:schemeClr val="dk1"/>
              </a:buClr>
              <a:buSzPts val="1100"/>
              <a:buFont typeface="Arial"/>
              <a:buNone/>
            </a:pPr>
            <a:r>
              <a:rPr lang="it-IT" sz="1900" b="1"/>
              <a:t>EASL Clinical Practice Guidelines on the management of hepatic encephalopathy</a:t>
            </a:r>
            <a:endParaRPr sz="1900" b="1"/>
          </a:p>
          <a:p>
            <a:pPr marL="0" lvl="0" indent="0" algn="l" rtl="0">
              <a:lnSpc>
                <a:spcPct val="70000"/>
              </a:lnSpc>
              <a:spcBef>
                <a:spcPts val="1000"/>
              </a:spcBef>
              <a:spcAft>
                <a:spcPts val="0"/>
              </a:spcAft>
              <a:buSzPts val="275"/>
              <a:buNone/>
            </a:pPr>
            <a:endParaRPr sz="1700"/>
          </a:p>
          <a:p>
            <a:pPr marL="0" lvl="0" indent="0" algn="ctr" rtl="0">
              <a:lnSpc>
                <a:spcPct val="70000"/>
              </a:lnSpc>
              <a:spcBef>
                <a:spcPts val="1000"/>
              </a:spcBef>
              <a:spcAft>
                <a:spcPts val="0"/>
              </a:spcAft>
              <a:buSzPts val="275"/>
              <a:buNone/>
            </a:pPr>
            <a:r>
              <a:rPr lang="it-IT" sz="1700" b="1"/>
              <a:t>When should prophylactic therapy for HE be discontinued in patients with cirrhosis?</a:t>
            </a:r>
            <a:endParaRPr sz="1700" b="1"/>
          </a:p>
          <a:p>
            <a:pPr marL="0" lvl="0" indent="0" algn="l" rtl="0">
              <a:lnSpc>
                <a:spcPct val="70000"/>
              </a:lnSpc>
              <a:spcBef>
                <a:spcPts val="1000"/>
              </a:spcBef>
              <a:spcAft>
                <a:spcPts val="0"/>
              </a:spcAft>
              <a:buSzPts val="275"/>
              <a:buNone/>
            </a:pPr>
            <a:endParaRPr sz="1700"/>
          </a:p>
          <a:p>
            <a:pPr marL="179999" lvl="0" indent="0" algn="l" rtl="0">
              <a:lnSpc>
                <a:spcPct val="200000"/>
              </a:lnSpc>
              <a:spcBef>
                <a:spcPts val="1000"/>
              </a:spcBef>
              <a:spcAft>
                <a:spcPts val="0"/>
              </a:spcAft>
              <a:buSzPts val="1100"/>
              <a:buNone/>
            </a:pPr>
            <a:r>
              <a:rPr lang="it-IT" sz="1700"/>
              <a:t>In patients with a history of overt HE with </a:t>
            </a:r>
            <a:r>
              <a:rPr lang="it-IT" sz="1700" b="1">
                <a:solidFill>
                  <a:srgbClr val="C00000"/>
                </a:solidFill>
              </a:rPr>
              <a:t>improvement of liver function and nutritional status and in whom precipitant factors have been controlled,</a:t>
            </a:r>
            <a:r>
              <a:rPr lang="it-IT" sz="1700" b="1"/>
              <a:t> </a:t>
            </a:r>
            <a:r>
              <a:rPr lang="it-IT" sz="1700"/>
              <a:t>discontinuation of anti-HE therapy should be considered on an individual basis (LoE 5, weak recommendation, 77% consensus).</a:t>
            </a:r>
            <a:endParaRPr sz="1700"/>
          </a:p>
          <a:p>
            <a:pPr marL="0" lvl="0" indent="0" algn="l" rtl="0">
              <a:lnSpc>
                <a:spcPct val="200000"/>
              </a:lnSpc>
              <a:spcBef>
                <a:spcPts val="1000"/>
              </a:spcBef>
              <a:spcAft>
                <a:spcPts val="0"/>
              </a:spcAft>
              <a:buSzPts val="275"/>
              <a:buNone/>
            </a:pPr>
            <a:endParaRPr sz="1400"/>
          </a:p>
          <a:p>
            <a:pPr marL="0" lvl="0" indent="0" algn="l" rtl="0">
              <a:lnSpc>
                <a:spcPct val="200000"/>
              </a:lnSpc>
              <a:spcBef>
                <a:spcPts val="1000"/>
              </a:spcBef>
              <a:spcAft>
                <a:spcPts val="0"/>
              </a:spcAft>
              <a:buSzPts val="275"/>
              <a:buNone/>
            </a:pPr>
            <a:endParaRPr sz="1400"/>
          </a:p>
          <a:p>
            <a:pPr marL="0" lvl="0" indent="0" algn="l" rtl="0">
              <a:lnSpc>
                <a:spcPct val="70000"/>
              </a:lnSpc>
              <a:spcBef>
                <a:spcPts val="1000"/>
              </a:spcBef>
              <a:spcAft>
                <a:spcPts val="0"/>
              </a:spcAft>
              <a:buSzPts val="275"/>
              <a:buNone/>
            </a:pPr>
            <a:endParaRPr sz="1400"/>
          </a:p>
          <a:p>
            <a:pPr marL="0" lvl="0" indent="0" algn="l" rtl="0">
              <a:lnSpc>
                <a:spcPct val="70000"/>
              </a:lnSpc>
              <a:spcBef>
                <a:spcPts val="1000"/>
              </a:spcBef>
              <a:spcAft>
                <a:spcPts val="0"/>
              </a:spcAft>
              <a:buSzPts val="275"/>
              <a:buNone/>
            </a:pPr>
            <a:endParaRPr sz="1400"/>
          </a:p>
          <a:p>
            <a:pPr marL="0" lvl="0" indent="0" algn="l" rtl="0">
              <a:lnSpc>
                <a:spcPct val="70000"/>
              </a:lnSpc>
              <a:spcBef>
                <a:spcPts val="1000"/>
              </a:spcBef>
              <a:spcAft>
                <a:spcPts val="0"/>
              </a:spcAft>
              <a:buSzPts val="275"/>
              <a:buNone/>
            </a:pPr>
            <a:endParaRPr sz="1400"/>
          </a:p>
        </p:txBody>
      </p:sp>
      <p:sp>
        <p:nvSpPr>
          <p:cNvPr id="400" name="Google Shape;400;g247ef3241bc_1_15"/>
          <p:cNvSpPr txBox="1"/>
          <p:nvPr/>
        </p:nvSpPr>
        <p:spPr>
          <a:xfrm>
            <a:off x="4403000" y="6137500"/>
            <a:ext cx="7685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it-IT" i="1">
                <a:latin typeface="Calibri"/>
                <a:ea typeface="Calibri"/>
                <a:cs typeface="Calibri"/>
                <a:sym typeface="Calibri"/>
              </a:rPr>
              <a:t>Journal of Hepatology 2022 vol. 77 j 807–824</a:t>
            </a:r>
            <a:endParaRPr i="1">
              <a:latin typeface="Calibri"/>
              <a:ea typeface="Calibri"/>
              <a:cs typeface="Calibri"/>
              <a:sym typeface="Calibri"/>
            </a:endParaRPr>
          </a:p>
        </p:txBody>
      </p:sp>
      <p:cxnSp>
        <p:nvCxnSpPr>
          <p:cNvPr id="401" name="Google Shape;401;g247ef3241bc_1_15"/>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402" name="Google Shape;402;g247ef3241bc_1_15"/>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the outpatient management</a:t>
            </a:r>
            <a:endParaRPr sz="3840" b="1">
              <a:solidFill>
                <a:srgbClr val="2F5496"/>
              </a:solidFill>
              <a:latin typeface="Arial"/>
              <a:ea typeface="Arial"/>
              <a:cs typeface="Arial"/>
              <a:sym typeface="Arial"/>
            </a:endParaRPr>
          </a:p>
        </p:txBody>
      </p:sp>
    </p:spTree>
    <p:extLst>
      <p:ext uri="{BB962C8B-B14F-4D97-AF65-F5344CB8AC3E}">
        <p14:creationId xmlns:p14="http://schemas.microsoft.com/office/powerpoint/2010/main" val="1984526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cxnSp>
        <p:nvCxnSpPr>
          <p:cNvPr id="408" name="Google Shape;408;g2263c050c68_0_8"/>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409" name="Google Shape;409;g2263c050c68_0_8"/>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the outpatient management</a:t>
            </a:r>
            <a:endParaRPr sz="3840" b="1">
              <a:solidFill>
                <a:srgbClr val="2F5496"/>
              </a:solidFill>
              <a:latin typeface="Arial"/>
              <a:ea typeface="Arial"/>
              <a:cs typeface="Arial"/>
              <a:sym typeface="Arial"/>
            </a:endParaRPr>
          </a:p>
        </p:txBody>
      </p:sp>
      <p:sp>
        <p:nvSpPr>
          <p:cNvPr id="410" name="Google Shape;410;g2263c050c68_0_8"/>
          <p:cNvSpPr/>
          <p:nvPr/>
        </p:nvSpPr>
        <p:spPr>
          <a:xfrm>
            <a:off x="6584100" y="4141025"/>
            <a:ext cx="3346200" cy="1878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2442d2720ba_0_27"/>
          <p:cNvSpPr/>
          <p:nvPr/>
        </p:nvSpPr>
        <p:spPr>
          <a:xfrm>
            <a:off x="858100" y="1677825"/>
            <a:ext cx="5537100" cy="4535100"/>
          </a:xfrm>
          <a:prstGeom prst="rect">
            <a:avLst/>
          </a:prstGeom>
          <a:solidFill>
            <a:srgbClr val="B7CCE4"/>
          </a:solidFill>
          <a:ln>
            <a:noFill/>
          </a:ln>
        </p:spPr>
        <p:txBody>
          <a:bodyPr spcFirstLastPara="1" wrap="square" lIns="91425" tIns="45700" rIns="91425" bIns="45700" anchor="ctr" anchorCtr="0">
            <a:noAutofit/>
          </a:bodyPr>
          <a:lstStyle/>
          <a:p>
            <a:pPr marL="0" marR="494030" lvl="0" indent="0" algn="l" rtl="0">
              <a:lnSpc>
                <a:spcPct val="107916"/>
              </a:lnSpc>
              <a:spcBef>
                <a:spcPts val="0"/>
              </a:spcBef>
              <a:spcAft>
                <a:spcPts val="0"/>
              </a:spcAft>
              <a:buClr>
                <a:srgbClr val="000000"/>
              </a:buClr>
              <a:buSzPts val="2400"/>
              <a:buFont typeface="Arial"/>
              <a:buNone/>
            </a:pPr>
            <a:endParaRPr sz="2400" b="1"/>
          </a:p>
          <a:p>
            <a:pPr marL="0" marR="494030" lvl="0" indent="0" algn="l" rtl="0">
              <a:lnSpc>
                <a:spcPct val="107916"/>
              </a:lnSpc>
              <a:spcBef>
                <a:spcPts val="0"/>
              </a:spcBef>
              <a:spcAft>
                <a:spcPts val="0"/>
              </a:spcAft>
              <a:buClr>
                <a:srgbClr val="000000"/>
              </a:buClr>
              <a:buSzPts val="2400"/>
              <a:buFont typeface="Arial"/>
              <a:buNone/>
            </a:pPr>
            <a:endParaRPr sz="2400" b="1"/>
          </a:p>
          <a:p>
            <a:pPr marL="0" marR="494030" lvl="0" indent="0" algn="l" rtl="0">
              <a:lnSpc>
                <a:spcPct val="107916"/>
              </a:lnSpc>
              <a:spcBef>
                <a:spcPts val="0"/>
              </a:spcBef>
              <a:spcAft>
                <a:spcPts val="0"/>
              </a:spcAft>
              <a:buClr>
                <a:srgbClr val="000000"/>
              </a:buClr>
              <a:buSzPts val="2400"/>
              <a:buFont typeface="Arial"/>
              <a:buNone/>
            </a:pPr>
            <a:endParaRPr sz="2400" b="1"/>
          </a:p>
          <a:p>
            <a:pPr marL="0" marR="494030" lvl="0" indent="0" algn="l" rtl="0">
              <a:lnSpc>
                <a:spcPct val="107916"/>
              </a:lnSpc>
              <a:spcBef>
                <a:spcPts val="0"/>
              </a:spcBef>
              <a:spcAft>
                <a:spcPts val="0"/>
              </a:spcAft>
              <a:buClr>
                <a:srgbClr val="000000"/>
              </a:buClr>
              <a:buSzPts val="2400"/>
              <a:buFont typeface="Arial"/>
              <a:buNone/>
            </a:pPr>
            <a:r>
              <a:rPr lang="it-IT" sz="2400" b="1" i="0" u="none" strike="noStrike" cap="none">
                <a:solidFill>
                  <a:srgbClr val="000000"/>
                </a:solidFill>
                <a:latin typeface="Arial"/>
                <a:ea typeface="Arial"/>
                <a:cs typeface="Arial"/>
                <a:sym typeface="Arial"/>
              </a:rPr>
              <a:t>Nuovo modello</a:t>
            </a:r>
            <a:r>
              <a:rPr lang="it-IT" sz="2400" b="1"/>
              <a:t> </a:t>
            </a:r>
            <a:r>
              <a:rPr lang="it-IT" sz="2400" b="1" i="0" u="none" strike="noStrike" cap="none">
                <a:solidFill>
                  <a:srgbClr val="000000"/>
                </a:solidFill>
                <a:latin typeface="Arial"/>
                <a:ea typeface="Arial"/>
                <a:cs typeface="Arial"/>
                <a:sym typeface="Arial"/>
              </a:rPr>
              <a:t>di gestione </a:t>
            </a:r>
            <a:endParaRPr sz="2400" b="1" i="0" u="none" strike="noStrike" cap="none">
              <a:solidFill>
                <a:srgbClr val="000000"/>
              </a:solidFill>
              <a:latin typeface="Arial"/>
              <a:ea typeface="Arial"/>
              <a:cs typeface="Arial"/>
              <a:sym typeface="Arial"/>
            </a:endParaRPr>
          </a:p>
          <a:p>
            <a:pPr marL="0" marR="494030" lvl="0" indent="0" algn="l" rtl="0">
              <a:lnSpc>
                <a:spcPct val="107916"/>
              </a:lnSpc>
              <a:spcBef>
                <a:spcPts val="0"/>
              </a:spcBef>
              <a:spcAft>
                <a:spcPts val="0"/>
              </a:spcAft>
              <a:buClr>
                <a:srgbClr val="000000"/>
              </a:buClr>
              <a:buSzPts val="2400"/>
              <a:buFont typeface="Arial"/>
              <a:buNone/>
            </a:pPr>
            <a:r>
              <a:rPr lang="it-IT" sz="2400" b="1" i="0" u="none" strike="noStrike" cap="none">
                <a:solidFill>
                  <a:srgbClr val="000000"/>
                </a:solidFill>
                <a:latin typeface="Arial"/>
                <a:ea typeface="Arial"/>
                <a:cs typeface="Arial"/>
                <a:sym typeface="Arial"/>
              </a:rPr>
              <a:t>del paziente con  </a:t>
            </a:r>
            <a:endParaRPr sz="2400" b="1" i="0" u="none" strike="noStrike" cap="none">
              <a:solidFill>
                <a:srgbClr val="000000"/>
              </a:solidFill>
              <a:latin typeface="Arial"/>
              <a:ea typeface="Arial"/>
              <a:cs typeface="Arial"/>
              <a:sym typeface="Arial"/>
            </a:endParaRPr>
          </a:p>
          <a:p>
            <a:pPr marL="0" marR="494030" lvl="0" indent="0" algn="l" rtl="0">
              <a:lnSpc>
                <a:spcPct val="107916"/>
              </a:lnSpc>
              <a:spcBef>
                <a:spcPts val="0"/>
              </a:spcBef>
              <a:spcAft>
                <a:spcPts val="0"/>
              </a:spcAft>
              <a:buClr>
                <a:srgbClr val="000000"/>
              </a:buClr>
              <a:buSzPts val="2400"/>
              <a:buFont typeface="Arial"/>
              <a:buNone/>
            </a:pPr>
            <a:r>
              <a:rPr lang="it-IT" sz="2400" b="1" i="0" u="none" strike="noStrike" cap="none">
                <a:solidFill>
                  <a:srgbClr val="000000"/>
                </a:solidFill>
                <a:latin typeface="Arial"/>
                <a:ea typeface="Arial"/>
                <a:cs typeface="Arial"/>
                <a:sym typeface="Arial"/>
              </a:rPr>
              <a:t>Encefalopatia Epatica </a:t>
            </a:r>
            <a:endParaRPr sz="2400" b="1" i="0" u="none" strike="noStrike" cap="none">
              <a:solidFill>
                <a:srgbClr val="000000"/>
              </a:solidFill>
              <a:latin typeface="Arial"/>
              <a:ea typeface="Arial"/>
              <a:cs typeface="Arial"/>
              <a:sym typeface="Arial"/>
            </a:endParaRPr>
          </a:p>
          <a:p>
            <a:pPr marL="0" marR="494030" lvl="0" indent="0" algn="l" rtl="0">
              <a:lnSpc>
                <a:spcPct val="107916"/>
              </a:lnSpc>
              <a:spcBef>
                <a:spcPts val="800"/>
              </a:spcBef>
              <a:spcAft>
                <a:spcPts val="0"/>
              </a:spcAft>
              <a:buClr>
                <a:srgbClr val="000000"/>
              </a:buClr>
              <a:buSzPts val="1800"/>
              <a:buFont typeface="Arial"/>
              <a:buNone/>
            </a:pPr>
            <a:r>
              <a:rPr lang="it-IT" sz="1800" b="1" i="1" u="none" strike="noStrike" cap="none">
                <a:solidFill>
                  <a:srgbClr val="000000"/>
                </a:solidFill>
                <a:latin typeface="Arial"/>
                <a:ea typeface="Arial"/>
                <a:cs typeface="Arial"/>
                <a:sym typeface="Arial"/>
              </a:rPr>
              <a:t>Suggerimenti su diagnosi e follow up</a:t>
            </a:r>
            <a:endParaRPr sz="2400" b="1"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494030" lvl="0" indent="0" algn="l" rtl="0">
              <a:lnSpc>
                <a:spcPct val="107916"/>
              </a:lnSpc>
              <a:spcBef>
                <a:spcPts val="0"/>
              </a:spcBef>
              <a:spcAft>
                <a:spcPts val="0"/>
              </a:spcAft>
              <a:buClr>
                <a:srgbClr val="000000"/>
              </a:buClr>
              <a:buSzPts val="2400"/>
              <a:buFont typeface="Arial"/>
              <a:buNone/>
            </a:pPr>
            <a:r>
              <a:rPr lang="it-IT" sz="2400" b="1" i="0" u="none" strike="noStrike" cap="none">
                <a:solidFill>
                  <a:srgbClr val="000000"/>
                </a:solidFill>
                <a:latin typeface="Arial"/>
                <a:ea typeface="Arial"/>
                <a:cs typeface="Arial"/>
                <a:sym typeface="Arial"/>
              </a:rPr>
              <a:t>DOCUMENTO DI CONSENSO</a:t>
            </a:r>
            <a:endParaRPr sz="2400" b="1" i="0" u="none" strike="noStrike" cap="none">
              <a:solidFill>
                <a:srgbClr val="000000"/>
              </a:solidFill>
              <a:latin typeface="Arial"/>
              <a:ea typeface="Arial"/>
              <a:cs typeface="Arial"/>
              <a:sym typeface="Arial"/>
            </a:endParaRPr>
          </a:p>
          <a:p>
            <a:pPr marL="0" marR="494030" lvl="0" indent="0" algn="l" rtl="0">
              <a:lnSpc>
                <a:spcPct val="107916"/>
              </a:lnSpc>
              <a:spcBef>
                <a:spcPts val="0"/>
              </a:spcBef>
              <a:spcAft>
                <a:spcPts val="0"/>
              </a:spcAft>
              <a:buClr>
                <a:srgbClr val="000000"/>
              </a:buClr>
              <a:buSzPts val="2400"/>
              <a:buFont typeface="Arial"/>
              <a:buNone/>
            </a:pPr>
            <a:r>
              <a:rPr lang="it-IT" sz="2400" b="1" i="0" u="none" strike="noStrike" cap="none">
                <a:solidFill>
                  <a:srgbClr val="000000"/>
                </a:solidFill>
                <a:latin typeface="Arial"/>
                <a:ea typeface="Arial"/>
                <a:cs typeface="Arial"/>
                <a:sym typeface="Arial"/>
              </a:rPr>
              <a:t>REGIONE SICILIA</a:t>
            </a:r>
            <a:endParaRPr sz="2400" b="1" i="0" u="none" strike="noStrike" cap="none">
              <a:solidFill>
                <a:srgbClr val="000000"/>
              </a:solidFill>
              <a:latin typeface="Arial"/>
              <a:ea typeface="Arial"/>
              <a:cs typeface="Arial"/>
              <a:sym typeface="Arial"/>
            </a:endParaRPr>
          </a:p>
          <a:p>
            <a:pPr marL="0" marR="494030" lvl="0" indent="0" algn="l" rtl="0">
              <a:lnSpc>
                <a:spcPct val="107916"/>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494030" lvl="0" indent="0" algn="l" rtl="0">
              <a:lnSpc>
                <a:spcPct val="107916"/>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494030" lvl="0" indent="0" algn="l" rtl="0">
              <a:lnSpc>
                <a:spcPct val="107916"/>
              </a:lnSpc>
              <a:spcBef>
                <a:spcPts val="0"/>
              </a:spcBef>
              <a:spcAft>
                <a:spcPts val="0"/>
              </a:spcAft>
              <a:buClr>
                <a:srgbClr val="000000"/>
              </a:buClr>
              <a:buSzPts val="1100"/>
              <a:buFont typeface="Arial"/>
              <a:buNone/>
            </a:pPr>
            <a:endParaRPr sz="1100" b="0" i="0" u="none" strike="noStrike" cap="none">
              <a:solidFill>
                <a:srgbClr val="000000"/>
              </a:solidFill>
              <a:highlight>
                <a:srgbClr val="FFFF00"/>
              </a:highlight>
              <a:latin typeface="Calibri"/>
              <a:ea typeface="Calibri"/>
              <a:cs typeface="Calibri"/>
              <a:sym typeface="Calibri"/>
            </a:endParaRPr>
          </a:p>
          <a:p>
            <a:pPr marL="0" marR="494030" lvl="0" indent="0" algn="l" rtl="0">
              <a:lnSpc>
                <a:spcPct val="107916"/>
              </a:lnSpc>
              <a:spcBef>
                <a:spcPts val="800"/>
              </a:spcBef>
              <a:spcAft>
                <a:spcPts val="0"/>
              </a:spcAft>
              <a:buClr>
                <a:srgbClr val="000000"/>
              </a:buClr>
              <a:buSzPts val="1100"/>
              <a:buFont typeface="Arial"/>
              <a:buNone/>
            </a:pPr>
            <a:endParaRPr sz="1100" b="0" i="0" u="none" strike="noStrike" cap="none">
              <a:solidFill>
                <a:srgbClr val="000000"/>
              </a:solidFill>
              <a:highlight>
                <a:srgbClr val="FFFF00"/>
              </a:highlight>
              <a:latin typeface="Calibri"/>
              <a:ea typeface="Calibri"/>
              <a:cs typeface="Calibri"/>
              <a:sym typeface="Calibri"/>
            </a:endParaRPr>
          </a:p>
          <a:p>
            <a:pPr marL="0" marR="494030" lvl="0" indent="0" algn="l" rtl="0">
              <a:lnSpc>
                <a:spcPct val="107916"/>
              </a:lnSpc>
              <a:spcBef>
                <a:spcPts val="800"/>
              </a:spcBef>
              <a:spcAft>
                <a:spcPts val="800"/>
              </a:spcAft>
              <a:buClr>
                <a:srgbClr val="000000"/>
              </a:buClr>
              <a:buSzPts val="1100"/>
              <a:buFont typeface="Arial"/>
              <a:buNone/>
            </a:pPr>
            <a:endParaRPr sz="1100" b="0" i="0" u="none" strike="noStrike" cap="none">
              <a:solidFill>
                <a:srgbClr val="000000"/>
              </a:solidFill>
              <a:highlight>
                <a:srgbClr val="FFFF00"/>
              </a:highlight>
              <a:latin typeface="Calibri"/>
              <a:ea typeface="Calibri"/>
              <a:cs typeface="Calibri"/>
              <a:sym typeface="Calibri"/>
            </a:endParaRPr>
          </a:p>
        </p:txBody>
      </p:sp>
      <p:sp>
        <p:nvSpPr>
          <p:cNvPr id="417" name="Google Shape;417;g2442d2720ba_0_27"/>
          <p:cNvSpPr txBox="1"/>
          <p:nvPr/>
        </p:nvSpPr>
        <p:spPr>
          <a:xfrm>
            <a:off x="6520600" y="1762050"/>
            <a:ext cx="4773000" cy="4402200"/>
          </a:xfrm>
          <a:prstGeom prst="rect">
            <a:avLst/>
          </a:prstGeom>
          <a:noFill/>
          <a:ln w="28575"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it-IT" sz="1200" b="1" i="0" u="none" strike="noStrike" cap="none">
                <a:solidFill>
                  <a:srgbClr val="0070C0"/>
                </a:solidFill>
                <a:latin typeface="Arial"/>
                <a:ea typeface="Arial"/>
                <a:cs typeface="Arial"/>
                <a:sym typeface="Arial"/>
              </a:rPr>
              <a:t>ADVISORY BOARD </a:t>
            </a:r>
            <a:endParaRPr sz="1200" b="1" i="0" u="none" strike="noStrike" cap="none">
              <a:solidFill>
                <a:srgbClr val="0070C0"/>
              </a:solidFill>
              <a:latin typeface="Arial"/>
              <a:ea typeface="Arial"/>
              <a:cs typeface="Arial"/>
              <a:sym typeface="Arial"/>
            </a:endParaRPr>
          </a:p>
          <a:p>
            <a:pPr marL="457200" marR="0" lvl="0" indent="-304800" algn="l" rtl="0">
              <a:lnSpc>
                <a:spcPct val="150000"/>
              </a:lnSpc>
              <a:spcBef>
                <a:spcPts val="0"/>
              </a:spcBef>
              <a:spcAft>
                <a:spcPts val="0"/>
              </a:spcAft>
              <a:buClr>
                <a:schemeClr val="dk1"/>
              </a:buClr>
              <a:buSzPts val="1200"/>
              <a:buFont typeface="Arial"/>
              <a:buChar char="●"/>
            </a:pPr>
            <a:r>
              <a:rPr lang="it-IT" sz="1200" b="1" i="0" u="none" strike="noStrike" cap="none">
                <a:solidFill>
                  <a:schemeClr val="dk1"/>
                </a:solidFill>
                <a:latin typeface="Arial"/>
                <a:ea typeface="Arial"/>
                <a:cs typeface="Arial"/>
                <a:sym typeface="Arial"/>
              </a:rPr>
              <a:t>Antonio Craxì </a:t>
            </a:r>
            <a:r>
              <a:rPr lang="it-IT" sz="1200" b="0" i="0" u="none" strike="noStrike" cap="none">
                <a:solidFill>
                  <a:schemeClr val="dk1"/>
                </a:solidFill>
                <a:latin typeface="Arial"/>
                <a:ea typeface="Arial"/>
                <a:cs typeface="Arial"/>
                <a:sym typeface="Arial"/>
              </a:rPr>
              <a:t>(Specialista in malattie del fegato)</a:t>
            </a:r>
            <a:endParaRPr sz="1200" b="0" i="0" u="none" strike="noStrike" cap="none">
              <a:solidFill>
                <a:schemeClr val="dk1"/>
              </a:solidFill>
              <a:latin typeface="Arial"/>
              <a:ea typeface="Arial"/>
              <a:cs typeface="Arial"/>
              <a:sym typeface="Arial"/>
            </a:endParaRPr>
          </a:p>
          <a:p>
            <a:pPr marL="457200" marR="0" lvl="0" indent="-304800" algn="l" rtl="0">
              <a:lnSpc>
                <a:spcPct val="150000"/>
              </a:lnSpc>
              <a:spcBef>
                <a:spcPts val="0"/>
              </a:spcBef>
              <a:spcAft>
                <a:spcPts val="0"/>
              </a:spcAft>
              <a:buClr>
                <a:schemeClr val="dk1"/>
              </a:buClr>
              <a:buSzPts val="1200"/>
              <a:buFont typeface="Arial"/>
              <a:buChar char="●"/>
            </a:pPr>
            <a:r>
              <a:rPr lang="it-IT" sz="1200" b="1" i="0" u="none" strike="noStrike" cap="none">
                <a:solidFill>
                  <a:schemeClr val="dk1"/>
                </a:solidFill>
                <a:latin typeface="Arial"/>
                <a:ea typeface="Arial"/>
                <a:cs typeface="Arial"/>
                <a:sym typeface="Arial"/>
              </a:rPr>
              <a:t>Giovanni Raimondo </a:t>
            </a:r>
            <a:r>
              <a:rPr lang="it-IT" sz="1200" b="0" i="0" u="none" strike="noStrike" cap="none">
                <a:solidFill>
                  <a:schemeClr val="dk1"/>
                </a:solidFill>
                <a:latin typeface="Arial"/>
                <a:ea typeface="Arial"/>
                <a:cs typeface="Arial"/>
                <a:sym typeface="Arial"/>
              </a:rPr>
              <a:t>(Specialista in malattie del fegato)</a:t>
            </a:r>
            <a:endParaRPr sz="1200" b="1" i="0" u="none" strike="noStrike" cap="none">
              <a:solidFill>
                <a:schemeClr val="dk1"/>
              </a:solidFill>
              <a:latin typeface="Arial"/>
              <a:ea typeface="Arial"/>
              <a:cs typeface="Arial"/>
              <a:sym typeface="Arial"/>
            </a:endParaRPr>
          </a:p>
          <a:p>
            <a:pPr marL="457200" marR="0" lvl="0" indent="-304800" algn="l" rtl="0">
              <a:lnSpc>
                <a:spcPct val="150000"/>
              </a:lnSpc>
              <a:spcBef>
                <a:spcPts val="0"/>
              </a:spcBef>
              <a:spcAft>
                <a:spcPts val="0"/>
              </a:spcAft>
              <a:buClr>
                <a:schemeClr val="dk1"/>
              </a:buClr>
              <a:buSzPts val="1200"/>
              <a:buFont typeface="Arial"/>
              <a:buChar char="●"/>
            </a:pPr>
            <a:r>
              <a:rPr lang="it-IT" sz="1200" b="1" i="0" u="none" strike="noStrike" cap="none">
                <a:solidFill>
                  <a:schemeClr val="dk1"/>
                </a:solidFill>
                <a:latin typeface="Arial"/>
                <a:ea typeface="Arial"/>
                <a:cs typeface="Arial"/>
                <a:sym typeface="Arial"/>
              </a:rPr>
              <a:t>Maurizio Russello </a:t>
            </a:r>
            <a:r>
              <a:rPr lang="it-IT" sz="1200" b="0" i="0" u="none" strike="noStrike" cap="none">
                <a:solidFill>
                  <a:schemeClr val="dk1"/>
                </a:solidFill>
                <a:latin typeface="Arial"/>
                <a:ea typeface="Arial"/>
                <a:cs typeface="Arial"/>
                <a:sym typeface="Arial"/>
              </a:rPr>
              <a:t>(Specialista in malattie del fegato)</a:t>
            </a:r>
            <a:endParaRPr sz="1200" b="1" i="0" u="none" strike="noStrike" cap="none">
              <a:solidFill>
                <a:schemeClr val="dk1"/>
              </a:solidFill>
              <a:latin typeface="Arial"/>
              <a:ea typeface="Arial"/>
              <a:cs typeface="Arial"/>
              <a:sym typeface="Arial"/>
            </a:endParaRPr>
          </a:p>
          <a:p>
            <a:pPr marL="457200" marR="0" lvl="0" indent="-304800" algn="l" rtl="0">
              <a:lnSpc>
                <a:spcPct val="150000"/>
              </a:lnSpc>
              <a:spcBef>
                <a:spcPts val="0"/>
              </a:spcBef>
              <a:spcAft>
                <a:spcPts val="0"/>
              </a:spcAft>
              <a:buClr>
                <a:schemeClr val="dk1"/>
              </a:buClr>
              <a:buSzPts val="1200"/>
              <a:buFont typeface="Arial"/>
              <a:buChar char="●"/>
            </a:pPr>
            <a:r>
              <a:rPr lang="it-IT" sz="1200" b="1" i="0" u="none" strike="noStrike" cap="none">
                <a:solidFill>
                  <a:schemeClr val="dk1"/>
                </a:solidFill>
                <a:latin typeface="Arial"/>
                <a:ea typeface="Arial"/>
                <a:cs typeface="Arial"/>
                <a:sym typeface="Arial"/>
              </a:rPr>
              <a:t>Silvia Radosti </a:t>
            </a:r>
            <a:r>
              <a:rPr lang="it-IT" sz="1200" b="0" i="0" u="none" strike="noStrike" cap="none">
                <a:solidFill>
                  <a:schemeClr val="dk1"/>
                </a:solidFill>
                <a:latin typeface="Arial"/>
                <a:ea typeface="Arial"/>
                <a:cs typeface="Arial"/>
                <a:sym typeface="Arial"/>
              </a:rPr>
              <a:t>(Medico di Medicina Generale)</a:t>
            </a:r>
            <a:endParaRPr sz="1200" b="1" i="0" u="none" strike="noStrike" cap="none">
              <a:solidFill>
                <a:schemeClr val="dk1"/>
              </a:solidFill>
              <a:latin typeface="Arial"/>
              <a:ea typeface="Arial"/>
              <a:cs typeface="Arial"/>
              <a:sym typeface="Arial"/>
            </a:endParaRPr>
          </a:p>
          <a:p>
            <a:pPr marL="457200" marR="0" lvl="0" indent="-304800" algn="l" rtl="0">
              <a:lnSpc>
                <a:spcPct val="150000"/>
              </a:lnSpc>
              <a:spcBef>
                <a:spcPts val="0"/>
              </a:spcBef>
              <a:spcAft>
                <a:spcPts val="0"/>
              </a:spcAft>
              <a:buClr>
                <a:schemeClr val="dk1"/>
              </a:buClr>
              <a:buSzPts val="1200"/>
              <a:buFont typeface="Arial"/>
              <a:buChar char="●"/>
            </a:pPr>
            <a:r>
              <a:rPr lang="it-IT" sz="1200" b="1" i="0" u="none" strike="noStrike" cap="none">
                <a:solidFill>
                  <a:schemeClr val="dk1"/>
                </a:solidFill>
                <a:latin typeface="Arial"/>
                <a:ea typeface="Arial"/>
                <a:cs typeface="Arial"/>
                <a:sym typeface="Arial"/>
              </a:rPr>
              <a:t>Concetta La Seta </a:t>
            </a:r>
            <a:r>
              <a:rPr lang="it-IT" sz="1200" b="0" i="0" u="none" strike="noStrike" cap="none">
                <a:solidFill>
                  <a:schemeClr val="dk1"/>
                </a:solidFill>
                <a:latin typeface="Arial"/>
                <a:ea typeface="Arial"/>
                <a:cs typeface="Arial"/>
                <a:sym typeface="Arial"/>
              </a:rPr>
              <a:t>(Farmacista Ospedaliero)</a:t>
            </a: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endParaRPr sz="1200" b="1">
              <a:solidFill>
                <a:srgbClr val="0070C0"/>
              </a:solidFill>
            </a:endParaRPr>
          </a:p>
          <a:p>
            <a:pPr marL="0" marR="0" lvl="0" indent="0" algn="l" rtl="0">
              <a:lnSpc>
                <a:spcPct val="150000"/>
              </a:lnSpc>
              <a:spcBef>
                <a:spcPts val="0"/>
              </a:spcBef>
              <a:spcAft>
                <a:spcPts val="0"/>
              </a:spcAft>
              <a:buClr>
                <a:srgbClr val="000000"/>
              </a:buClr>
              <a:buSzPts val="1200"/>
              <a:buFont typeface="Arial"/>
              <a:buNone/>
            </a:pPr>
            <a:endParaRPr sz="1200" b="1">
              <a:solidFill>
                <a:srgbClr val="0070C0"/>
              </a:solidFill>
            </a:endParaRPr>
          </a:p>
          <a:p>
            <a:pPr marL="0" marR="0" lvl="0" indent="0" algn="l" rtl="0">
              <a:lnSpc>
                <a:spcPct val="150000"/>
              </a:lnSpc>
              <a:spcBef>
                <a:spcPts val="0"/>
              </a:spcBef>
              <a:spcAft>
                <a:spcPts val="0"/>
              </a:spcAft>
              <a:buClr>
                <a:srgbClr val="000000"/>
              </a:buClr>
              <a:buSzPts val="1200"/>
              <a:buFont typeface="Arial"/>
              <a:buNone/>
            </a:pPr>
            <a:r>
              <a:rPr lang="it-IT" sz="800" b="1" i="0" u="none" strike="noStrike" cap="none">
                <a:solidFill>
                  <a:srgbClr val="0070C0"/>
                </a:solidFill>
                <a:latin typeface="Arial"/>
                <a:ea typeface="Arial"/>
                <a:cs typeface="Arial"/>
                <a:sym typeface="Arial"/>
              </a:rPr>
              <a:t>GRUPPO DI LAVORO</a:t>
            </a:r>
            <a:endParaRPr sz="800" b="1" i="0" u="none" strike="noStrike" cap="none">
              <a:solidFill>
                <a:srgbClr val="0070C0"/>
              </a:solidFill>
              <a:latin typeface="Arial"/>
              <a:ea typeface="Arial"/>
              <a:cs typeface="Arial"/>
              <a:sym typeface="Arial"/>
            </a:endParaRPr>
          </a:p>
          <a:p>
            <a:pPr marL="457200" marR="0" lvl="0" indent="-279400" algn="l" rtl="0">
              <a:lnSpc>
                <a:spcPct val="150000"/>
              </a:lnSpc>
              <a:spcBef>
                <a:spcPts val="0"/>
              </a:spcBef>
              <a:spcAft>
                <a:spcPts val="0"/>
              </a:spcAft>
              <a:buClr>
                <a:schemeClr val="dk1"/>
              </a:buClr>
              <a:buSzPts val="800"/>
              <a:buFont typeface="Arial"/>
              <a:buChar char="●"/>
            </a:pPr>
            <a:r>
              <a:rPr lang="it-IT" sz="800" b="1" i="0" u="none" strike="noStrike" cap="none">
                <a:solidFill>
                  <a:schemeClr val="dk1"/>
                </a:solidFill>
                <a:latin typeface="Arial"/>
                <a:ea typeface="Arial"/>
                <a:cs typeface="Arial"/>
                <a:sym typeface="Arial"/>
              </a:rPr>
              <a:t>Giuseppe Alaimo </a:t>
            </a:r>
            <a:endParaRPr sz="800" b="1" i="0" u="none" strike="noStrike" cap="none">
              <a:solidFill>
                <a:schemeClr val="dk1"/>
              </a:solidFill>
              <a:latin typeface="Arial"/>
              <a:ea typeface="Arial"/>
              <a:cs typeface="Arial"/>
              <a:sym typeface="Arial"/>
            </a:endParaRPr>
          </a:p>
          <a:p>
            <a:pPr marL="457200" marR="0" lvl="0" indent="-279400" algn="l" rtl="0">
              <a:lnSpc>
                <a:spcPct val="150000"/>
              </a:lnSpc>
              <a:spcBef>
                <a:spcPts val="0"/>
              </a:spcBef>
              <a:spcAft>
                <a:spcPts val="0"/>
              </a:spcAft>
              <a:buClr>
                <a:schemeClr val="dk1"/>
              </a:buClr>
              <a:buSzPts val="800"/>
              <a:buFont typeface="Arial"/>
              <a:buChar char="●"/>
            </a:pPr>
            <a:r>
              <a:rPr lang="it-IT" sz="800" b="1" i="0" u="none" strike="noStrike" cap="none">
                <a:solidFill>
                  <a:schemeClr val="dk1"/>
                </a:solidFill>
                <a:latin typeface="Arial"/>
                <a:ea typeface="Arial"/>
                <a:cs typeface="Arial"/>
                <a:sym typeface="Arial"/>
              </a:rPr>
              <a:t>Gaetano Bertino</a:t>
            </a:r>
            <a:endParaRPr sz="800" b="1" i="0" u="none" strike="noStrike" cap="none">
              <a:solidFill>
                <a:schemeClr val="dk1"/>
              </a:solidFill>
              <a:latin typeface="Arial"/>
              <a:ea typeface="Arial"/>
              <a:cs typeface="Arial"/>
              <a:sym typeface="Arial"/>
            </a:endParaRPr>
          </a:p>
          <a:p>
            <a:pPr marL="457200" marR="0" lvl="0" indent="-279400" algn="l" rtl="0">
              <a:lnSpc>
                <a:spcPct val="150000"/>
              </a:lnSpc>
              <a:spcBef>
                <a:spcPts val="0"/>
              </a:spcBef>
              <a:spcAft>
                <a:spcPts val="0"/>
              </a:spcAft>
              <a:buClr>
                <a:schemeClr val="dk1"/>
              </a:buClr>
              <a:buSzPts val="800"/>
              <a:buFont typeface="Arial"/>
              <a:buChar char="●"/>
            </a:pPr>
            <a:r>
              <a:rPr lang="it-IT" sz="800" b="1" i="0" u="none" strike="noStrike" cap="none">
                <a:solidFill>
                  <a:schemeClr val="dk1"/>
                </a:solidFill>
                <a:latin typeface="Arial"/>
                <a:ea typeface="Arial"/>
                <a:cs typeface="Arial"/>
                <a:sym typeface="Arial"/>
              </a:rPr>
              <a:t>Marco Ciancio</a:t>
            </a:r>
            <a:endParaRPr sz="800" b="1" i="0" u="none" strike="noStrike" cap="none">
              <a:solidFill>
                <a:schemeClr val="dk1"/>
              </a:solidFill>
              <a:latin typeface="Arial"/>
              <a:ea typeface="Arial"/>
              <a:cs typeface="Arial"/>
              <a:sym typeface="Arial"/>
            </a:endParaRPr>
          </a:p>
          <a:p>
            <a:pPr marL="457200" marR="0" lvl="0" indent="-279400" algn="l" rtl="0">
              <a:lnSpc>
                <a:spcPct val="150000"/>
              </a:lnSpc>
              <a:spcBef>
                <a:spcPts val="0"/>
              </a:spcBef>
              <a:spcAft>
                <a:spcPts val="0"/>
              </a:spcAft>
              <a:buClr>
                <a:schemeClr val="dk1"/>
              </a:buClr>
              <a:buSzPts val="800"/>
              <a:buFont typeface="Arial"/>
              <a:buChar char="●"/>
            </a:pPr>
            <a:r>
              <a:rPr lang="it-IT" sz="800" b="1" i="0" u="none" strike="noStrike" cap="none">
                <a:solidFill>
                  <a:schemeClr val="dk1"/>
                </a:solidFill>
                <a:latin typeface="Arial"/>
                <a:ea typeface="Arial"/>
                <a:cs typeface="Arial"/>
                <a:sym typeface="Arial"/>
              </a:rPr>
              <a:t>Maria Despina Cucinotta</a:t>
            </a:r>
            <a:endParaRPr sz="800" b="1" i="0" u="none" strike="noStrike" cap="none">
              <a:solidFill>
                <a:schemeClr val="dk1"/>
              </a:solidFill>
              <a:latin typeface="Arial"/>
              <a:ea typeface="Arial"/>
              <a:cs typeface="Arial"/>
              <a:sym typeface="Arial"/>
            </a:endParaRPr>
          </a:p>
          <a:p>
            <a:pPr marL="457200" marR="0" lvl="0" indent="-279400" algn="l" rtl="0">
              <a:lnSpc>
                <a:spcPct val="150000"/>
              </a:lnSpc>
              <a:spcBef>
                <a:spcPts val="0"/>
              </a:spcBef>
              <a:spcAft>
                <a:spcPts val="0"/>
              </a:spcAft>
              <a:buClr>
                <a:schemeClr val="dk1"/>
              </a:buClr>
              <a:buSzPts val="800"/>
              <a:buFont typeface="Arial"/>
              <a:buChar char="●"/>
            </a:pPr>
            <a:r>
              <a:rPr lang="it-IT" sz="800" b="1" i="0" u="none" strike="noStrike" cap="none">
                <a:solidFill>
                  <a:schemeClr val="dk1"/>
                </a:solidFill>
                <a:latin typeface="Arial"/>
                <a:ea typeface="Arial"/>
                <a:cs typeface="Arial"/>
                <a:sym typeface="Arial"/>
              </a:rPr>
              <a:t>Antonio Digiacomo</a:t>
            </a:r>
            <a:endParaRPr sz="800" b="1" i="0" u="none" strike="noStrike" cap="none">
              <a:solidFill>
                <a:schemeClr val="dk1"/>
              </a:solidFill>
              <a:latin typeface="Arial"/>
              <a:ea typeface="Arial"/>
              <a:cs typeface="Arial"/>
              <a:sym typeface="Arial"/>
            </a:endParaRPr>
          </a:p>
          <a:p>
            <a:pPr marL="457200" marR="0" lvl="0" indent="-279400" algn="l" rtl="0">
              <a:lnSpc>
                <a:spcPct val="150000"/>
              </a:lnSpc>
              <a:spcBef>
                <a:spcPts val="0"/>
              </a:spcBef>
              <a:spcAft>
                <a:spcPts val="0"/>
              </a:spcAft>
              <a:buClr>
                <a:schemeClr val="dk1"/>
              </a:buClr>
              <a:buSzPts val="800"/>
              <a:buFont typeface="Arial"/>
              <a:buChar char="●"/>
            </a:pPr>
            <a:r>
              <a:rPr lang="it-IT" sz="800" b="1" i="0" u="none" strike="noStrike" cap="none">
                <a:solidFill>
                  <a:schemeClr val="dk1"/>
                </a:solidFill>
                <a:latin typeface="Arial"/>
                <a:ea typeface="Arial"/>
                <a:cs typeface="Arial"/>
                <a:sym typeface="Arial"/>
              </a:rPr>
              <a:t>Salvatore Madonia </a:t>
            </a:r>
            <a:endParaRPr sz="800" b="1" i="0" u="none" strike="noStrike" cap="none">
              <a:solidFill>
                <a:schemeClr val="dk1"/>
              </a:solidFill>
              <a:latin typeface="Arial"/>
              <a:ea typeface="Arial"/>
              <a:cs typeface="Arial"/>
              <a:sym typeface="Arial"/>
            </a:endParaRPr>
          </a:p>
          <a:p>
            <a:pPr marL="457200" marR="0" lvl="0" indent="-279400" algn="l" rtl="0">
              <a:lnSpc>
                <a:spcPct val="150000"/>
              </a:lnSpc>
              <a:spcBef>
                <a:spcPts val="0"/>
              </a:spcBef>
              <a:spcAft>
                <a:spcPts val="0"/>
              </a:spcAft>
              <a:buClr>
                <a:schemeClr val="dk1"/>
              </a:buClr>
              <a:buSzPts val="800"/>
              <a:buFont typeface="Arial"/>
              <a:buChar char="●"/>
            </a:pPr>
            <a:r>
              <a:rPr lang="it-IT" sz="800" b="1" i="0" u="none" strike="noStrike" cap="none">
                <a:solidFill>
                  <a:schemeClr val="dk1"/>
                </a:solidFill>
                <a:latin typeface="Arial"/>
                <a:ea typeface="Arial"/>
                <a:cs typeface="Arial"/>
                <a:sym typeface="Arial"/>
              </a:rPr>
              <a:t>Ignazio Scalisi </a:t>
            </a:r>
            <a:endParaRPr sz="800" b="1" i="0" u="none" strike="noStrike" cap="none">
              <a:solidFill>
                <a:schemeClr val="dk1"/>
              </a:solidFill>
              <a:latin typeface="Arial"/>
              <a:ea typeface="Arial"/>
              <a:cs typeface="Arial"/>
              <a:sym typeface="Arial"/>
            </a:endParaRPr>
          </a:p>
          <a:p>
            <a:pPr marL="457200" marR="0" lvl="0" indent="-279400" algn="l" rtl="0">
              <a:lnSpc>
                <a:spcPct val="150000"/>
              </a:lnSpc>
              <a:spcBef>
                <a:spcPts val="0"/>
              </a:spcBef>
              <a:spcAft>
                <a:spcPts val="0"/>
              </a:spcAft>
              <a:buClr>
                <a:schemeClr val="dk1"/>
              </a:buClr>
              <a:buSzPts val="800"/>
              <a:buFont typeface="Arial"/>
              <a:buChar char="●"/>
            </a:pPr>
            <a:r>
              <a:rPr lang="it-IT" sz="800" b="1" i="0" u="none" strike="noStrike" cap="none">
                <a:solidFill>
                  <a:schemeClr val="dk1"/>
                </a:solidFill>
                <a:latin typeface="Arial"/>
                <a:ea typeface="Arial"/>
                <a:cs typeface="Arial"/>
                <a:sym typeface="Arial"/>
              </a:rPr>
              <a:t>Gaetano Scifo </a:t>
            </a:r>
            <a:endParaRPr sz="800" b="1" i="0" u="none" strike="noStrike" cap="none">
              <a:solidFill>
                <a:schemeClr val="dk1"/>
              </a:solidFill>
              <a:latin typeface="Arial"/>
              <a:ea typeface="Arial"/>
              <a:cs typeface="Arial"/>
              <a:sym typeface="Arial"/>
            </a:endParaRPr>
          </a:p>
          <a:p>
            <a:pPr marL="457200" marR="0" lvl="0" indent="-279400" algn="l" rtl="0">
              <a:lnSpc>
                <a:spcPct val="150000"/>
              </a:lnSpc>
              <a:spcBef>
                <a:spcPts val="0"/>
              </a:spcBef>
              <a:spcAft>
                <a:spcPts val="0"/>
              </a:spcAft>
              <a:buClr>
                <a:schemeClr val="dk1"/>
              </a:buClr>
              <a:buSzPts val="800"/>
              <a:buFont typeface="Arial"/>
              <a:buChar char="●"/>
            </a:pPr>
            <a:r>
              <a:rPr lang="it-IT" sz="800" b="1" i="0" u="none" strike="noStrike" cap="none">
                <a:solidFill>
                  <a:schemeClr val="dk1"/>
                </a:solidFill>
                <a:latin typeface="Arial"/>
                <a:ea typeface="Arial"/>
                <a:cs typeface="Arial"/>
                <a:sym typeface="Arial"/>
              </a:rPr>
              <a:t>Giovanni Squadrito</a:t>
            </a:r>
            <a:endParaRPr sz="800" b="1" i="0" u="none" strike="noStrike" cap="none">
              <a:solidFill>
                <a:schemeClr val="dk1"/>
              </a:solidFill>
              <a:latin typeface="Arial"/>
              <a:ea typeface="Arial"/>
              <a:cs typeface="Arial"/>
              <a:sym typeface="Arial"/>
            </a:endParaRPr>
          </a:p>
        </p:txBody>
      </p:sp>
      <p:cxnSp>
        <p:nvCxnSpPr>
          <p:cNvPr id="418" name="Google Shape;418;g2442d2720ba_0_27"/>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419" name="Google Shape;419;g2442d2720ba_0_27"/>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the outpatient management</a:t>
            </a:r>
            <a:endParaRPr sz="3840" b="1">
              <a:solidFill>
                <a:srgbClr val="2F5496"/>
              </a:solidFill>
              <a:latin typeface="Arial"/>
              <a:ea typeface="Arial"/>
              <a:cs typeface="Arial"/>
              <a:sym typeface="Arial"/>
            </a:endParaRPr>
          </a:p>
        </p:txBody>
      </p:sp>
      <p:sp>
        <p:nvSpPr>
          <p:cNvPr id="420" name="Google Shape;420;g2442d2720ba_0_27"/>
          <p:cNvSpPr/>
          <p:nvPr/>
        </p:nvSpPr>
        <p:spPr>
          <a:xfrm>
            <a:off x="6584100" y="4141025"/>
            <a:ext cx="3346200" cy="1878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g22d4a50a0c4_0_30"/>
          <p:cNvPicPr preferRelativeResize="0"/>
          <p:nvPr/>
        </p:nvPicPr>
        <p:blipFill>
          <a:blip r:embed="rId3">
            <a:alphaModFix/>
          </a:blip>
          <a:stretch>
            <a:fillRect/>
          </a:stretch>
        </p:blipFill>
        <p:spPr>
          <a:xfrm>
            <a:off x="152400" y="1843225"/>
            <a:ext cx="6240975" cy="4481472"/>
          </a:xfrm>
          <a:prstGeom prst="rect">
            <a:avLst/>
          </a:prstGeom>
          <a:noFill/>
          <a:ln w="28575" cap="flat" cmpd="sng">
            <a:solidFill>
              <a:srgbClr val="980000"/>
            </a:solidFill>
            <a:prstDash val="solid"/>
            <a:round/>
            <a:headEnd type="none" w="sm" len="sm"/>
            <a:tailEnd type="none" w="sm" len="sm"/>
          </a:ln>
        </p:spPr>
      </p:pic>
      <p:cxnSp>
        <p:nvCxnSpPr>
          <p:cNvPr id="427" name="Google Shape;427;g22d4a50a0c4_0_30"/>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428" name="Google Shape;428;g22d4a50a0c4_0_30"/>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the outpatient management</a:t>
            </a:r>
            <a:endParaRPr sz="3840" b="1">
              <a:solidFill>
                <a:srgbClr val="2F5496"/>
              </a:solidFill>
              <a:latin typeface="Arial"/>
              <a:ea typeface="Arial"/>
              <a:cs typeface="Arial"/>
              <a:sym typeface="Arial"/>
            </a:endParaRPr>
          </a:p>
        </p:txBody>
      </p:sp>
      <p:sp>
        <p:nvSpPr>
          <p:cNvPr id="429" name="Google Shape;429;g22d4a50a0c4_0_30"/>
          <p:cNvSpPr txBox="1"/>
          <p:nvPr/>
        </p:nvSpPr>
        <p:spPr>
          <a:xfrm>
            <a:off x="6610375" y="2110150"/>
            <a:ext cx="500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30" name="Google Shape;430;g22d4a50a0c4_0_30"/>
          <p:cNvSpPr/>
          <p:nvPr/>
        </p:nvSpPr>
        <p:spPr>
          <a:xfrm>
            <a:off x="1022700" y="2273200"/>
            <a:ext cx="4044300" cy="497400"/>
          </a:xfrm>
          <a:prstGeom prst="rect">
            <a:avLst/>
          </a:prstGeom>
          <a:solidFill>
            <a:srgbClr val="D9D9D9">
              <a:alpha val="24310"/>
            </a:srgbClr>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g2375f8c30bd_0_26"/>
          <p:cNvPicPr preferRelativeResize="0"/>
          <p:nvPr/>
        </p:nvPicPr>
        <p:blipFill>
          <a:blip r:embed="rId3">
            <a:alphaModFix/>
          </a:blip>
          <a:stretch>
            <a:fillRect/>
          </a:stretch>
        </p:blipFill>
        <p:spPr>
          <a:xfrm>
            <a:off x="152400" y="1843225"/>
            <a:ext cx="6240975" cy="4481472"/>
          </a:xfrm>
          <a:prstGeom prst="rect">
            <a:avLst/>
          </a:prstGeom>
          <a:noFill/>
          <a:ln w="28575" cap="flat" cmpd="sng">
            <a:solidFill>
              <a:srgbClr val="980000"/>
            </a:solidFill>
            <a:prstDash val="solid"/>
            <a:round/>
            <a:headEnd type="none" w="sm" len="sm"/>
            <a:tailEnd type="none" w="sm" len="sm"/>
          </a:ln>
        </p:spPr>
      </p:pic>
      <p:cxnSp>
        <p:nvCxnSpPr>
          <p:cNvPr id="437" name="Google Shape;437;g2375f8c30bd_0_26"/>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438" name="Google Shape;438;g2375f8c30bd_0_26"/>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the outpatient management</a:t>
            </a:r>
            <a:endParaRPr sz="3840" b="1">
              <a:solidFill>
                <a:srgbClr val="2F5496"/>
              </a:solidFill>
              <a:latin typeface="Arial"/>
              <a:ea typeface="Arial"/>
              <a:cs typeface="Arial"/>
              <a:sym typeface="Arial"/>
            </a:endParaRPr>
          </a:p>
        </p:txBody>
      </p:sp>
      <p:sp>
        <p:nvSpPr>
          <p:cNvPr id="439" name="Google Shape;439;g2375f8c30bd_0_26"/>
          <p:cNvSpPr txBox="1"/>
          <p:nvPr/>
        </p:nvSpPr>
        <p:spPr>
          <a:xfrm>
            <a:off x="6610375" y="2110150"/>
            <a:ext cx="500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40" name="Google Shape;440;g2375f8c30bd_0_26"/>
          <p:cNvSpPr/>
          <p:nvPr/>
        </p:nvSpPr>
        <p:spPr>
          <a:xfrm>
            <a:off x="327425" y="2684050"/>
            <a:ext cx="1163700" cy="26676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g2375f8c30bd_0_26"/>
          <p:cNvPicPr preferRelativeResize="0"/>
          <p:nvPr/>
        </p:nvPicPr>
        <p:blipFill>
          <a:blip r:embed="rId3">
            <a:alphaModFix/>
          </a:blip>
          <a:stretch>
            <a:fillRect/>
          </a:stretch>
        </p:blipFill>
        <p:spPr>
          <a:xfrm>
            <a:off x="152400" y="1843225"/>
            <a:ext cx="6240975" cy="4481472"/>
          </a:xfrm>
          <a:prstGeom prst="rect">
            <a:avLst/>
          </a:prstGeom>
          <a:noFill/>
          <a:ln w="28575" cap="flat" cmpd="sng">
            <a:solidFill>
              <a:srgbClr val="980000"/>
            </a:solidFill>
            <a:prstDash val="solid"/>
            <a:round/>
            <a:headEnd type="none" w="sm" len="sm"/>
            <a:tailEnd type="none" w="sm" len="sm"/>
          </a:ln>
        </p:spPr>
      </p:pic>
      <p:cxnSp>
        <p:nvCxnSpPr>
          <p:cNvPr id="437" name="Google Shape;437;g2375f8c30bd_0_26"/>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438" name="Google Shape;438;g2375f8c30bd_0_26"/>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the outpatient management</a:t>
            </a:r>
            <a:endParaRPr sz="3840" b="1">
              <a:solidFill>
                <a:srgbClr val="2F5496"/>
              </a:solidFill>
              <a:latin typeface="Arial"/>
              <a:ea typeface="Arial"/>
              <a:cs typeface="Arial"/>
              <a:sym typeface="Arial"/>
            </a:endParaRPr>
          </a:p>
        </p:txBody>
      </p:sp>
      <p:sp>
        <p:nvSpPr>
          <p:cNvPr id="439" name="Google Shape;439;g2375f8c30bd_0_26"/>
          <p:cNvSpPr txBox="1"/>
          <p:nvPr/>
        </p:nvSpPr>
        <p:spPr>
          <a:xfrm>
            <a:off x="6610375" y="2110150"/>
            <a:ext cx="500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40" name="Google Shape;440;g2375f8c30bd_0_26"/>
          <p:cNvSpPr/>
          <p:nvPr/>
        </p:nvSpPr>
        <p:spPr>
          <a:xfrm>
            <a:off x="327425" y="2684050"/>
            <a:ext cx="1163700" cy="26676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asellaDiTesto 1">
            <a:extLst>
              <a:ext uri="{FF2B5EF4-FFF2-40B4-BE49-F238E27FC236}">
                <a16:creationId xmlns:a16="http://schemas.microsoft.com/office/drawing/2014/main" id="{79DA756C-5F34-68C7-C861-360C9D822BB7}"/>
              </a:ext>
            </a:extLst>
          </p:cNvPr>
          <p:cNvSpPr txBox="1"/>
          <p:nvPr/>
        </p:nvSpPr>
        <p:spPr>
          <a:xfrm>
            <a:off x="8014447" y="2872292"/>
            <a:ext cx="2141420" cy="1837747"/>
          </a:xfrm>
          <a:prstGeom prst="rect">
            <a:avLst/>
          </a:prstGeom>
          <a:noFill/>
          <a:ln w="28575">
            <a:solidFill>
              <a:srgbClr val="C00000"/>
            </a:solidFill>
          </a:ln>
        </p:spPr>
        <p:txBody>
          <a:bodyPr wrap="none" rtlCol="0">
            <a:spAutoFit/>
          </a:bodyPr>
          <a:lstStyle/>
          <a:p>
            <a:pPr>
              <a:lnSpc>
                <a:spcPct val="107000"/>
              </a:lnSpc>
              <a:spcAft>
                <a:spcPts val="800"/>
              </a:spcAft>
            </a:pPr>
            <a:r>
              <a:rPr lang="it-IT" b="1" dirty="0"/>
              <a:t> </a:t>
            </a:r>
          </a:p>
          <a:p>
            <a:pPr>
              <a:lnSpc>
                <a:spcPct val="107000"/>
              </a:lnSpc>
              <a:spcAft>
                <a:spcPts val="800"/>
              </a:spcAft>
            </a:pPr>
            <a:r>
              <a:rPr lang="it-IT" sz="1800" b="1" kern="100" dirty="0" err="1">
                <a:effectLst/>
                <a:latin typeface="Calibri" panose="020F0502020204030204" pitchFamily="34" charset="0"/>
                <a:ea typeface="Calibri" panose="020F0502020204030204" pitchFamily="34" charset="0"/>
                <a:cs typeface="Times New Roman" panose="02020603050405020304" pitchFamily="18" charset="0"/>
              </a:rPr>
              <a:t>Electrolyte</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 disorders</a:t>
            </a:r>
          </a:p>
          <a:p>
            <a:pPr>
              <a:lnSpc>
                <a:spcPct val="107000"/>
              </a:lnSpc>
              <a:spcAft>
                <a:spcPts val="800"/>
              </a:spcAft>
            </a:pPr>
            <a:r>
              <a:rPr lang="it-IT" sz="1800" b="1" kern="100" dirty="0" err="1">
                <a:effectLst/>
                <a:latin typeface="Calibri" panose="020F0502020204030204" pitchFamily="34" charset="0"/>
                <a:ea typeface="Calibri" panose="020F0502020204030204" pitchFamily="34" charset="0"/>
                <a:cs typeface="Times New Roman" panose="02020603050405020304" pitchFamily="18" charset="0"/>
              </a:rPr>
              <a:t>Constipation</a:t>
            </a:r>
            <a:endParaRPr lang="it-IT"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b="1" kern="100" dirty="0" err="1">
                <a:effectLst/>
                <a:latin typeface="Calibri" panose="020F0502020204030204" pitchFamily="34" charset="0"/>
                <a:ea typeface="Calibri" panose="020F0502020204030204" pitchFamily="34" charset="0"/>
                <a:cs typeface="Times New Roman" panose="02020603050405020304" pitchFamily="18" charset="0"/>
              </a:rPr>
              <a:t>Diuretic</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 overdose</a:t>
            </a:r>
          </a:p>
          <a:p>
            <a:endParaRPr lang="it-IT" b="1" dirty="0"/>
          </a:p>
        </p:txBody>
      </p:sp>
    </p:spTree>
    <p:extLst>
      <p:ext uri="{BB962C8B-B14F-4D97-AF65-F5344CB8AC3E}">
        <p14:creationId xmlns:p14="http://schemas.microsoft.com/office/powerpoint/2010/main" val="2785393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g2375f8c30bd_0_38"/>
          <p:cNvPicPr preferRelativeResize="0"/>
          <p:nvPr/>
        </p:nvPicPr>
        <p:blipFill>
          <a:blip r:embed="rId3">
            <a:alphaModFix/>
          </a:blip>
          <a:stretch>
            <a:fillRect/>
          </a:stretch>
        </p:blipFill>
        <p:spPr>
          <a:xfrm>
            <a:off x="152400" y="1843225"/>
            <a:ext cx="6240975" cy="4481472"/>
          </a:xfrm>
          <a:prstGeom prst="rect">
            <a:avLst/>
          </a:prstGeom>
          <a:noFill/>
          <a:ln w="28575" cap="flat" cmpd="sng">
            <a:solidFill>
              <a:srgbClr val="980000"/>
            </a:solidFill>
            <a:prstDash val="solid"/>
            <a:round/>
            <a:headEnd type="none" w="sm" len="sm"/>
            <a:tailEnd type="none" w="sm" len="sm"/>
          </a:ln>
        </p:spPr>
      </p:pic>
      <p:cxnSp>
        <p:nvCxnSpPr>
          <p:cNvPr id="447" name="Google Shape;447;g2375f8c30bd_0_38"/>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448" name="Google Shape;448;g2375f8c30bd_0_38"/>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the outpatient management</a:t>
            </a:r>
            <a:endParaRPr sz="3840" b="1">
              <a:solidFill>
                <a:srgbClr val="2F5496"/>
              </a:solidFill>
              <a:latin typeface="Arial"/>
              <a:ea typeface="Arial"/>
              <a:cs typeface="Arial"/>
              <a:sym typeface="Arial"/>
            </a:endParaRPr>
          </a:p>
        </p:txBody>
      </p:sp>
      <p:sp>
        <p:nvSpPr>
          <p:cNvPr id="449" name="Google Shape;449;g2375f8c30bd_0_38"/>
          <p:cNvSpPr txBox="1"/>
          <p:nvPr/>
        </p:nvSpPr>
        <p:spPr>
          <a:xfrm>
            <a:off x="6610375" y="2110150"/>
            <a:ext cx="500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50" name="Google Shape;450;g2375f8c30bd_0_38"/>
          <p:cNvSpPr/>
          <p:nvPr/>
        </p:nvSpPr>
        <p:spPr>
          <a:xfrm>
            <a:off x="1675000" y="2684050"/>
            <a:ext cx="1759200" cy="26676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g20a30e2d1af_0_2"/>
          <p:cNvPicPr preferRelativeResize="0"/>
          <p:nvPr/>
        </p:nvPicPr>
        <p:blipFill rotWithShape="1">
          <a:blip r:embed="rId3">
            <a:alphaModFix/>
          </a:blip>
          <a:srcRect/>
          <a:stretch/>
        </p:blipFill>
        <p:spPr>
          <a:xfrm>
            <a:off x="6779769" y="2776613"/>
            <a:ext cx="4172755" cy="2936382"/>
          </a:xfrm>
          <a:prstGeom prst="rect">
            <a:avLst/>
          </a:prstGeom>
          <a:noFill/>
          <a:ln>
            <a:noFill/>
          </a:ln>
        </p:spPr>
      </p:pic>
      <p:pic>
        <p:nvPicPr>
          <p:cNvPr id="115" name="Google Shape;115;g20a30e2d1af_0_2"/>
          <p:cNvPicPr preferRelativeResize="0">
            <a:picLocks noGrp="1"/>
          </p:cNvPicPr>
          <p:nvPr>
            <p:ph type="body" idx="1"/>
          </p:nvPr>
        </p:nvPicPr>
        <p:blipFill rotWithShape="1">
          <a:blip r:embed="rId4">
            <a:alphaModFix/>
          </a:blip>
          <a:srcRect/>
          <a:stretch/>
        </p:blipFill>
        <p:spPr>
          <a:xfrm>
            <a:off x="931546" y="2613197"/>
            <a:ext cx="4962300" cy="3378300"/>
          </a:xfrm>
          <a:prstGeom prst="rect">
            <a:avLst/>
          </a:prstGeom>
          <a:noFill/>
          <a:ln w="9525" cap="flat" cmpd="sng">
            <a:solidFill>
              <a:schemeClr val="lt1"/>
            </a:solidFill>
            <a:prstDash val="solid"/>
            <a:round/>
            <a:headEnd type="none" w="sm" len="sm"/>
            <a:tailEnd type="none" w="sm" len="sm"/>
          </a:ln>
        </p:spPr>
      </p:pic>
      <p:sp>
        <p:nvSpPr>
          <p:cNvPr id="116" name="Google Shape;116;g20a30e2d1af_0_2"/>
          <p:cNvSpPr txBox="1"/>
          <p:nvPr/>
        </p:nvSpPr>
        <p:spPr>
          <a:xfrm>
            <a:off x="6225173" y="6185098"/>
            <a:ext cx="5281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1" u="none" strike="noStrike" cap="none">
                <a:solidFill>
                  <a:schemeClr val="dk1"/>
                </a:solidFill>
                <a:latin typeface="Calibri"/>
                <a:ea typeface="Calibri"/>
                <a:cs typeface="Calibri"/>
                <a:sym typeface="Calibri"/>
              </a:rPr>
              <a:t> F. F. POORDAD Aliment Pharmacol Ther 2006; 25 (Suppl. 1), 3–9</a:t>
            </a:r>
            <a:endParaRPr sz="1400" b="0" i="0" u="none" strike="noStrike" cap="none">
              <a:solidFill>
                <a:schemeClr val="dk1"/>
              </a:solidFill>
              <a:latin typeface="Calibri"/>
              <a:ea typeface="Calibri"/>
              <a:cs typeface="Calibri"/>
              <a:sym typeface="Calibri"/>
            </a:endParaRPr>
          </a:p>
        </p:txBody>
      </p:sp>
      <p:sp>
        <p:nvSpPr>
          <p:cNvPr id="117" name="Google Shape;117;g20a30e2d1af_0_2"/>
          <p:cNvSpPr txBox="1"/>
          <p:nvPr/>
        </p:nvSpPr>
        <p:spPr>
          <a:xfrm>
            <a:off x="1343296" y="1874533"/>
            <a:ext cx="37626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a:solidFill>
                  <a:schemeClr val="dk1"/>
                </a:solidFill>
                <a:latin typeface="Calibri"/>
                <a:ea typeface="Calibri"/>
                <a:cs typeface="Calibri"/>
                <a:sym typeface="Calibri"/>
              </a:rPr>
              <a:t>Trends in total number of discharges for hepatic</a:t>
            </a:r>
            <a:endParaRPr sz="1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a:solidFill>
                  <a:schemeClr val="dk1"/>
                </a:solidFill>
                <a:latin typeface="Calibri"/>
                <a:ea typeface="Calibri"/>
                <a:cs typeface="Calibri"/>
                <a:sym typeface="Calibri"/>
              </a:rPr>
              <a:t>encephalopathy-related hospitalizations in the United States, 1993–2003.</a:t>
            </a:r>
            <a:endParaRPr sz="1400" b="0" i="0" u="none" strike="noStrike" cap="none">
              <a:solidFill>
                <a:srgbClr val="000000"/>
              </a:solidFill>
              <a:latin typeface="Arial"/>
              <a:ea typeface="Arial"/>
              <a:cs typeface="Arial"/>
              <a:sym typeface="Arial"/>
            </a:endParaRPr>
          </a:p>
        </p:txBody>
      </p:sp>
      <p:sp>
        <p:nvSpPr>
          <p:cNvPr id="118" name="Google Shape;118;g20a30e2d1af_0_2"/>
          <p:cNvSpPr txBox="1"/>
          <p:nvPr/>
        </p:nvSpPr>
        <p:spPr>
          <a:xfrm>
            <a:off x="6660634" y="1874533"/>
            <a:ext cx="41880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a:solidFill>
                  <a:schemeClr val="dk1"/>
                </a:solidFill>
                <a:latin typeface="Calibri"/>
                <a:ea typeface="Calibri"/>
                <a:cs typeface="Calibri"/>
                <a:sym typeface="Calibri"/>
              </a:rPr>
              <a:t>Trends in the total charges for hepatic</a:t>
            </a:r>
            <a:endParaRPr sz="1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a:solidFill>
                  <a:schemeClr val="dk1"/>
                </a:solidFill>
                <a:latin typeface="Calibri"/>
                <a:ea typeface="Calibri"/>
                <a:cs typeface="Calibri"/>
                <a:sym typeface="Calibri"/>
              </a:rPr>
              <a:t>encephalopathy-related hospitalizations in the United</a:t>
            </a:r>
            <a:endParaRPr sz="1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a:solidFill>
                  <a:schemeClr val="dk1"/>
                </a:solidFill>
                <a:latin typeface="Calibri"/>
                <a:ea typeface="Calibri"/>
                <a:cs typeface="Calibri"/>
                <a:sym typeface="Calibri"/>
              </a:rPr>
              <a:t>States, 1993–2003.</a:t>
            </a:r>
            <a:endParaRPr sz="1400" b="0" i="0" u="none" strike="noStrike" cap="none">
              <a:solidFill>
                <a:srgbClr val="000000"/>
              </a:solidFill>
              <a:latin typeface="Arial"/>
              <a:ea typeface="Arial"/>
              <a:cs typeface="Arial"/>
              <a:sym typeface="Arial"/>
            </a:endParaRPr>
          </a:p>
        </p:txBody>
      </p:sp>
      <p:sp>
        <p:nvSpPr>
          <p:cNvPr id="119" name="Google Shape;119;g20a30e2d1af_0_2"/>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a:solidFill>
                  <a:srgbClr val="2F5496"/>
                </a:solidFill>
                <a:latin typeface="Calibri"/>
                <a:ea typeface="Calibri"/>
                <a:cs typeface="Calibri"/>
                <a:sym typeface="Calibri"/>
              </a:rPr>
              <a:t>HE: number of discharges and economic burden </a:t>
            </a:r>
            <a:endParaRPr/>
          </a:p>
        </p:txBody>
      </p:sp>
      <p:cxnSp>
        <p:nvCxnSpPr>
          <p:cNvPr id="120" name="Google Shape;120;g20a30e2d1af_0_2"/>
          <p:cNvCxnSpPr/>
          <p:nvPr/>
        </p:nvCxnSpPr>
        <p:spPr>
          <a:xfrm>
            <a:off x="551181" y="981584"/>
            <a:ext cx="11096700"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650"/>
              </a:srgbClr>
            </a:outerShdw>
          </a:effectLst>
        </p:spPr>
      </p:cxnSp>
      <p:cxnSp>
        <p:nvCxnSpPr>
          <p:cNvPr id="121" name="Google Shape;121;g20a30e2d1af_0_2"/>
          <p:cNvCxnSpPr/>
          <p:nvPr/>
        </p:nvCxnSpPr>
        <p:spPr>
          <a:xfrm rot="10800000" flipH="1">
            <a:off x="1909482" y="4410494"/>
            <a:ext cx="2460900" cy="645600"/>
          </a:xfrm>
          <a:prstGeom prst="straightConnector1">
            <a:avLst/>
          </a:prstGeom>
          <a:noFill/>
          <a:ln w="38100" cap="flat" cmpd="sng">
            <a:solidFill>
              <a:srgbClr val="C00000"/>
            </a:solidFill>
            <a:prstDash val="solid"/>
            <a:round/>
            <a:headEnd type="none" w="sm" len="sm"/>
            <a:tailEnd type="none" w="sm" len="sm"/>
          </a:ln>
        </p:spPr>
      </p:cxnSp>
      <p:cxnSp>
        <p:nvCxnSpPr>
          <p:cNvPr id="122" name="Google Shape;122;g20a30e2d1af_0_2"/>
          <p:cNvCxnSpPr/>
          <p:nvPr/>
        </p:nvCxnSpPr>
        <p:spPr>
          <a:xfrm rot="10800000" flipH="1">
            <a:off x="7588675" y="3492617"/>
            <a:ext cx="2469600" cy="1155600"/>
          </a:xfrm>
          <a:prstGeom prst="straightConnector1">
            <a:avLst/>
          </a:prstGeom>
          <a:noFill/>
          <a:ln w="38100" cap="flat" cmpd="sng">
            <a:solidFill>
              <a:srgbClr val="C00000"/>
            </a:solidFill>
            <a:prstDash val="solid"/>
            <a:round/>
            <a:headEnd type="none" w="sm" len="sm"/>
            <a:tailEnd type="none" w="sm" len="sm"/>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g2375f8c30bd_0_62"/>
          <p:cNvPicPr preferRelativeResize="0"/>
          <p:nvPr/>
        </p:nvPicPr>
        <p:blipFill>
          <a:blip r:embed="rId3">
            <a:alphaModFix/>
          </a:blip>
          <a:stretch>
            <a:fillRect/>
          </a:stretch>
        </p:blipFill>
        <p:spPr>
          <a:xfrm>
            <a:off x="152400" y="1843225"/>
            <a:ext cx="6240975" cy="4481472"/>
          </a:xfrm>
          <a:prstGeom prst="rect">
            <a:avLst/>
          </a:prstGeom>
          <a:noFill/>
          <a:ln w="28575" cap="flat" cmpd="sng">
            <a:solidFill>
              <a:srgbClr val="980000"/>
            </a:solidFill>
            <a:prstDash val="solid"/>
            <a:round/>
            <a:headEnd type="none" w="sm" len="sm"/>
            <a:tailEnd type="none" w="sm" len="sm"/>
          </a:ln>
        </p:spPr>
      </p:pic>
      <p:cxnSp>
        <p:nvCxnSpPr>
          <p:cNvPr id="457" name="Google Shape;457;g2375f8c30bd_0_62"/>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458" name="Google Shape;458;g2375f8c30bd_0_62"/>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the outpatient management</a:t>
            </a:r>
            <a:endParaRPr sz="3840" b="1">
              <a:solidFill>
                <a:srgbClr val="2F5496"/>
              </a:solidFill>
              <a:latin typeface="Arial"/>
              <a:ea typeface="Arial"/>
              <a:cs typeface="Arial"/>
              <a:sym typeface="Arial"/>
            </a:endParaRPr>
          </a:p>
        </p:txBody>
      </p:sp>
      <p:sp>
        <p:nvSpPr>
          <p:cNvPr id="459" name="Google Shape;459;g2375f8c30bd_0_62"/>
          <p:cNvSpPr txBox="1"/>
          <p:nvPr/>
        </p:nvSpPr>
        <p:spPr>
          <a:xfrm>
            <a:off x="6610375" y="2110150"/>
            <a:ext cx="500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60" name="Google Shape;460;g2375f8c30bd_0_62"/>
          <p:cNvSpPr txBox="1"/>
          <p:nvPr/>
        </p:nvSpPr>
        <p:spPr>
          <a:xfrm>
            <a:off x="6575125" y="2047750"/>
            <a:ext cx="5070900" cy="2515200"/>
          </a:xfrm>
          <a:prstGeom prst="rect">
            <a:avLst/>
          </a:prstGeom>
          <a:noFill/>
          <a:ln>
            <a:noFill/>
          </a:ln>
        </p:spPr>
        <p:txBody>
          <a:bodyPr spcFirstLastPara="1" wrap="square" lIns="91425" tIns="91425" rIns="91425" bIns="91425" anchor="t" anchorCtr="0">
            <a:spAutoFit/>
          </a:bodyPr>
          <a:lstStyle/>
          <a:p>
            <a:pPr marL="0" lvl="0" indent="0" algn="just" rtl="0">
              <a:lnSpc>
                <a:spcPct val="130000"/>
              </a:lnSpc>
              <a:spcBef>
                <a:spcPts val="1200"/>
              </a:spcBef>
              <a:spcAft>
                <a:spcPts val="0"/>
              </a:spcAft>
              <a:buNone/>
            </a:pPr>
            <a:r>
              <a:rPr lang="it-IT">
                <a:solidFill>
                  <a:schemeClr val="dk1"/>
                </a:solidFill>
              </a:rPr>
              <a:t>Qualora il Paziente sia gestito a livello ospedaliero, si richiede il ricovero quando: </a:t>
            </a:r>
            <a:endParaRPr>
              <a:solidFill>
                <a:schemeClr val="dk1"/>
              </a:solidFill>
            </a:endParaRPr>
          </a:p>
          <a:p>
            <a:pPr marL="457200" lvl="0" indent="-317500" algn="just" rtl="0">
              <a:lnSpc>
                <a:spcPct val="130000"/>
              </a:lnSpc>
              <a:spcBef>
                <a:spcPts val="1200"/>
              </a:spcBef>
              <a:spcAft>
                <a:spcPts val="0"/>
              </a:spcAft>
              <a:buSzPts val="1400"/>
              <a:buChar char="-"/>
            </a:pPr>
            <a:r>
              <a:rPr lang="it-IT">
                <a:solidFill>
                  <a:schemeClr val="dk1"/>
                </a:solidFill>
              </a:rPr>
              <a:t>l’EE risulta particolarmente </a:t>
            </a:r>
            <a:r>
              <a:rPr lang="it-IT" b="1">
                <a:solidFill>
                  <a:schemeClr val="dk1"/>
                </a:solidFill>
              </a:rPr>
              <a:t>severa</a:t>
            </a:r>
            <a:r>
              <a:rPr lang="it-IT">
                <a:solidFill>
                  <a:schemeClr val="dk1"/>
                </a:solidFill>
              </a:rPr>
              <a:t> (grado III-IV); </a:t>
            </a:r>
            <a:endParaRPr>
              <a:solidFill>
                <a:schemeClr val="dk1"/>
              </a:solidFill>
            </a:endParaRPr>
          </a:p>
          <a:p>
            <a:pPr marL="457200" lvl="0" indent="-317500" algn="just" rtl="0">
              <a:lnSpc>
                <a:spcPct val="130000"/>
              </a:lnSpc>
              <a:spcBef>
                <a:spcPts val="0"/>
              </a:spcBef>
              <a:spcAft>
                <a:spcPts val="0"/>
              </a:spcAft>
              <a:buClr>
                <a:schemeClr val="dk1"/>
              </a:buClr>
              <a:buSzPts val="1400"/>
              <a:buChar char="-"/>
            </a:pPr>
            <a:r>
              <a:rPr lang="it-IT">
                <a:solidFill>
                  <a:schemeClr val="dk1"/>
                </a:solidFill>
              </a:rPr>
              <a:t>il paziente </a:t>
            </a:r>
            <a:r>
              <a:rPr lang="it-IT" b="1">
                <a:solidFill>
                  <a:schemeClr val="dk1"/>
                </a:solidFill>
              </a:rPr>
              <a:t>non presenta miglioramento</a:t>
            </a:r>
            <a:r>
              <a:rPr lang="it-IT">
                <a:solidFill>
                  <a:schemeClr val="dk1"/>
                </a:solidFill>
              </a:rPr>
              <a:t> pur avendo controllato/escluso il fattore precipitante;</a:t>
            </a:r>
            <a:endParaRPr>
              <a:solidFill>
                <a:schemeClr val="dk1"/>
              </a:solidFill>
            </a:endParaRPr>
          </a:p>
          <a:p>
            <a:pPr marL="457200" lvl="0" indent="-317500" algn="just" rtl="0">
              <a:lnSpc>
                <a:spcPct val="130000"/>
              </a:lnSpc>
              <a:spcBef>
                <a:spcPts val="0"/>
              </a:spcBef>
              <a:spcAft>
                <a:spcPts val="0"/>
              </a:spcAft>
              <a:buClr>
                <a:schemeClr val="dk1"/>
              </a:buClr>
              <a:buSzPts val="1400"/>
              <a:buChar char="-"/>
            </a:pPr>
            <a:r>
              <a:rPr lang="it-IT">
                <a:solidFill>
                  <a:schemeClr val="dk1"/>
                </a:solidFill>
              </a:rPr>
              <a:t>il quadro clinico è particolarmente complesso (Paziente con altre </a:t>
            </a:r>
            <a:r>
              <a:rPr lang="it-IT" b="1">
                <a:solidFill>
                  <a:schemeClr val="dk1"/>
                </a:solidFill>
              </a:rPr>
              <a:t>comorbidità</a:t>
            </a:r>
            <a:r>
              <a:rPr lang="it-IT">
                <a:solidFill>
                  <a:schemeClr val="dk1"/>
                </a:solidFill>
              </a:rPr>
              <a:t> attive)</a:t>
            </a:r>
            <a:endParaRPr>
              <a:solidFill>
                <a:schemeClr val="dk1"/>
              </a:solidFill>
            </a:endParaRPr>
          </a:p>
          <a:p>
            <a:pPr marL="0" lvl="0" indent="0" algn="l" rtl="0">
              <a:spcBef>
                <a:spcPts val="0"/>
              </a:spcBef>
              <a:spcAft>
                <a:spcPts val="0"/>
              </a:spcAft>
              <a:buNone/>
            </a:pPr>
            <a:endParaRPr>
              <a:latin typeface="Calibri"/>
              <a:ea typeface="Calibri"/>
              <a:cs typeface="Calibri"/>
              <a:sym typeface="Calibri"/>
            </a:endParaRPr>
          </a:p>
        </p:txBody>
      </p:sp>
      <p:sp>
        <p:nvSpPr>
          <p:cNvPr id="461" name="Google Shape;461;g2375f8c30bd_0_62"/>
          <p:cNvSpPr/>
          <p:nvPr/>
        </p:nvSpPr>
        <p:spPr>
          <a:xfrm>
            <a:off x="3410173" y="2750150"/>
            <a:ext cx="2829751" cy="26676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2375f8c30bd_0_50"/>
          <p:cNvSpPr txBox="1"/>
          <p:nvPr/>
        </p:nvSpPr>
        <p:spPr>
          <a:xfrm>
            <a:off x="6747625" y="4801700"/>
            <a:ext cx="4898400" cy="1046700"/>
          </a:xfrm>
          <a:prstGeom prst="rect">
            <a:avLst/>
          </a:prstGeom>
          <a:noFill/>
          <a:ln w="28575"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rgbClr val="000000"/>
              </a:buClr>
              <a:buSzPts val="1000"/>
              <a:buFont typeface="Arial"/>
              <a:buNone/>
            </a:pPr>
            <a:r>
              <a:rPr lang="it-IT" b="1" i="0" u="none" strike="noStrike" cap="none">
                <a:solidFill>
                  <a:schemeClr val="dk1"/>
                </a:solidFill>
                <a:highlight>
                  <a:schemeClr val="lt1"/>
                </a:highlight>
                <a:latin typeface="Calibri"/>
                <a:ea typeface="Calibri"/>
                <a:cs typeface="Calibri"/>
                <a:sym typeface="Calibri"/>
              </a:rPr>
              <a:t>La tempestività nella diagnosi di EE è un aspetto fondamentale </a:t>
            </a:r>
            <a:r>
              <a:rPr lang="it-IT" i="0" u="none" strike="noStrike" cap="none">
                <a:solidFill>
                  <a:schemeClr val="dk1"/>
                </a:solidFill>
                <a:highlight>
                  <a:schemeClr val="lt1"/>
                </a:highlight>
                <a:latin typeface="Calibri"/>
                <a:ea typeface="Calibri"/>
                <a:cs typeface="Calibri"/>
                <a:sym typeface="Calibri"/>
              </a:rPr>
              <a:t>per una pronta risoluzione della sintomatologia e una ripresa più rapida del paziente.</a:t>
            </a:r>
            <a:endParaRPr i="0" u="none" strike="noStrike" cap="none">
              <a:solidFill>
                <a:srgbClr val="000000"/>
              </a:solidFill>
              <a:highlight>
                <a:schemeClr val="lt1"/>
              </a:highlight>
              <a:latin typeface="Calibri"/>
              <a:ea typeface="Calibri"/>
              <a:cs typeface="Calibri"/>
              <a:sym typeface="Calibri"/>
            </a:endParaRPr>
          </a:p>
        </p:txBody>
      </p:sp>
      <p:pic>
        <p:nvPicPr>
          <p:cNvPr id="468" name="Google Shape;468;g2375f8c30bd_0_50"/>
          <p:cNvPicPr preferRelativeResize="0"/>
          <p:nvPr/>
        </p:nvPicPr>
        <p:blipFill>
          <a:blip r:embed="rId3">
            <a:alphaModFix/>
          </a:blip>
          <a:stretch>
            <a:fillRect/>
          </a:stretch>
        </p:blipFill>
        <p:spPr>
          <a:xfrm>
            <a:off x="152400" y="1843225"/>
            <a:ext cx="6240975" cy="4481472"/>
          </a:xfrm>
          <a:prstGeom prst="rect">
            <a:avLst/>
          </a:prstGeom>
          <a:noFill/>
          <a:ln w="28575" cap="flat" cmpd="sng">
            <a:solidFill>
              <a:srgbClr val="980000"/>
            </a:solidFill>
            <a:prstDash val="solid"/>
            <a:round/>
            <a:headEnd type="none" w="sm" len="sm"/>
            <a:tailEnd type="none" w="sm" len="sm"/>
          </a:ln>
        </p:spPr>
      </p:pic>
      <p:cxnSp>
        <p:nvCxnSpPr>
          <p:cNvPr id="469" name="Google Shape;469;g2375f8c30bd_0_50"/>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470" name="Google Shape;470;g2375f8c30bd_0_50"/>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the outpatient management</a:t>
            </a:r>
            <a:endParaRPr sz="3840" b="1">
              <a:solidFill>
                <a:srgbClr val="2F5496"/>
              </a:solidFill>
              <a:latin typeface="Arial"/>
              <a:ea typeface="Arial"/>
              <a:cs typeface="Arial"/>
              <a:sym typeface="Arial"/>
            </a:endParaRPr>
          </a:p>
        </p:txBody>
      </p:sp>
      <p:sp>
        <p:nvSpPr>
          <p:cNvPr id="471" name="Google Shape;471;g2375f8c30bd_0_50"/>
          <p:cNvSpPr txBox="1"/>
          <p:nvPr/>
        </p:nvSpPr>
        <p:spPr>
          <a:xfrm>
            <a:off x="6610375" y="2110150"/>
            <a:ext cx="500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72" name="Google Shape;472;g2375f8c30bd_0_50"/>
          <p:cNvSpPr txBox="1"/>
          <p:nvPr/>
        </p:nvSpPr>
        <p:spPr>
          <a:xfrm>
            <a:off x="6575125" y="2047750"/>
            <a:ext cx="5070900" cy="2515200"/>
          </a:xfrm>
          <a:prstGeom prst="rect">
            <a:avLst/>
          </a:prstGeom>
          <a:noFill/>
          <a:ln>
            <a:noFill/>
          </a:ln>
        </p:spPr>
        <p:txBody>
          <a:bodyPr spcFirstLastPara="1" wrap="square" lIns="91425" tIns="91425" rIns="91425" bIns="91425" anchor="t" anchorCtr="0">
            <a:spAutoFit/>
          </a:bodyPr>
          <a:lstStyle/>
          <a:p>
            <a:pPr marL="0" lvl="0" indent="0" algn="just" rtl="0">
              <a:lnSpc>
                <a:spcPct val="130000"/>
              </a:lnSpc>
              <a:spcBef>
                <a:spcPts val="1200"/>
              </a:spcBef>
              <a:spcAft>
                <a:spcPts val="0"/>
              </a:spcAft>
              <a:buNone/>
            </a:pPr>
            <a:r>
              <a:rPr lang="it-IT">
                <a:solidFill>
                  <a:schemeClr val="dk1"/>
                </a:solidFill>
              </a:rPr>
              <a:t>Qualora il Paziente sia gestito a livello ospedaliero, si richiede il ricovero quando: </a:t>
            </a:r>
            <a:endParaRPr>
              <a:solidFill>
                <a:schemeClr val="dk1"/>
              </a:solidFill>
            </a:endParaRPr>
          </a:p>
          <a:p>
            <a:pPr marL="457200" lvl="0" indent="-317500" algn="just" rtl="0">
              <a:lnSpc>
                <a:spcPct val="130000"/>
              </a:lnSpc>
              <a:spcBef>
                <a:spcPts val="1200"/>
              </a:spcBef>
              <a:spcAft>
                <a:spcPts val="0"/>
              </a:spcAft>
              <a:buSzPts val="1400"/>
              <a:buChar char="-"/>
            </a:pPr>
            <a:r>
              <a:rPr lang="it-IT">
                <a:solidFill>
                  <a:schemeClr val="dk1"/>
                </a:solidFill>
              </a:rPr>
              <a:t>l’EE risulta particolarmente </a:t>
            </a:r>
            <a:r>
              <a:rPr lang="it-IT" b="1">
                <a:solidFill>
                  <a:schemeClr val="dk1"/>
                </a:solidFill>
              </a:rPr>
              <a:t>severa</a:t>
            </a:r>
            <a:r>
              <a:rPr lang="it-IT">
                <a:solidFill>
                  <a:schemeClr val="dk1"/>
                </a:solidFill>
              </a:rPr>
              <a:t> (grado III-IV); </a:t>
            </a:r>
            <a:endParaRPr>
              <a:solidFill>
                <a:schemeClr val="dk1"/>
              </a:solidFill>
            </a:endParaRPr>
          </a:p>
          <a:p>
            <a:pPr marL="457200" lvl="0" indent="-317500" algn="just" rtl="0">
              <a:lnSpc>
                <a:spcPct val="130000"/>
              </a:lnSpc>
              <a:spcBef>
                <a:spcPts val="0"/>
              </a:spcBef>
              <a:spcAft>
                <a:spcPts val="0"/>
              </a:spcAft>
              <a:buClr>
                <a:schemeClr val="dk1"/>
              </a:buClr>
              <a:buSzPts val="1400"/>
              <a:buChar char="-"/>
            </a:pPr>
            <a:r>
              <a:rPr lang="it-IT">
                <a:solidFill>
                  <a:schemeClr val="dk1"/>
                </a:solidFill>
              </a:rPr>
              <a:t>il paziente </a:t>
            </a:r>
            <a:r>
              <a:rPr lang="it-IT" b="1">
                <a:solidFill>
                  <a:schemeClr val="dk1"/>
                </a:solidFill>
              </a:rPr>
              <a:t>non presenta miglioramento</a:t>
            </a:r>
            <a:r>
              <a:rPr lang="it-IT">
                <a:solidFill>
                  <a:schemeClr val="dk1"/>
                </a:solidFill>
              </a:rPr>
              <a:t> pur avendo controllato/escluso il fattore precipitante;</a:t>
            </a:r>
            <a:endParaRPr>
              <a:solidFill>
                <a:schemeClr val="dk1"/>
              </a:solidFill>
            </a:endParaRPr>
          </a:p>
          <a:p>
            <a:pPr marL="457200" lvl="0" indent="-317500" algn="just" rtl="0">
              <a:lnSpc>
                <a:spcPct val="130000"/>
              </a:lnSpc>
              <a:spcBef>
                <a:spcPts val="0"/>
              </a:spcBef>
              <a:spcAft>
                <a:spcPts val="0"/>
              </a:spcAft>
              <a:buClr>
                <a:schemeClr val="dk1"/>
              </a:buClr>
              <a:buSzPts val="1400"/>
              <a:buChar char="-"/>
            </a:pPr>
            <a:r>
              <a:rPr lang="it-IT">
                <a:solidFill>
                  <a:schemeClr val="dk1"/>
                </a:solidFill>
              </a:rPr>
              <a:t>il quadro clinico è particolarmente complesso (Paziente con altre </a:t>
            </a:r>
            <a:r>
              <a:rPr lang="it-IT" b="1">
                <a:solidFill>
                  <a:schemeClr val="dk1"/>
                </a:solidFill>
              </a:rPr>
              <a:t>comorbidità</a:t>
            </a:r>
            <a:r>
              <a:rPr lang="it-IT">
                <a:solidFill>
                  <a:schemeClr val="dk1"/>
                </a:solidFill>
              </a:rPr>
              <a:t> attive)</a:t>
            </a:r>
            <a:endParaRPr>
              <a:solidFill>
                <a:schemeClr val="dk1"/>
              </a:solidFill>
            </a:endParaRPr>
          </a:p>
          <a:p>
            <a:pPr marL="0" lvl="0" indent="0" algn="l" rtl="0">
              <a:spcBef>
                <a:spcPts val="0"/>
              </a:spcBef>
              <a:spcAft>
                <a:spcPts val="0"/>
              </a:spcAft>
              <a:buNone/>
            </a:pPr>
            <a:endParaRPr>
              <a:latin typeface="Calibri"/>
              <a:ea typeface="Calibri"/>
              <a:cs typeface="Calibri"/>
              <a:sym typeface="Calibri"/>
            </a:endParaRPr>
          </a:p>
        </p:txBody>
      </p:sp>
      <p:sp>
        <p:nvSpPr>
          <p:cNvPr id="473" name="Google Shape;473;g2375f8c30bd_0_50"/>
          <p:cNvSpPr/>
          <p:nvPr/>
        </p:nvSpPr>
        <p:spPr>
          <a:xfrm>
            <a:off x="327425" y="2684050"/>
            <a:ext cx="1286222" cy="26676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cxnSp>
        <p:nvCxnSpPr>
          <p:cNvPr id="501" name="Google Shape;501;g20a30e2d1af_0_46"/>
          <p:cNvCxnSpPr/>
          <p:nvPr/>
        </p:nvCxnSpPr>
        <p:spPr>
          <a:xfrm>
            <a:off x="740025"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502" name="Google Shape;502;g20a30e2d1af_0_46"/>
          <p:cNvSpPr txBox="1">
            <a:spLocks noGrp="1"/>
          </p:cNvSpPr>
          <p:nvPr>
            <p:ph type="title"/>
          </p:nvPr>
        </p:nvSpPr>
        <p:spPr>
          <a:xfrm>
            <a:off x="931546" y="34290"/>
            <a:ext cx="9875400" cy="1143000"/>
          </a:xfrm>
          <a:prstGeom prst="rect">
            <a:avLst/>
          </a:prstGeom>
          <a:noFill/>
          <a:ln w="9525" cap="flat" cmpd="sng">
            <a:solidFill>
              <a:srgbClr val="00009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smartphone app</a:t>
            </a:r>
            <a:endParaRPr sz="3800" b="1">
              <a:solidFill>
                <a:srgbClr val="2F5496"/>
              </a:solidFill>
              <a:latin typeface="Arial"/>
              <a:ea typeface="Arial"/>
              <a:cs typeface="Arial"/>
              <a:sym typeface="Arial"/>
            </a:endParaRPr>
          </a:p>
        </p:txBody>
      </p:sp>
      <p:sp>
        <p:nvSpPr>
          <p:cNvPr id="503" name="Google Shape;503;g20a30e2d1af_0_46"/>
          <p:cNvSpPr txBox="1"/>
          <p:nvPr/>
        </p:nvSpPr>
        <p:spPr>
          <a:xfrm>
            <a:off x="6610375" y="2262550"/>
            <a:ext cx="500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04" name="Google Shape;504;g20a30e2d1af_0_46"/>
          <p:cNvSpPr txBox="1"/>
          <p:nvPr/>
        </p:nvSpPr>
        <p:spPr>
          <a:xfrm>
            <a:off x="1139675" y="2316100"/>
            <a:ext cx="3870600" cy="226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it-IT" sz="2000"/>
              <a:t>Minimal hepatic encephalopathy </a:t>
            </a:r>
            <a:r>
              <a:rPr lang="it-IT" sz="2000" b="1"/>
              <a:t>(MHE) detection is difficult </a:t>
            </a:r>
            <a:r>
              <a:rPr lang="it-IT" sz="2000"/>
              <a:t>because of the unavailability of short screening tools. Therefore, MHE patients can remain undiagnosed and untreated.</a:t>
            </a:r>
            <a:endParaRPr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cxnSp>
        <p:nvCxnSpPr>
          <p:cNvPr id="510" name="Google Shape;510;g20a30e2d1af_0_57"/>
          <p:cNvCxnSpPr/>
          <p:nvPr/>
        </p:nvCxnSpPr>
        <p:spPr>
          <a:xfrm>
            <a:off x="740025"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511" name="Google Shape;511;g20a30e2d1af_0_57"/>
          <p:cNvSpPr txBox="1">
            <a:spLocks noGrp="1"/>
          </p:cNvSpPr>
          <p:nvPr>
            <p:ph type="title"/>
          </p:nvPr>
        </p:nvSpPr>
        <p:spPr>
          <a:xfrm>
            <a:off x="931546" y="34290"/>
            <a:ext cx="9875400" cy="1143000"/>
          </a:xfrm>
          <a:prstGeom prst="rect">
            <a:avLst/>
          </a:prstGeom>
          <a:noFill/>
          <a:ln w="9525" cap="flat" cmpd="sng">
            <a:solidFill>
              <a:srgbClr val="00009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the </a:t>
            </a:r>
            <a:r>
              <a:rPr lang="it-IT" sz="3840" b="1">
                <a:solidFill>
                  <a:srgbClr val="C00000"/>
                </a:solidFill>
                <a:latin typeface="Arial"/>
                <a:ea typeface="Arial"/>
                <a:cs typeface="Arial"/>
                <a:sym typeface="Arial"/>
              </a:rPr>
              <a:t>EncephalApp</a:t>
            </a:r>
            <a:r>
              <a:rPr lang="it-IT" sz="3840" b="1">
                <a:solidFill>
                  <a:srgbClr val="2F5496"/>
                </a:solidFill>
                <a:latin typeface="Arial"/>
                <a:ea typeface="Arial"/>
                <a:cs typeface="Arial"/>
                <a:sym typeface="Arial"/>
              </a:rPr>
              <a:t> smartphone app</a:t>
            </a:r>
            <a:endParaRPr sz="3800" b="1">
              <a:solidFill>
                <a:srgbClr val="2F5496"/>
              </a:solidFill>
              <a:latin typeface="Arial"/>
              <a:ea typeface="Arial"/>
              <a:cs typeface="Arial"/>
              <a:sym typeface="Arial"/>
            </a:endParaRPr>
          </a:p>
        </p:txBody>
      </p:sp>
      <p:sp>
        <p:nvSpPr>
          <p:cNvPr id="512" name="Google Shape;512;g20a30e2d1af_0_57"/>
          <p:cNvSpPr txBox="1"/>
          <p:nvPr/>
        </p:nvSpPr>
        <p:spPr>
          <a:xfrm>
            <a:off x="6610375" y="2262550"/>
            <a:ext cx="500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13" name="Google Shape;513;g20a30e2d1af_0_57"/>
          <p:cNvSpPr txBox="1"/>
          <p:nvPr/>
        </p:nvSpPr>
        <p:spPr>
          <a:xfrm>
            <a:off x="1139675" y="2316100"/>
            <a:ext cx="3870600" cy="226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it-IT" sz="2000"/>
              <a:t>Minimal hepatic encephalopathy </a:t>
            </a:r>
            <a:r>
              <a:rPr lang="it-IT" sz="2000" b="1"/>
              <a:t>(MHE) detection is difficult </a:t>
            </a:r>
            <a:r>
              <a:rPr lang="it-IT" sz="2000"/>
              <a:t>because of the unavailability of short screening tools. Therefore, MHE patients can remain undiagnosed and untreated.</a:t>
            </a:r>
            <a:endParaRPr sz="2000"/>
          </a:p>
        </p:txBody>
      </p:sp>
      <p:sp>
        <p:nvSpPr>
          <p:cNvPr id="514" name="Google Shape;514;g20a30e2d1af_0_57"/>
          <p:cNvSpPr txBox="1"/>
          <p:nvPr/>
        </p:nvSpPr>
        <p:spPr>
          <a:xfrm>
            <a:off x="6137825" y="5981700"/>
            <a:ext cx="21627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it-IT" i="1"/>
              <a:t>Cunha-Silva M. et al. Ann Hepatol 27 (2022)</a:t>
            </a:r>
            <a:endParaRPr i="1"/>
          </a:p>
        </p:txBody>
      </p:sp>
      <p:pic>
        <p:nvPicPr>
          <p:cNvPr id="515" name="Google Shape;515;g20a30e2d1af_0_57"/>
          <p:cNvPicPr preferRelativeResize="0"/>
          <p:nvPr/>
        </p:nvPicPr>
        <p:blipFill>
          <a:blip r:embed="rId3">
            <a:alphaModFix/>
          </a:blip>
          <a:stretch>
            <a:fillRect/>
          </a:stretch>
        </p:blipFill>
        <p:spPr>
          <a:xfrm>
            <a:off x="8437200" y="1363950"/>
            <a:ext cx="3173574" cy="539622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cxnSp>
        <p:nvCxnSpPr>
          <p:cNvPr id="521" name="Google Shape;521;g22d4a50a0c4_0_111"/>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522" name="Google Shape;522;g22d4a50a0c4_0_111"/>
          <p:cNvSpPr txBox="1">
            <a:spLocks noGrp="1"/>
          </p:cNvSpPr>
          <p:nvPr>
            <p:ph type="title"/>
          </p:nvPr>
        </p:nvSpPr>
        <p:spPr>
          <a:xfrm>
            <a:off x="931546" y="34290"/>
            <a:ext cx="9875400" cy="1143000"/>
          </a:xfrm>
          <a:prstGeom prst="rect">
            <a:avLst/>
          </a:prstGeom>
          <a:noFill/>
          <a:ln w="9525" cap="flat" cmpd="sng">
            <a:solidFill>
              <a:srgbClr val="00009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the EncephalApp smartphone app</a:t>
            </a:r>
            <a:endParaRPr sz="3800" b="1">
              <a:solidFill>
                <a:srgbClr val="2F5496"/>
              </a:solidFill>
              <a:latin typeface="Arial"/>
              <a:ea typeface="Arial"/>
              <a:cs typeface="Arial"/>
              <a:sym typeface="Arial"/>
            </a:endParaRPr>
          </a:p>
        </p:txBody>
      </p:sp>
      <p:sp>
        <p:nvSpPr>
          <p:cNvPr id="523" name="Google Shape;523;g22d4a50a0c4_0_111"/>
          <p:cNvSpPr txBox="1"/>
          <p:nvPr/>
        </p:nvSpPr>
        <p:spPr>
          <a:xfrm>
            <a:off x="6610375" y="2262550"/>
            <a:ext cx="500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24" name="Google Shape;524;g22d4a50a0c4_0_111"/>
          <p:cNvSpPr txBox="1"/>
          <p:nvPr/>
        </p:nvSpPr>
        <p:spPr>
          <a:xfrm>
            <a:off x="691325" y="1428038"/>
            <a:ext cx="97077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1800"/>
              <a:t>Minimal hepatic encephalopathy (MHE) detection is difficult because of the unavailability of short screening tools. Therefore, MHE patients can remain undiagnosed and untreated.</a:t>
            </a:r>
            <a:endParaRPr sz="1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22d4a50a0c4_0_76"/>
          <p:cNvSpPr/>
          <p:nvPr/>
        </p:nvSpPr>
        <p:spPr>
          <a:xfrm>
            <a:off x="865375" y="2270125"/>
            <a:ext cx="10309800" cy="4175100"/>
          </a:xfrm>
          <a:prstGeom prst="rect">
            <a:avLst/>
          </a:prstGeom>
          <a:solidFill>
            <a:srgbClr val="FFFFFF"/>
          </a:solidFill>
          <a:ln w="38100" cap="flat" cmpd="sng">
            <a:solidFill>
              <a:srgbClr val="2F5496"/>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920" b="0" i="0" u="none" strike="noStrike" cap="none">
                <a:solidFill>
                  <a:srgbClr val="FFFFFF"/>
                </a:solidFill>
                <a:latin typeface="Calibri"/>
                <a:ea typeface="Calibri"/>
                <a:cs typeface="Calibri"/>
                <a:sym typeface="Calibri"/>
              </a:rPr>
              <a:t>⁄</a:t>
            </a:r>
            <a:endParaRPr sz="1920" b="1" i="0" u="none" strike="noStrike" cap="none">
              <a:solidFill>
                <a:srgbClr val="404040"/>
              </a:solidFill>
              <a:latin typeface="Calibri"/>
              <a:ea typeface="Calibri"/>
              <a:cs typeface="Calibri"/>
              <a:sym typeface="Calibri"/>
            </a:endParaRPr>
          </a:p>
        </p:txBody>
      </p:sp>
      <p:cxnSp>
        <p:nvCxnSpPr>
          <p:cNvPr id="531" name="Google Shape;531;g22d4a50a0c4_0_76"/>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532" name="Google Shape;532;g22d4a50a0c4_0_76"/>
          <p:cNvSpPr txBox="1">
            <a:spLocks noGrp="1"/>
          </p:cNvSpPr>
          <p:nvPr>
            <p:ph type="title"/>
          </p:nvPr>
        </p:nvSpPr>
        <p:spPr>
          <a:xfrm>
            <a:off x="931546" y="34290"/>
            <a:ext cx="9875400" cy="1143000"/>
          </a:xfrm>
          <a:prstGeom prst="rect">
            <a:avLst/>
          </a:prstGeom>
          <a:noFill/>
          <a:ln w="9525" cap="flat" cmpd="sng">
            <a:solidFill>
              <a:srgbClr val="00009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the EncephalApp smartphone app</a:t>
            </a:r>
            <a:endParaRPr sz="3800" b="1">
              <a:solidFill>
                <a:srgbClr val="2F5496"/>
              </a:solidFill>
              <a:latin typeface="Arial"/>
              <a:ea typeface="Arial"/>
              <a:cs typeface="Arial"/>
              <a:sym typeface="Arial"/>
            </a:endParaRPr>
          </a:p>
        </p:txBody>
      </p:sp>
      <p:sp>
        <p:nvSpPr>
          <p:cNvPr id="533" name="Google Shape;533;g22d4a50a0c4_0_76"/>
          <p:cNvSpPr txBox="1"/>
          <p:nvPr/>
        </p:nvSpPr>
        <p:spPr>
          <a:xfrm>
            <a:off x="7170950" y="2270125"/>
            <a:ext cx="500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34" name="Google Shape;534;g22d4a50a0c4_0_76"/>
          <p:cNvSpPr txBox="1"/>
          <p:nvPr/>
        </p:nvSpPr>
        <p:spPr>
          <a:xfrm>
            <a:off x="1001850" y="2333125"/>
            <a:ext cx="10040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1800" b="1"/>
              <a:t>The EncephalApp smartphone app is a short, valid and reliable tool for screening of MHE</a:t>
            </a:r>
            <a:endParaRPr sz="1800" b="1"/>
          </a:p>
        </p:txBody>
      </p:sp>
      <p:sp>
        <p:nvSpPr>
          <p:cNvPr id="535" name="Google Shape;535;g22d4a50a0c4_0_76"/>
          <p:cNvSpPr txBox="1"/>
          <p:nvPr/>
        </p:nvSpPr>
        <p:spPr>
          <a:xfrm>
            <a:off x="1023300" y="1435613"/>
            <a:ext cx="97077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1800"/>
              <a:t>Minimal hepatic encephalopathy (MHE) detection is difficult because of the unavailability of short screening tools. Therefore, MHE patients can remain undiagnosed and untreated.</a:t>
            </a:r>
            <a:endParaRPr sz="1800"/>
          </a:p>
        </p:txBody>
      </p:sp>
      <p:pic>
        <p:nvPicPr>
          <p:cNvPr id="536" name="Google Shape;536;g22d4a50a0c4_0_76"/>
          <p:cNvPicPr preferRelativeResize="0"/>
          <p:nvPr/>
        </p:nvPicPr>
        <p:blipFill>
          <a:blip r:embed="rId3">
            <a:alphaModFix/>
          </a:blip>
          <a:stretch>
            <a:fillRect/>
          </a:stretch>
        </p:blipFill>
        <p:spPr>
          <a:xfrm>
            <a:off x="3442088" y="2855013"/>
            <a:ext cx="4870125" cy="3005325"/>
          </a:xfrm>
          <a:prstGeom prst="rect">
            <a:avLst/>
          </a:prstGeom>
          <a:noFill/>
          <a:ln>
            <a:noFill/>
          </a:ln>
        </p:spPr>
      </p:pic>
      <p:sp>
        <p:nvSpPr>
          <p:cNvPr id="537" name="Google Shape;537;g22d4a50a0c4_0_76"/>
          <p:cNvSpPr txBox="1"/>
          <p:nvPr/>
        </p:nvSpPr>
        <p:spPr>
          <a:xfrm>
            <a:off x="854700" y="5818625"/>
            <a:ext cx="10197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a:t>Median and interquartile range of time required to complete the app in the off and on states</a:t>
            </a:r>
            <a:endParaRPr/>
          </a:p>
          <a:p>
            <a:pPr marL="0" lvl="0" indent="0" algn="ctr" rtl="0">
              <a:spcBef>
                <a:spcPts val="0"/>
              </a:spcBef>
              <a:spcAft>
                <a:spcPts val="0"/>
              </a:spcAft>
              <a:buNone/>
            </a:pPr>
            <a:r>
              <a:rPr lang="it-IT"/>
              <a:t>All comparisons were highly statistically significant</a:t>
            </a:r>
            <a:endParaRPr/>
          </a:p>
        </p:txBody>
      </p:sp>
      <p:sp>
        <p:nvSpPr>
          <p:cNvPr id="538" name="Google Shape;538;g22d4a50a0c4_0_76"/>
          <p:cNvSpPr txBox="1"/>
          <p:nvPr/>
        </p:nvSpPr>
        <p:spPr>
          <a:xfrm>
            <a:off x="8372600" y="6457800"/>
            <a:ext cx="447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i="1">
                <a:latin typeface="Calibri"/>
                <a:ea typeface="Calibri"/>
                <a:cs typeface="Calibri"/>
                <a:sym typeface="Calibri"/>
              </a:rPr>
              <a:t>Bajaj JS et al.  HEPATOLOGY 2013;58:1122-1132</a:t>
            </a:r>
            <a:endParaRPr i="1">
              <a:latin typeface="Calibri"/>
              <a:ea typeface="Calibri"/>
              <a:cs typeface="Calibri"/>
              <a:sym typeface="Calibri"/>
            </a:endParaRPr>
          </a:p>
        </p:txBody>
      </p:sp>
      <p:cxnSp>
        <p:nvCxnSpPr>
          <p:cNvPr id="539" name="Google Shape;539;g22d4a50a0c4_0_76"/>
          <p:cNvCxnSpPr/>
          <p:nvPr/>
        </p:nvCxnSpPr>
        <p:spPr>
          <a:xfrm rot="10800000" flipH="1">
            <a:off x="4091650" y="4221275"/>
            <a:ext cx="1827300" cy="901200"/>
          </a:xfrm>
          <a:prstGeom prst="straightConnector1">
            <a:avLst/>
          </a:prstGeom>
          <a:noFill/>
          <a:ln w="38100" cap="flat" cmpd="sng">
            <a:solidFill>
              <a:srgbClr val="C00000"/>
            </a:solidFill>
            <a:prstDash val="solid"/>
            <a:round/>
            <a:headEnd type="none" w="sm" len="sm"/>
            <a:tailEnd type="none" w="sm" len="sm"/>
          </a:ln>
        </p:spPr>
      </p:cxnSp>
      <p:cxnSp>
        <p:nvCxnSpPr>
          <p:cNvPr id="540" name="Google Shape;540;g22d4a50a0c4_0_76"/>
          <p:cNvCxnSpPr/>
          <p:nvPr/>
        </p:nvCxnSpPr>
        <p:spPr>
          <a:xfrm rot="10800000" flipH="1">
            <a:off x="6216375" y="3917100"/>
            <a:ext cx="1800300" cy="889800"/>
          </a:xfrm>
          <a:prstGeom prst="straightConnector1">
            <a:avLst/>
          </a:prstGeom>
          <a:noFill/>
          <a:ln w="38100" cap="flat" cmpd="sng">
            <a:solidFill>
              <a:srgbClr val="C00000"/>
            </a:solidFill>
            <a:prstDash val="solid"/>
            <a:round/>
            <a:headEnd type="none" w="sm" len="sm"/>
            <a:tailEnd type="none" w="sm" len="sm"/>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cxnSp>
        <p:nvCxnSpPr>
          <p:cNvPr id="546" name="Google Shape;546;g22d4a50a0c4_0_90"/>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547" name="Google Shape;547;g22d4a50a0c4_0_90"/>
          <p:cNvSpPr txBox="1">
            <a:spLocks noGrp="1"/>
          </p:cNvSpPr>
          <p:nvPr>
            <p:ph type="title"/>
          </p:nvPr>
        </p:nvSpPr>
        <p:spPr>
          <a:xfrm>
            <a:off x="931546" y="34290"/>
            <a:ext cx="9875400" cy="1143000"/>
          </a:xfrm>
          <a:prstGeom prst="rect">
            <a:avLst/>
          </a:prstGeom>
          <a:noFill/>
          <a:ln w="9525" cap="flat" cmpd="sng">
            <a:solidFill>
              <a:srgbClr val="00009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the EncephalApp smartphone app</a:t>
            </a:r>
            <a:endParaRPr sz="3800" b="1">
              <a:solidFill>
                <a:srgbClr val="2F5496"/>
              </a:solidFill>
              <a:latin typeface="Arial"/>
              <a:ea typeface="Arial"/>
              <a:cs typeface="Arial"/>
              <a:sym typeface="Arial"/>
            </a:endParaRPr>
          </a:p>
        </p:txBody>
      </p:sp>
      <p:sp>
        <p:nvSpPr>
          <p:cNvPr id="548" name="Google Shape;548;g22d4a50a0c4_0_90"/>
          <p:cNvSpPr txBox="1"/>
          <p:nvPr/>
        </p:nvSpPr>
        <p:spPr>
          <a:xfrm>
            <a:off x="1023300" y="1435613"/>
            <a:ext cx="97077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1800"/>
              <a:t>Minimal hepatic encephalopathy (MHE) detection is difficult because of the unavailability of short screening tools. Therefore, MHE patients can remain undiagnosed and untreated.</a:t>
            </a:r>
            <a:endParaRPr sz="1800"/>
          </a:p>
        </p:txBody>
      </p:sp>
      <p:sp>
        <p:nvSpPr>
          <p:cNvPr id="549" name="Google Shape;549;g22d4a50a0c4_0_90"/>
          <p:cNvSpPr txBox="1"/>
          <p:nvPr/>
        </p:nvSpPr>
        <p:spPr>
          <a:xfrm>
            <a:off x="6937250" y="6318250"/>
            <a:ext cx="45753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it-IT" i="1">
                <a:latin typeface="Calibri"/>
                <a:ea typeface="Calibri"/>
                <a:cs typeface="Calibri"/>
                <a:sym typeface="Calibri"/>
              </a:rPr>
              <a:t>Bajaj JS et al. HEPATOLOGY 2013;58:1122-1132</a:t>
            </a:r>
            <a:endParaRPr i="1">
              <a:latin typeface="Calibri"/>
              <a:ea typeface="Calibri"/>
              <a:cs typeface="Calibri"/>
              <a:sym typeface="Calibri"/>
            </a:endParaRPr>
          </a:p>
        </p:txBody>
      </p:sp>
      <p:pic>
        <p:nvPicPr>
          <p:cNvPr id="550" name="Google Shape;550;g22d4a50a0c4_0_90"/>
          <p:cNvPicPr preferRelativeResize="0"/>
          <p:nvPr/>
        </p:nvPicPr>
        <p:blipFill>
          <a:blip r:embed="rId3">
            <a:alphaModFix/>
          </a:blip>
          <a:stretch>
            <a:fillRect/>
          </a:stretch>
        </p:blipFill>
        <p:spPr>
          <a:xfrm>
            <a:off x="2237950" y="2245575"/>
            <a:ext cx="7381500" cy="3920275"/>
          </a:xfrm>
          <a:prstGeom prst="rect">
            <a:avLst/>
          </a:prstGeom>
          <a:noFill/>
          <a:ln w="38100" cap="flat" cmpd="sng">
            <a:solidFill>
              <a:srgbClr val="2F5496"/>
            </a:solidFill>
            <a:prstDash val="solid"/>
            <a:miter lim="8000"/>
            <a:headEnd type="none" w="sm" len="sm"/>
            <a:tailEnd type="none" w="sm" len="sm"/>
          </a:ln>
          <a:effectLst>
            <a:outerShdw blurRad="63500" dist="22987" dir="14399911" sx="102000" sy="102000" algn="tl" rotWithShape="0">
              <a:srgbClr val="000000">
                <a:alpha val="20000"/>
              </a:srgbClr>
            </a:outerShdw>
          </a:effectLst>
        </p:spPr>
      </p:pic>
      <p:cxnSp>
        <p:nvCxnSpPr>
          <p:cNvPr id="551" name="Google Shape;551;g22d4a50a0c4_0_90"/>
          <p:cNvCxnSpPr/>
          <p:nvPr/>
        </p:nvCxnSpPr>
        <p:spPr>
          <a:xfrm rot="10800000" flipH="1">
            <a:off x="4750500" y="4237200"/>
            <a:ext cx="2696400" cy="657900"/>
          </a:xfrm>
          <a:prstGeom prst="straightConnector1">
            <a:avLst/>
          </a:prstGeom>
          <a:noFill/>
          <a:ln w="38100" cap="flat" cmpd="sng">
            <a:solidFill>
              <a:srgbClr val="C00000"/>
            </a:solidFill>
            <a:prstDash val="solid"/>
            <a:round/>
            <a:headEnd type="none" w="sm" len="sm"/>
            <a:tailEnd type="none" w="sm" len="sm"/>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cxnSp>
        <p:nvCxnSpPr>
          <p:cNvPr id="557" name="Google Shape;557;g22e639ace58_0_70"/>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558" name="Google Shape;558;g22e639ace58_0_70"/>
          <p:cNvSpPr txBox="1">
            <a:spLocks noGrp="1"/>
          </p:cNvSpPr>
          <p:nvPr>
            <p:ph type="title"/>
          </p:nvPr>
        </p:nvSpPr>
        <p:spPr>
          <a:xfrm>
            <a:off x="931546" y="34290"/>
            <a:ext cx="9875400" cy="1143000"/>
          </a:xfrm>
          <a:prstGeom prst="rect">
            <a:avLst/>
          </a:prstGeom>
          <a:noFill/>
          <a:ln w="9525" cap="flat" cmpd="sng">
            <a:solidFill>
              <a:srgbClr val="00009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the EncephalApp smartphone app</a:t>
            </a:r>
            <a:endParaRPr sz="3800" b="1">
              <a:solidFill>
                <a:srgbClr val="2F5496"/>
              </a:solidFill>
              <a:latin typeface="Arial"/>
              <a:ea typeface="Arial"/>
              <a:cs typeface="Arial"/>
              <a:sym typeface="Arial"/>
            </a:endParaRPr>
          </a:p>
        </p:txBody>
      </p:sp>
      <p:sp>
        <p:nvSpPr>
          <p:cNvPr id="559" name="Google Shape;559;g22e639ace58_0_70"/>
          <p:cNvSpPr txBox="1"/>
          <p:nvPr/>
        </p:nvSpPr>
        <p:spPr>
          <a:xfrm>
            <a:off x="1091600" y="1458850"/>
            <a:ext cx="9707700" cy="1280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it-IT" sz="1600" b="1">
                <a:solidFill>
                  <a:schemeClr val="dk1"/>
                </a:solidFill>
              </a:rPr>
              <a:t>Receiver operating characteristic (ROC) curve results for EncephalApp Stroop Test in all patients, using psychometric hepatic encephalopathy score as the golden standard. (a) ROC curve for factor off time, (b) ROC curve for factor on time, and (c) ROC curve for factor off time + on time.</a:t>
            </a:r>
            <a:endParaRPr sz="1600" b="1">
              <a:solidFill>
                <a:schemeClr val="dk1"/>
              </a:solidFill>
            </a:endParaRPr>
          </a:p>
          <a:p>
            <a:pPr marL="0" lvl="0" indent="0" algn="ctr" rtl="0">
              <a:spcBef>
                <a:spcPts val="0"/>
              </a:spcBef>
              <a:spcAft>
                <a:spcPts val="0"/>
              </a:spcAft>
              <a:buNone/>
            </a:pPr>
            <a:endParaRPr sz="1600" b="1">
              <a:solidFill>
                <a:srgbClr val="C00000"/>
              </a:solidFill>
            </a:endParaRPr>
          </a:p>
        </p:txBody>
      </p:sp>
      <p:sp>
        <p:nvSpPr>
          <p:cNvPr id="560" name="Google Shape;560;g22e639ace58_0_70"/>
          <p:cNvSpPr txBox="1"/>
          <p:nvPr/>
        </p:nvSpPr>
        <p:spPr>
          <a:xfrm>
            <a:off x="6553500" y="6272950"/>
            <a:ext cx="515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i="1">
                <a:latin typeface="Calibri"/>
                <a:ea typeface="Calibri"/>
                <a:cs typeface="Calibri"/>
                <a:sym typeface="Calibri"/>
              </a:rPr>
              <a:t>Zeng X et al. J Gastroenterol Hepatol 2019; </a:t>
            </a:r>
            <a:r>
              <a:rPr lang="it-IT" i="1">
                <a:solidFill>
                  <a:schemeClr val="dk1"/>
                </a:solidFill>
              </a:rPr>
              <a:t>doi:10.1111/jgh.14656</a:t>
            </a:r>
            <a:endParaRPr i="1">
              <a:latin typeface="Calibri"/>
              <a:ea typeface="Calibri"/>
              <a:cs typeface="Calibri"/>
              <a:sym typeface="Calibri"/>
            </a:endParaRPr>
          </a:p>
        </p:txBody>
      </p:sp>
      <p:sp>
        <p:nvSpPr>
          <p:cNvPr id="561" name="Google Shape;561;g22e639ace58_0_70"/>
          <p:cNvSpPr/>
          <p:nvPr/>
        </p:nvSpPr>
        <p:spPr>
          <a:xfrm>
            <a:off x="865375" y="2580500"/>
            <a:ext cx="10309800" cy="3692400"/>
          </a:xfrm>
          <a:prstGeom prst="rect">
            <a:avLst/>
          </a:prstGeom>
          <a:solidFill>
            <a:srgbClr val="FFFFFF"/>
          </a:solidFill>
          <a:ln w="38100" cap="flat" cmpd="sng">
            <a:solidFill>
              <a:srgbClr val="2F5496"/>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920" b="0" i="0" u="none" strike="noStrike" cap="none">
                <a:solidFill>
                  <a:srgbClr val="FFFFFF"/>
                </a:solidFill>
                <a:latin typeface="Calibri"/>
                <a:ea typeface="Calibri"/>
                <a:cs typeface="Calibri"/>
                <a:sym typeface="Calibri"/>
              </a:rPr>
              <a:t>⁄</a:t>
            </a:r>
            <a:endParaRPr sz="1920" b="1" i="0" u="none" strike="noStrike" cap="none">
              <a:solidFill>
                <a:srgbClr val="404040"/>
              </a:solidFill>
              <a:latin typeface="Calibri"/>
              <a:ea typeface="Calibri"/>
              <a:cs typeface="Calibri"/>
              <a:sym typeface="Calibri"/>
            </a:endParaRPr>
          </a:p>
        </p:txBody>
      </p:sp>
      <p:pic>
        <p:nvPicPr>
          <p:cNvPr id="562" name="Google Shape;562;g22e639ace58_0_70"/>
          <p:cNvPicPr preferRelativeResize="0"/>
          <p:nvPr/>
        </p:nvPicPr>
        <p:blipFill>
          <a:blip r:embed="rId3">
            <a:alphaModFix/>
          </a:blip>
          <a:stretch>
            <a:fillRect/>
          </a:stretch>
        </p:blipFill>
        <p:spPr>
          <a:xfrm>
            <a:off x="1034225" y="2669050"/>
            <a:ext cx="9822450" cy="34225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5" descr="Risultati immagini per ok  icon">
            <a:extLst>
              <a:ext uri="{FF2B5EF4-FFF2-40B4-BE49-F238E27FC236}">
                <a16:creationId xmlns:a16="http://schemas.microsoft.com/office/drawing/2014/main" id="{67257BD0-A669-1748-9AA5-3B02E61B3455}"/>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latin typeface="Calibri" panose="020F0502020204030204" pitchFamily="34" charset="0"/>
              <a:ea typeface="MS PGothic" panose="020B0600070205080204" pitchFamily="34" charset="-128"/>
            </a:endParaRPr>
          </a:p>
        </p:txBody>
      </p:sp>
      <p:sp>
        <p:nvSpPr>
          <p:cNvPr id="66563" name="AutoShape 8" descr="Risultati immagini per work  icon">
            <a:extLst>
              <a:ext uri="{FF2B5EF4-FFF2-40B4-BE49-F238E27FC236}">
                <a16:creationId xmlns:a16="http://schemas.microsoft.com/office/drawing/2014/main" id="{CAA4DCC0-1B78-474B-9D63-A16D6F7E5527}"/>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latin typeface="Calibri" panose="020F0502020204030204" pitchFamily="34" charset="0"/>
              <a:ea typeface="MS PGothic" panose="020B0600070205080204" pitchFamily="34" charset="-128"/>
            </a:endParaRPr>
          </a:p>
        </p:txBody>
      </p:sp>
      <p:sp>
        <p:nvSpPr>
          <p:cNvPr id="66564" name="AutoShape 12" descr="Immagine correlata">
            <a:extLst>
              <a:ext uri="{FF2B5EF4-FFF2-40B4-BE49-F238E27FC236}">
                <a16:creationId xmlns:a16="http://schemas.microsoft.com/office/drawing/2014/main" id="{DB73589D-65F2-6A48-BEC8-CB7A12B996FB}"/>
              </a:ext>
            </a:extLst>
          </p:cNvPr>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latin typeface="Calibri" panose="020F0502020204030204" pitchFamily="34" charset="0"/>
              <a:ea typeface="MS PGothic" panose="020B0600070205080204" pitchFamily="34" charset="-128"/>
            </a:endParaRPr>
          </a:p>
        </p:txBody>
      </p:sp>
      <p:sp>
        <p:nvSpPr>
          <p:cNvPr id="66568" name="CasellaDiTesto 4">
            <a:extLst>
              <a:ext uri="{FF2B5EF4-FFF2-40B4-BE49-F238E27FC236}">
                <a16:creationId xmlns:a16="http://schemas.microsoft.com/office/drawing/2014/main" id="{6B7B5AE1-A10E-DD45-A7E1-7114239311DA}"/>
              </a:ext>
            </a:extLst>
          </p:cNvPr>
          <p:cNvSpPr txBox="1">
            <a:spLocks noChangeArrowheads="1"/>
          </p:cNvSpPr>
          <p:nvPr/>
        </p:nvSpPr>
        <p:spPr bwMode="auto">
          <a:xfrm>
            <a:off x="2451101" y="1826308"/>
            <a:ext cx="9220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b="1">
                <a:solidFill>
                  <a:srgbClr val="0070C0"/>
                </a:solidFill>
                <a:ea typeface="MS PGothic" panose="020B0600070205080204" pitchFamily="34" charset="-128"/>
              </a:rPr>
              <a:t>TARGET</a:t>
            </a:r>
          </a:p>
        </p:txBody>
      </p:sp>
      <p:sp>
        <p:nvSpPr>
          <p:cNvPr id="66569" name="CasellaDiTesto 36">
            <a:extLst>
              <a:ext uri="{FF2B5EF4-FFF2-40B4-BE49-F238E27FC236}">
                <a16:creationId xmlns:a16="http://schemas.microsoft.com/office/drawing/2014/main" id="{061198F9-7A3B-234C-89CF-6A831B4C83A0}"/>
              </a:ext>
            </a:extLst>
          </p:cNvPr>
          <p:cNvSpPr txBox="1">
            <a:spLocks noChangeArrowheads="1"/>
          </p:cNvSpPr>
          <p:nvPr/>
        </p:nvSpPr>
        <p:spPr bwMode="auto">
          <a:xfrm>
            <a:off x="6024564" y="1826308"/>
            <a:ext cx="2122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b="1">
                <a:solidFill>
                  <a:srgbClr val="0070C0"/>
                </a:solidFill>
                <a:ea typeface="MS PGothic" panose="020B0600070205080204" pitchFamily="34" charset="-128"/>
              </a:rPr>
              <a:t>AZIONI MIGLIORATIVE</a:t>
            </a:r>
          </a:p>
        </p:txBody>
      </p:sp>
      <p:cxnSp>
        <p:nvCxnSpPr>
          <p:cNvPr id="7" name="Connettore 1 6">
            <a:extLst>
              <a:ext uri="{FF2B5EF4-FFF2-40B4-BE49-F238E27FC236}">
                <a16:creationId xmlns:a16="http://schemas.microsoft.com/office/drawing/2014/main" id="{D374A95C-0557-0941-8CA0-2CEDEA0397C3}"/>
              </a:ext>
            </a:extLst>
          </p:cNvPr>
          <p:cNvCxnSpPr/>
          <p:nvPr/>
        </p:nvCxnSpPr>
        <p:spPr>
          <a:xfrm>
            <a:off x="3359150" y="1712008"/>
            <a:ext cx="0" cy="3779837"/>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8" name="Connettore 1 37">
            <a:extLst>
              <a:ext uri="{FF2B5EF4-FFF2-40B4-BE49-F238E27FC236}">
                <a16:creationId xmlns:a16="http://schemas.microsoft.com/office/drawing/2014/main" id="{86EBC5A0-ACDB-E148-8B66-CA5300F6F8D3}"/>
              </a:ext>
            </a:extLst>
          </p:cNvPr>
          <p:cNvCxnSpPr/>
          <p:nvPr/>
        </p:nvCxnSpPr>
        <p:spPr>
          <a:xfrm>
            <a:off x="1984375" y="2134282"/>
            <a:ext cx="82804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6572" name="CasellaDiTesto 9">
            <a:extLst>
              <a:ext uri="{FF2B5EF4-FFF2-40B4-BE49-F238E27FC236}">
                <a16:creationId xmlns:a16="http://schemas.microsoft.com/office/drawing/2014/main" id="{85F9493E-0E5C-F24D-87AE-6C843EFA76C9}"/>
              </a:ext>
            </a:extLst>
          </p:cNvPr>
          <p:cNvSpPr txBox="1">
            <a:spLocks noChangeArrowheads="1"/>
          </p:cNvSpPr>
          <p:nvPr/>
        </p:nvSpPr>
        <p:spPr bwMode="auto">
          <a:xfrm>
            <a:off x="2468564" y="2474008"/>
            <a:ext cx="890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1200" b="1">
                <a:ea typeface="MS PGothic" panose="020B0600070205080204" pitchFamily="34" charset="-128"/>
              </a:rPr>
              <a:t>Paziente/</a:t>
            </a:r>
          </a:p>
          <a:p>
            <a:pPr algn="r" eaLnBrk="1" hangingPunct="1"/>
            <a:r>
              <a:rPr lang="it-IT" altLang="it-IT" sz="1200" b="1">
                <a:ea typeface="MS PGothic" panose="020B0600070205080204" pitchFamily="34" charset="-128"/>
              </a:rPr>
              <a:t>Caregiver</a:t>
            </a:r>
          </a:p>
        </p:txBody>
      </p:sp>
      <p:sp>
        <p:nvSpPr>
          <p:cNvPr id="66573" name="CasellaDiTesto 39">
            <a:extLst>
              <a:ext uri="{FF2B5EF4-FFF2-40B4-BE49-F238E27FC236}">
                <a16:creationId xmlns:a16="http://schemas.microsoft.com/office/drawing/2014/main" id="{84BC090E-1058-0E44-B8AE-ED076111B93E}"/>
              </a:ext>
            </a:extLst>
          </p:cNvPr>
          <p:cNvSpPr txBox="1">
            <a:spLocks noChangeArrowheads="1"/>
          </p:cNvSpPr>
          <p:nvPr/>
        </p:nvSpPr>
        <p:spPr bwMode="auto">
          <a:xfrm>
            <a:off x="1801814" y="3264582"/>
            <a:ext cx="1557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1200" b="1">
                <a:ea typeface="MS PGothic" panose="020B0600070205080204" pitchFamily="34" charset="-128"/>
              </a:rPr>
              <a:t>Specialista in Epatologia</a:t>
            </a:r>
          </a:p>
        </p:txBody>
      </p:sp>
      <p:sp>
        <p:nvSpPr>
          <p:cNvPr id="66574" name="CasellaDiTesto 40">
            <a:extLst>
              <a:ext uri="{FF2B5EF4-FFF2-40B4-BE49-F238E27FC236}">
                <a16:creationId xmlns:a16="http://schemas.microsoft.com/office/drawing/2014/main" id="{EA27BF36-7547-7748-9CDC-DC38567968AA}"/>
              </a:ext>
            </a:extLst>
          </p:cNvPr>
          <p:cNvSpPr txBox="1">
            <a:spLocks noChangeArrowheads="1"/>
          </p:cNvSpPr>
          <p:nvPr/>
        </p:nvSpPr>
        <p:spPr bwMode="auto">
          <a:xfrm>
            <a:off x="1801814" y="3971020"/>
            <a:ext cx="1557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1200" b="1">
                <a:ea typeface="MS PGothic" panose="020B0600070205080204" pitchFamily="34" charset="-128"/>
              </a:rPr>
              <a:t>Medico di Medicina Generale</a:t>
            </a:r>
          </a:p>
        </p:txBody>
      </p:sp>
      <p:sp>
        <p:nvSpPr>
          <p:cNvPr id="66575" name="CasellaDiTesto 41">
            <a:extLst>
              <a:ext uri="{FF2B5EF4-FFF2-40B4-BE49-F238E27FC236}">
                <a16:creationId xmlns:a16="http://schemas.microsoft.com/office/drawing/2014/main" id="{8D21EB9E-B350-9C47-A1CC-7C951071B331}"/>
              </a:ext>
            </a:extLst>
          </p:cNvPr>
          <p:cNvSpPr txBox="1">
            <a:spLocks noChangeArrowheads="1"/>
          </p:cNvSpPr>
          <p:nvPr/>
        </p:nvSpPr>
        <p:spPr bwMode="auto">
          <a:xfrm>
            <a:off x="1801814" y="4547282"/>
            <a:ext cx="1557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1200" b="1">
                <a:ea typeface="MS PGothic" panose="020B0600070205080204" pitchFamily="34" charset="-128"/>
              </a:rPr>
              <a:t>Personale infermieristico</a:t>
            </a:r>
          </a:p>
        </p:txBody>
      </p:sp>
      <p:sp>
        <p:nvSpPr>
          <p:cNvPr id="66576" name="CasellaDiTesto 42">
            <a:extLst>
              <a:ext uri="{FF2B5EF4-FFF2-40B4-BE49-F238E27FC236}">
                <a16:creationId xmlns:a16="http://schemas.microsoft.com/office/drawing/2014/main" id="{BDED15EC-2594-9B41-933F-BD00AFF41C0D}"/>
              </a:ext>
            </a:extLst>
          </p:cNvPr>
          <p:cNvSpPr txBox="1">
            <a:spLocks noChangeArrowheads="1"/>
          </p:cNvSpPr>
          <p:nvPr/>
        </p:nvSpPr>
        <p:spPr bwMode="auto">
          <a:xfrm>
            <a:off x="1801814" y="5009245"/>
            <a:ext cx="1557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1200" b="1">
                <a:ea typeface="MS PGothic" panose="020B0600070205080204" pitchFamily="34" charset="-128"/>
              </a:rPr>
              <a:t>Medicina d’urgenza</a:t>
            </a:r>
          </a:p>
        </p:txBody>
      </p:sp>
      <p:sp>
        <p:nvSpPr>
          <p:cNvPr id="66577" name="CasellaDiTesto 10">
            <a:extLst>
              <a:ext uri="{FF2B5EF4-FFF2-40B4-BE49-F238E27FC236}">
                <a16:creationId xmlns:a16="http://schemas.microsoft.com/office/drawing/2014/main" id="{CEBFE30D-0653-0845-9E6A-D68121475BC3}"/>
              </a:ext>
            </a:extLst>
          </p:cNvPr>
          <p:cNvSpPr txBox="1">
            <a:spLocks noChangeArrowheads="1"/>
          </p:cNvSpPr>
          <p:nvPr/>
        </p:nvSpPr>
        <p:spPr bwMode="auto">
          <a:xfrm>
            <a:off x="3359151" y="2248582"/>
            <a:ext cx="69056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buFont typeface="Arial" panose="020B0604020202020204" pitchFamily="34" charset="0"/>
              <a:buChar char="•"/>
            </a:pPr>
            <a:r>
              <a:rPr lang="it-IT" altLang="it-IT" sz="1200" b="1" dirty="0">
                <a:solidFill>
                  <a:srgbClr val="000000"/>
                </a:solidFill>
                <a:ea typeface="MS PGothic" panose="020B0600070205080204" pitchFamily="34" charset="-128"/>
              </a:rPr>
              <a:t>Attività di </a:t>
            </a:r>
            <a:r>
              <a:rPr lang="it-IT" altLang="it-IT" sz="1200" b="1" i="1" dirty="0" err="1">
                <a:solidFill>
                  <a:srgbClr val="000000"/>
                </a:solidFill>
                <a:ea typeface="MS PGothic" panose="020B0600070205080204" pitchFamily="34" charset="-128"/>
              </a:rPr>
              <a:t>counseling</a:t>
            </a:r>
            <a:r>
              <a:rPr lang="it-IT" altLang="it-IT" sz="1200" b="1" dirty="0">
                <a:solidFill>
                  <a:srgbClr val="000000"/>
                </a:solidFill>
                <a:ea typeface="MS PGothic" panose="020B0600070205080204" pitchFamily="34" charset="-128"/>
              </a:rPr>
              <a:t> </a:t>
            </a:r>
            <a:r>
              <a:rPr lang="it-IT" altLang="it-IT" sz="1200" dirty="0">
                <a:solidFill>
                  <a:srgbClr val="000000"/>
                </a:solidFill>
                <a:ea typeface="MS PGothic" panose="020B0600070205080204" pitchFamily="34" charset="-128"/>
              </a:rPr>
              <a:t>che veda anche nell’infermiere una possibile figura di riferimento, </a:t>
            </a:r>
            <a:r>
              <a:rPr lang="it-IT" altLang="it-IT" sz="1200" dirty="0">
                <a:ea typeface="MS PGothic" panose="020B0600070205080204" pitchFamily="34" charset="-128"/>
              </a:rPr>
              <a:t>soprattutto per le informazioni di ordine più pratico (es.  come praticare il clistere)</a:t>
            </a:r>
          </a:p>
          <a:p>
            <a:pPr eaLnBrk="1" hangingPunct="1">
              <a:spcAft>
                <a:spcPts val="600"/>
              </a:spcAft>
              <a:buFont typeface="Arial" panose="020B0604020202020204" pitchFamily="34" charset="0"/>
              <a:buChar char="•"/>
            </a:pPr>
            <a:r>
              <a:rPr lang="it-IT" altLang="it-IT" sz="1200" b="1" dirty="0">
                <a:solidFill>
                  <a:srgbClr val="000000"/>
                </a:solidFill>
                <a:ea typeface="MS PGothic" panose="020B0600070205080204" pitchFamily="34" charset="-128"/>
              </a:rPr>
              <a:t>Materiale informativo </a:t>
            </a:r>
            <a:r>
              <a:rPr lang="it-IT" altLang="it-IT" sz="1200" dirty="0">
                <a:solidFill>
                  <a:srgbClr val="000000"/>
                </a:solidFill>
                <a:ea typeface="MS PGothic" panose="020B0600070205080204" pitchFamily="34" charset="-128"/>
              </a:rPr>
              <a:t>(sia in formato cartaceo che elettronico) </a:t>
            </a:r>
            <a:r>
              <a:rPr lang="it-IT" altLang="it-IT" sz="1200" dirty="0">
                <a:ea typeface="MS PGothic" panose="020B0600070205080204" pitchFamily="34" charset="-128"/>
              </a:rPr>
              <a:t>contenente le informazioni  necessarie per la prevenzione delle recidive dell’EE e la corretta gestione delle stesse </a:t>
            </a:r>
            <a:endParaRPr lang="it-IT" altLang="it-IT" sz="1200" dirty="0">
              <a:solidFill>
                <a:srgbClr val="000000"/>
              </a:solidFill>
              <a:ea typeface="MS PGothic" panose="020B0600070205080204" pitchFamily="34" charset="-128"/>
            </a:endParaRPr>
          </a:p>
        </p:txBody>
      </p:sp>
      <p:sp>
        <p:nvSpPr>
          <p:cNvPr id="66578" name="CasellaDiTesto 45">
            <a:extLst>
              <a:ext uri="{FF2B5EF4-FFF2-40B4-BE49-F238E27FC236}">
                <a16:creationId xmlns:a16="http://schemas.microsoft.com/office/drawing/2014/main" id="{ECA12D05-DDA9-4B44-9518-D75672EEC07D}"/>
              </a:ext>
            </a:extLst>
          </p:cNvPr>
          <p:cNvSpPr txBox="1">
            <a:spLocks noChangeArrowheads="1"/>
          </p:cNvSpPr>
          <p:nvPr/>
        </p:nvSpPr>
        <p:spPr bwMode="auto">
          <a:xfrm>
            <a:off x="3359151" y="3150282"/>
            <a:ext cx="69135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buFont typeface="Arial" panose="020B0604020202020204" pitchFamily="34" charset="0"/>
              <a:buChar char="•"/>
            </a:pPr>
            <a:r>
              <a:rPr lang="it-IT" altLang="it-IT" sz="1200" b="1" dirty="0">
                <a:ea typeface="MS PGothic" panose="020B0600070205080204" pitchFamily="34" charset="-128"/>
              </a:rPr>
              <a:t>Formazione/aggiornamento </a:t>
            </a:r>
            <a:r>
              <a:rPr lang="it-IT" altLang="it-IT" sz="1200" dirty="0">
                <a:ea typeface="MS PGothic" panose="020B0600070205080204" pitchFamily="34" charset="-128"/>
              </a:rPr>
              <a:t>sull’EE (Formazione residenziale o a distanza)</a:t>
            </a:r>
          </a:p>
          <a:p>
            <a:pPr eaLnBrk="1" hangingPunct="1">
              <a:spcAft>
                <a:spcPts val="600"/>
              </a:spcAft>
              <a:buFont typeface="Arial" panose="020B0604020202020204" pitchFamily="34" charset="0"/>
              <a:buChar char="•"/>
            </a:pPr>
            <a:r>
              <a:rPr lang="it-IT" altLang="it-IT" sz="1200" b="1" dirty="0">
                <a:ea typeface="MS PGothic" panose="020B0600070205080204" pitchFamily="34" charset="-128"/>
              </a:rPr>
              <a:t>Integrazione nella pratica clinica di Test psicometrici semplici ed efficaci </a:t>
            </a:r>
            <a:r>
              <a:rPr lang="it-IT" altLang="it-IT" sz="1200" dirty="0">
                <a:ea typeface="MS PGothic" panose="020B0600070205080204" pitchFamily="34" charset="-128"/>
              </a:rPr>
              <a:t>(in cartaceo e/o elettronico)</a:t>
            </a:r>
          </a:p>
        </p:txBody>
      </p:sp>
      <p:sp>
        <p:nvSpPr>
          <p:cNvPr id="66579" name="CasellaDiTesto 49">
            <a:extLst>
              <a:ext uri="{FF2B5EF4-FFF2-40B4-BE49-F238E27FC236}">
                <a16:creationId xmlns:a16="http://schemas.microsoft.com/office/drawing/2014/main" id="{9C93DA98-8CE6-D647-A63C-351514DECA97}"/>
              </a:ext>
            </a:extLst>
          </p:cNvPr>
          <p:cNvSpPr txBox="1">
            <a:spLocks noChangeArrowheads="1"/>
          </p:cNvSpPr>
          <p:nvPr/>
        </p:nvSpPr>
        <p:spPr bwMode="auto">
          <a:xfrm>
            <a:off x="3359151" y="3904344"/>
            <a:ext cx="69056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buFont typeface="Arial" panose="020B0604020202020204" pitchFamily="34" charset="0"/>
              <a:buChar char="•"/>
            </a:pPr>
            <a:r>
              <a:rPr lang="it-IT" altLang="it-IT" sz="1200" b="1">
                <a:ea typeface="MS PGothic" panose="020B0600070205080204" pitchFamily="34" charset="-128"/>
              </a:rPr>
              <a:t>Formazione/aggiornamento </a:t>
            </a:r>
            <a:r>
              <a:rPr lang="it-IT" altLang="it-IT" sz="1200">
                <a:ea typeface="MS PGothic" panose="020B0600070205080204" pitchFamily="34" charset="-128"/>
              </a:rPr>
              <a:t>sulla cirrosi e le sue complicanze (Formazione a distanza) </a:t>
            </a:r>
          </a:p>
          <a:p>
            <a:pPr eaLnBrk="1" hangingPunct="1">
              <a:spcAft>
                <a:spcPts val="600"/>
              </a:spcAft>
              <a:buFont typeface="Arial" panose="020B0604020202020204" pitchFamily="34" charset="0"/>
              <a:buChar char="•"/>
            </a:pPr>
            <a:r>
              <a:rPr lang="it-IT" altLang="it-IT" sz="1200" b="1">
                <a:solidFill>
                  <a:srgbClr val="000000"/>
                </a:solidFill>
                <a:ea typeface="MS PGothic" panose="020B0600070205080204" pitchFamily="34" charset="-128"/>
              </a:rPr>
              <a:t>Materiale informativo </a:t>
            </a:r>
            <a:r>
              <a:rPr lang="it-IT" altLang="it-IT" sz="1200">
                <a:solidFill>
                  <a:srgbClr val="000000"/>
                </a:solidFill>
                <a:ea typeface="MS PGothic" panose="020B0600070205080204" pitchFamily="34" charset="-128"/>
              </a:rPr>
              <a:t>su come riconoscere e gestire l’EE (es. Flashcard)</a:t>
            </a:r>
            <a:endParaRPr lang="it-IT" altLang="it-IT" sz="1200">
              <a:ea typeface="MS PGothic" panose="020B0600070205080204" pitchFamily="34" charset="-128"/>
            </a:endParaRPr>
          </a:p>
        </p:txBody>
      </p:sp>
      <p:sp>
        <p:nvSpPr>
          <p:cNvPr id="66580" name="CasellaDiTesto 50">
            <a:extLst>
              <a:ext uri="{FF2B5EF4-FFF2-40B4-BE49-F238E27FC236}">
                <a16:creationId xmlns:a16="http://schemas.microsoft.com/office/drawing/2014/main" id="{7DF0D6EB-63AA-B94F-8C5A-DA05F1FD1596}"/>
              </a:ext>
            </a:extLst>
          </p:cNvPr>
          <p:cNvSpPr txBox="1">
            <a:spLocks noChangeArrowheads="1"/>
          </p:cNvSpPr>
          <p:nvPr/>
        </p:nvSpPr>
        <p:spPr bwMode="auto">
          <a:xfrm>
            <a:off x="3359151" y="4613957"/>
            <a:ext cx="7058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buFont typeface="Arial" panose="020B0604020202020204" pitchFamily="34" charset="0"/>
              <a:buChar char="•"/>
            </a:pPr>
            <a:r>
              <a:rPr lang="it-IT" altLang="it-IT" sz="1200" b="1" dirty="0">
                <a:ea typeface="MS PGothic" panose="020B0600070205080204" pitchFamily="34" charset="-128"/>
              </a:rPr>
              <a:t>Formazione/aggiornamento</a:t>
            </a:r>
            <a:r>
              <a:rPr lang="it-IT" altLang="it-IT" sz="1200" dirty="0">
                <a:ea typeface="MS PGothic" panose="020B0600070205080204" pitchFamily="34" charset="-128"/>
              </a:rPr>
              <a:t> (Riunioni di Reparto con cadenza semestrale/annuale) </a:t>
            </a:r>
          </a:p>
        </p:txBody>
      </p:sp>
      <p:sp>
        <p:nvSpPr>
          <p:cNvPr id="66581" name="Rettangolo 12">
            <a:extLst>
              <a:ext uri="{FF2B5EF4-FFF2-40B4-BE49-F238E27FC236}">
                <a16:creationId xmlns:a16="http://schemas.microsoft.com/office/drawing/2014/main" id="{D2349BF2-0811-964F-B388-6FF5F74BDF15}"/>
              </a:ext>
            </a:extLst>
          </p:cNvPr>
          <p:cNvSpPr>
            <a:spLocks noChangeArrowheads="1"/>
          </p:cNvSpPr>
          <p:nvPr/>
        </p:nvSpPr>
        <p:spPr bwMode="auto">
          <a:xfrm>
            <a:off x="3359151" y="5061632"/>
            <a:ext cx="33750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buFont typeface="Arial" panose="020B0604020202020204" pitchFamily="34" charset="0"/>
              <a:buChar char="•"/>
            </a:pPr>
            <a:r>
              <a:rPr lang="it-IT" altLang="it-IT" sz="1200" b="1">
                <a:solidFill>
                  <a:srgbClr val="FF0000"/>
                </a:solidFill>
                <a:ea typeface="MS PGothic" panose="020B0600070205080204" pitchFamily="34" charset="-128"/>
              </a:rPr>
              <a:t>Formazione/aggiornamento</a:t>
            </a:r>
          </a:p>
          <a:p>
            <a:pPr eaLnBrk="1" hangingPunct="1">
              <a:spcAft>
                <a:spcPts val="600"/>
              </a:spcAft>
              <a:buFont typeface="Arial" panose="020B0604020202020204" pitchFamily="34" charset="0"/>
              <a:buChar char="•"/>
            </a:pPr>
            <a:r>
              <a:rPr lang="it-IT" altLang="it-IT" sz="1200" b="1">
                <a:solidFill>
                  <a:srgbClr val="000000"/>
                </a:solidFill>
                <a:ea typeface="MS PGothic" panose="020B0600070205080204" pitchFamily="34" charset="-128"/>
              </a:rPr>
              <a:t>Materiale comunicazionale </a:t>
            </a:r>
            <a:r>
              <a:rPr lang="it-IT" altLang="it-IT" sz="1200">
                <a:solidFill>
                  <a:srgbClr val="000000"/>
                </a:solidFill>
                <a:ea typeface="MS PGothic" panose="020B0600070205080204" pitchFamily="34" charset="-128"/>
              </a:rPr>
              <a:t>(es. Flashcard)</a:t>
            </a:r>
          </a:p>
        </p:txBody>
      </p:sp>
      <p:cxnSp>
        <p:nvCxnSpPr>
          <p:cNvPr id="55" name="Connettore 1 54">
            <a:extLst>
              <a:ext uri="{FF2B5EF4-FFF2-40B4-BE49-F238E27FC236}">
                <a16:creationId xmlns:a16="http://schemas.microsoft.com/office/drawing/2014/main" id="{6534CB01-9780-F845-8A13-87E0F3E15859}"/>
              </a:ext>
            </a:extLst>
          </p:cNvPr>
          <p:cNvCxnSpPr/>
          <p:nvPr/>
        </p:nvCxnSpPr>
        <p:spPr>
          <a:xfrm>
            <a:off x="1992313" y="3156632"/>
            <a:ext cx="8280400"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a:extLst>
              <a:ext uri="{FF2B5EF4-FFF2-40B4-BE49-F238E27FC236}">
                <a16:creationId xmlns:a16="http://schemas.microsoft.com/office/drawing/2014/main" id="{0A2A632C-0C71-8E44-A646-2AE7C4EB2FB2}"/>
              </a:ext>
            </a:extLst>
          </p:cNvPr>
          <p:cNvCxnSpPr/>
          <p:nvPr/>
        </p:nvCxnSpPr>
        <p:spPr>
          <a:xfrm>
            <a:off x="1992313" y="3871007"/>
            <a:ext cx="8280400"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a:extLst>
              <a:ext uri="{FF2B5EF4-FFF2-40B4-BE49-F238E27FC236}">
                <a16:creationId xmlns:a16="http://schemas.microsoft.com/office/drawing/2014/main" id="{DA0F68B5-A888-9744-AB93-1A02CBC1605C}"/>
              </a:ext>
            </a:extLst>
          </p:cNvPr>
          <p:cNvCxnSpPr/>
          <p:nvPr/>
        </p:nvCxnSpPr>
        <p:spPr>
          <a:xfrm>
            <a:off x="1992313" y="4506007"/>
            <a:ext cx="8280400"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a:extLst>
              <a:ext uri="{FF2B5EF4-FFF2-40B4-BE49-F238E27FC236}">
                <a16:creationId xmlns:a16="http://schemas.microsoft.com/office/drawing/2014/main" id="{99315F41-E9D4-7141-A51B-D9B41FDBAEA5}"/>
              </a:ext>
            </a:extLst>
          </p:cNvPr>
          <p:cNvCxnSpPr/>
          <p:nvPr/>
        </p:nvCxnSpPr>
        <p:spPr>
          <a:xfrm>
            <a:off x="1992313" y="5483907"/>
            <a:ext cx="8280400"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a:extLst>
              <a:ext uri="{FF2B5EF4-FFF2-40B4-BE49-F238E27FC236}">
                <a16:creationId xmlns:a16="http://schemas.microsoft.com/office/drawing/2014/main" id="{48F95F5E-4B3A-8843-B177-E249E469A2AE}"/>
              </a:ext>
            </a:extLst>
          </p:cNvPr>
          <p:cNvCxnSpPr/>
          <p:nvPr/>
        </p:nvCxnSpPr>
        <p:spPr>
          <a:xfrm>
            <a:off x="1992313" y="5009244"/>
            <a:ext cx="8280400"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Google Shape;469;g2375f8c30bd_0_50">
            <a:extLst>
              <a:ext uri="{FF2B5EF4-FFF2-40B4-BE49-F238E27FC236}">
                <a16:creationId xmlns:a16="http://schemas.microsoft.com/office/drawing/2014/main" id="{91CB34FA-C54B-B14B-B76F-D315CD36EDE6}"/>
              </a:ext>
            </a:extLst>
          </p:cNvPr>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30" name="Google Shape;470;g2375f8c30bd_0_50">
            <a:extLst>
              <a:ext uri="{FF2B5EF4-FFF2-40B4-BE49-F238E27FC236}">
                <a16:creationId xmlns:a16="http://schemas.microsoft.com/office/drawing/2014/main" id="{E5E8275B-E25A-714A-B72B-E05C07950695}"/>
              </a:ext>
            </a:extLst>
          </p:cNvPr>
          <p:cNvSpPr txBox="1">
            <a:spLocks/>
          </p:cNvSpPr>
          <p:nvPr/>
        </p:nvSpPr>
        <p:spPr>
          <a:xfrm>
            <a:off x="783771" y="34290"/>
            <a:ext cx="10922529" cy="1143000"/>
          </a:xfrm>
          <a:prstGeom prst="rect">
            <a:avLst/>
          </a:prstGeom>
          <a:solidFill>
            <a:schemeClr val="bg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SzPts val="1800"/>
            </a:pPr>
            <a:r>
              <a:rPr lang="it-IT" sz="3840" b="1" dirty="0">
                <a:solidFill>
                  <a:srgbClr val="2F5496"/>
                </a:solidFill>
              </a:rPr>
              <a:t>HE: the </a:t>
            </a:r>
            <a:r>
              <a:rPr lang="it-IT" sz="3840" b="1" dirty="0" err="1">
                <a:solidFill>
                  <a:srgbClr val="2F5496"/>
                </a:solidFill>
              </a:rPr>
              <a:t>outpatient</a:t>
            </a:r>
            <a:r>
              <a:rPr lang="it-IT" sz="3840" b="1" dirty="0">
                <a:solidFill>
                  <a:srgbClr val="2F5496"/>
                </a:solidFill>
              </a:rPr>
              <a:t> management</a:t>
            </a:r>
          </a:p>
        </p:txBody>
      </p:sp>
      <p:sp>
        <p:nvSpPr>
          <p:cNvPr id="3" name="Ovale 2">
            <a:extLst>
              <a:ext uri="{FF2B5EF4-FFF2-40B4-BE49-F238E27FC236}">
                <a16:creationId xmlns:a16="http://schemas.microsoft.com/office/drawing/2014/main" id="{A6EAAA41-8AE0-BB4D-9A68-BCE12575858A}"/>
              </a:ext>
            </a:extLst>
          </p:cNvPr>
          <p:cNvSpPr/>
          <p:nvPr/>
        </p:nvSpPr>
        <p:spPr>
          <a:xfrm>
            <a:off x="6095999" y="2215246"/>
            <a:ext cx="1582047" cy="37430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a:extLst>
              <a:ext uri="{FF2B5EF4-FFF2-40B4-BE49-F238E27FC236}">
                <a16:creationId xmlns:a16="http://schemas.microsoft.com/office/drawing/2014/main" id="{47FB194C-F9C5-D447-A104-E2AE2333103B}"/>
              </a:ext>
            </a:extLst>
          </p:cNvPr>
          <p:cNvSpPr/>
          <p:nvPr/>
        </p:nvSpPr>
        <p:spPr>
          <a:xfrm>
            <a:off x="3563352" y="2641568"/>
            <a:ext cx="1719847" cy="37430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a:extLst>
              <a:ext uri="{FF2B5EF4-FFF2-40B4-BE49-F238E27FC236}">
                <a16:creationId xmlns:a16="http://schemas.microsoft.com/office/drawing/2014/main" id="{146DC40B-10C1-BA4F-B2E1-82EBB5F2A43D}"/>
              </a:ext>
            </a:extLst>
          </p:cNvPr>
          <p:cNvSpPr/>
          <p:nvPr/>
        </p:nvSpPr>
        <p:spPr>
          <a:xfrm>
            <a:off x="6124574" y="3257621"/>
            <a:ext cx="2903312" cy="57415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a:extLst>
              <a:ext uri="{FF2B5EF4-FFF2-40B4-BE49-F238E27FC236}">
                <a16:creationId xmlns:a16="http://schemas.microsoft.com/office/drawing/2014/main" id="{6C4BA7CB-B67F-3146-98FB-EDA74448235E}"/>
              </a:ext>
            </a:extLst>
          </p:cNvPr>
          <p:cNvSpPr/>
          <p:nvPr/>
        </p:nvSpPr>
        <p:spPr>
          <a:xfrm>
            <a:off x="3334168" y="3576148"/>
            <a:ext cx="1407694" cy="37430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2" grpId="0" animBg="1"/>
      <p:bldP spid="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cxnSp>
        <p:nvCxnSpPr>
          <p:cNvPr id="568" name="Google Shape;568;g22e639ace58_0_83"/>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569" name="Google Shape;569;g22e639ace58_0_83"/>
          <p:cNvSpPr txBox="1">
            <a:spLocks noGrp="1"/>
          </p:cNvSpPr>
          <p:nvPr>
            <p:ph type="title"/>
          </p:nvPr>
        </p:nvSpPr>
        <p:spPr>
          <a:xfrm>
            <a:off x="931546" y="34290"/>
            <a:ext cx="9875400" cy="1143000"/>
          </a:xfrm>
          <a:prstGeom prst="rect">
            <a:avLst/>
          </a:prstGeom>
          <a:noFill/>
          <a:ln w="9525" cap="flat" cmpd="sng">
            <a:solidFill>
              <a:srgbClr val="00009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Conclusions (at last)</a:t>
            </a:r>
            <a:endParaRPr sz="3800" b="1">
              <a:solidFill>
                <a:srgbClr val="2F5496"/>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p:nvPr/>
        </p:nvSpPr>
        <p:spPr>
          <a:xfrm>
            <a:off x="971550" y="34290"/>
            <a:ext cx="987552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3840"/>
              <a:buFont typeface="Arial"/>
              <a:buNone/>
            </a:pPr>
            <a:r>
              <a:rPr lang="it-IT" sz="3840" b="1" i="0" u="none" strike="noStrike" cap="none">
                <a:solidFill>
                  <a:srgbClr val="2F5496"/>
                </a:solidFill>
                <a:latin typeface="Calibri"/>
                <a:ea typeface="Calibri"/>
                <a:cs typeface="Calibri"/>
                <a:sym typeface="Calibri"/>
              </a:rPr>
              <a:t>HE: patient charge and social implications</a:t>
            </a:r>
            <a:endParaRPr/>
          </a:p>
        </p:txBody>
      </p:sp>
      <p:cxnSp>
        <p:nvCxnSpPr>
          <p:cNvPr id="128" name="Google Shape;128;p3"/>
          <p:cNvCxnSpPr/>
          <p:nvPr/>
        </p:nvCxnSpPr>
        <p:spPr>
          <a:xfrm>
            <a:off x="609600" y="1270636"/>
            <a:ext cx="11096626" cy="0"/>
          </a:xfrm>
          <a:prstGeom prst="straightConnector1">
            <a:avLst/>
          </a:prstGeom>
          <a:noFill/>
          <a:ln w="25400" cap="flat" cmpd="sng">
            <a:solidFill>
              <a:srgbClr val="17375E"/>
            </a:solidFill>
            <a:prstDash val="solid"/>
            <a:round/>
            <a:headEnd type="none" w="sm" len="sm"/>
            <a:tailEnd type="none" w="sm" len="sm"/>
          </a:ln>
          <a:effectLst>
            <a:outerShdw blurRad="63500" dist="20000" dir="5400000" rotWithShape="0">
              <a:srgbClr val="000000">
                <a:alpha val="37254"/>
              </a:srgbClr>
            </a:outerShdw>
          </a:effectLst>
        </p:spPr>
      </p:cxnSp>
      <p:sp>
        <p:nvSpPr>
          <p:cNvPr id="129" name="Google Shape;129;p3"/>
          <p:cNvSpPr/>
          <p:nvPr/>
        </p:nvSpPr>
        <p:spPr>
          <a:xfrm>
            <a:off x="1916430" y="2181226"/>
            <a:ext cx="8197216" cy="3859530"/>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160"/>
              <a:buFont typeface="Arial"/>
              <a:buNone/>
            </a:pPr>
            <a:endParaRPr sz="2160" b="0" i="0" u="none" strike="noStrike" cap="none">
              <a:solidFill>
                <a:srgbClr val="17375E"/>
              </a:solidFill>
              <a:latin typeface="Calibri"/>
              <a:ea typeface="Calibri"/>
              <a:cs typeface="Calibri"/>
              <a:sym typeface="Calibri"/>
            </a:endParaRPr>
          </a:p>
          <a:p>
            <a:pPr marL="434340" marR="0" lvl="0" indent="0" algn="l" rtl="0">
              <a:lnSpc>
                <a:spcPct val="150000"/>
              </a:lnSpc>
              <a:spcBef>
                <a:spcPts val="0"/>
              </a:spcBef>
              <a:spcAft>
                <a:spcPts val="0"/>
              </a:spcAft>
              <a:buClr>
                <a:srgbClr val="000000"/>
              </a:buClr>
              <a:buSzPts val="1920"/>
              <a:buFont typeface="Arial"/>
              <a:buNone/>
            </a:pPr>
            <a:r>
              <a:rPr lang="it-IT" sz="1920" b="0" i="0" u="none" strike="noStrike" cap="none">
                <a:solidFill>
                  <a:schemeClr val="dk1"/>
                </a:solidFill>
                <a:latin typeface="Calibri"/>
                <a:ea typeface="Calibri"/>
                <a:cs typeface="Calibri"/>
                <a:sym typeface="Calibri"/>
              </a:rPr>
              <a:t>The socioeconomic implications of persisting HE may be very profound. </a:t>
            </a:r>
            <a:endParaRPr sz="1400" b="0" i="0" u="none" strike="noStrike" cap="none">
              <a:solidFill>
                <a:srgbClr val="000000"/>
              </a:solidFill>
              <a:latin typeface="Arial"/>
              <a:ea typeface="Arial"/>
              <a:cs typeface="Arial"/>
              <a:sym typeface="Arial"/>
            </a:endParaRPr>
          </a:p>
          <a:p>
            <a:pPr marL="434340" marR="0" lvl="0" indent="0" algn="l" rtl="0">
              <a:lnSpc>
                <a:spcPct val="150000"/>
              </a:lnSpc>
              <a:spcBef>
                <a:spcPts val="0"/>
              </a:spcBef>
              <a:spcAft>
                <a:spcPts val="0"/>
              </a:spcAft>
              <a:buClr>
                <a:srgbClr val="000000"/>
              </a:buClr>
              <a:buSzPts val="1920"/>
              <a:buFont typeface="Arial"/>
              <a:buNone/>
            </a:pPr>
            <a:r>
              <a:rPr lang="it-IT" sz="1920" b="0" i="0" u="none" strike="noStrike" cap="none">
                <a:solidFill>
                  <a:schemeClr val="dk1"/>
                </a:solidFill>
                <a:latin typeface="Calibri"/>
                <a:ea typeface="Calibri"/>
                <a:cs typeface="Calibri"/>
                <a:sym typeface="Calibri"/>
              </a:rPr>
              <a:t>They include: </a:t>
            </a:r>
            <a:endParaRPr sz="1400" b="0" i="0" u="none" strike="noStrike" cap="none">
              <a:solidFill>
                <a:srgbClr val="000000"/>
              </a:solidFill>
              <a:latin typeface="Arial"/>
              <a:ea typeface="Arial"/>
              <a:cs typeface="Arial"/>
              <a:sym typeface="Arial"/>
            </a:endParaRPr>
          </a:p>
          <a:p>
            <a:pPr marL="651510" marR="0" lvl="0" indent="-217168" algn="l" rtl="0">
              <a:lnSpc>
                <a:spcPct val="150000"/>
              </a:lnSpc>
              <a:spcBef>
                <a:spcPts val="0"/>
              </a:spcBef>
              <a:spcAft>
                <a:spcPts val="0"/>
              </a:spcAft>
              <a:buClr>
                <a:schemeClr val="dk1"/>
              </a:buClr>
              <a:buSzPts val="1920"/>
              <a:buFont typeface="Arial"/>
              <a:buChar char="•"/>
            </a:pPr>
            <a:r>
              <a:rPr lang="it-IT" sz="1920" b="0" i="0" u="none" strike="noStrike" cap="none">
                <a:solidFill>
                  <a:schemeClr val="dk1"/>
                </a:solidFill>
                <a:latin typeface="Calibri"/>
                <a:ea typeface="Calibri"/>
                <a:cs typeface="Calibri"/>
                <a:sym typeface="Calibri"/>
              </a:rPr>
              <a:t>impairment in quality of life</a:t>
            </a:r>
            <a:endParaRPr sz="1400" b="0" i="0" u="none" strike="noStrike" cap="none">
              <a:solidFill>
                <a:srgbClr val="000000"/>
              </a:solidFill>
              <a:latin typeface="Arial"/>
              <a:ea typeface="Arial"/>
              <a:cs typeface="Arial"/>
              <a:sym typeface="Arial"/>
            </a:endParaRPr>
          </a:p>
          <a:p>
            <a:pPr marL="651510" marR="0" lvl="0" indent="-217168" algn="l" rtl="0">
              <a:lnSpc>
                <a:spcPct val="150000"/>
              </a:lnSpc>
              <a:spcBef>
                <a:spcPts val="0"/>
              </a:spcBef>
              <a:spcAft>
                <a:spcPts val="0"/>
              </a:spcAft>
              <a:buClr>
                <a:schemeClr val="dk1"/>
              </a:buClr>
              <a:buSzPts val="1920"/>
              <a:buFont typeface="Arial"/>
              <a:buChar char="•"/>
            </a:pPr>
            <a:r>
              <a:rPr lang="it-IT" sz="1920" b="0" i="0" u="none" strike="noStrike" cap="none">
                <a:solidFill>
                  <a:schemeClr val="dk1"/>
                </a:solidFill>
                <a:latin typeface="Calibri"/>
                <a:ea typeface="Calibri"/>
                <a:cs typeface="Calibri"/>
                <a:sym typeface="Calibri"/>
              </a:rPr>
              <a:t>decline in work performance</a:t>
            </a:r>
            <a:endParaRPr sz="1400" b="0" i="0" u="none" strike="noStrike" cap="none">
              <a:solidFill>
                <a:srgbClr val="000000"/>
              </a:solidFill>
              <a:latin typeface="Arial"/>
              <a:ea typeface="Arial"/>
              <a:cs typeface="Arial"/>
              <a:sym typeface="Arial"/>
            </a:endParaRPr>
          </a:p>
          <a:p>
            <a:pPr marL="651510" marR="0" lvl="0" indent="-217168" algn="l" rtl="0">
              <a:lnSpc>
                <a:spcPct val="150000"/>
              </a:lnSpc>
              <a:spcBef>
                <a:spcPts val="0"/>
              </a:spcBef>
              <a:spcAft>
                <a:spcPts val="0"/>
              </a:spcAft>
              <a:buClr>
                <a:schemeClr val="dk1"/>
              </a:buClr>
              <a:buSzPts val="1920"/>
              <a:buFont typeface="Arial"/>
              <a:buChar char="•"/>
            </a:pPr>
            <a:r>
              <a:rPr lang="it-IT" sz="1920" b="0" i="0" u="none" strike="noStrike" cap="none">
                <a:solidFill>
                  <a:schemeClr val="dk1"/>
                </a:solidFill>
                <a:latin typeface="Calibri"/>
                <a:ea typeface="Calibri"/>
                <a:cs typeface="Calibri"/>
                <a:sym typeface="Calibri"/>
              </a:rPr>
              <a:t>increase in the risk of accidents</a:t>
            </a:r>
            <a:endParaRPr sz="1920" b="0" i="0" u="none" strike="noStrike" cap="none">
              <a:solidFill>
                <a:schemeClr val="dk1"/>
              </a:solidFill>
              <a:latin typeface="Calibri"/>
              <a:ea typeface="Calibri"/>
              <a:cs typeface="Calibri"/>
              <a:sym typeface="Calibri"/>
            </a:endParaRPr>
          </a:p>
          <a:p>
            <a:pPr marL="651510" marR="0" lvl="0" indent="-217168" algn="l" rtl="0">
              <a:lnSpc>
                <a:spcPct val="150000"/>
              </a:lnSpc>
              <a:spcBef>
                <a:spcPts val="0"/>
              </a:spcBef>
              <a:spcAft>
                <a:spcPts val="0"/>
              </a:spcAft>
              <a:buClr>
                <a:schemeClr val="dk1"/>
              </a:buClr>
              <a:buSzPts val="1920"/>
              <a:buFont typeface="Arial"/>
              <a:buChar char="•"/>
            </a:pPr>
            <a:r>
              <a:rPr lang="it-IT" sz="1920" b="0" i="0" u="none" strike="noStrike" cap="none">
                <a:solidFill>
                  <a:schemeClr val="dk1"/>
                </a:solidFill>
                <a:latin typeface="Calibri"/>
                <a:ea typeface="Calibri"/>
                <a:cs typeface="Calibri"/>
                <a:sym typeface="Calibri"/>
              </a:rPr>
              <a:t>economic support required</a:t>
            </a:r>
            <a:endParaRPr sz="192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60"/>
              <a:buFont typeface="Arial"/>
              <a:buNone/>
            </a:pPr>
            <a:endParaRPr sz="2160" b="0" i="0" u="none" strike="noStrike" cap="none">
              <a:solidFill>
                <a:srgbClr val="17375E"/>
              </a:solidFill>
              <a:latin typeface="Calibri"/>
              <a:ea typeface="Calibri"/>
              <a:cs typeface="Calibri"/>
              <a:sym typeface="Calibri"/>
            </a:endParaRPr>
          </a:p>
        </p:txBody>
      </p:sp>
      <p:sp>
        <p:nvSpPr>
          <p:cNvPr id="130" name="Google Shape;130;p3"/>
          <p:cNvSpPr txBox="1"/>
          <p:nvPr/>
        </p:nvSpPr>
        <p:spPr>
          <a:xfrm>
            <a:off x="6147436" y="6497956"/>
            <a:ext cx="5165260" cy="3139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EASL-AASLD Guidelines on Hepatic Encephalopathy. J Hepatol 2014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cxnSp>
        <p:nvCxnSpPr>
          <p:cNvPr id="568" name="Google Shape;568;g22e639ace58_0_83"/>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569" name="Google Shape;569;g22e639ace58_0_83"/>
          <p:cNvSpPr txBox="1">
            <a:spLocks noGrp="1"/>
          </p:cNvSpPr>
          <p:nvPr>
            <p:ph type="title"/>
          </p:nvPr>
        </p:nvSpPr>
        <p:spPr>
          <a:xfrm>
            <a:off x="931546" y="34290"/>
            <a:ext cx="9875400" cy="1143000"/>
          </a:xfrm>
          <a:prstGeom prst="rect">
            <a:avLst/>
          </a:prstGeom>
          <a:noFill/>
          <a:ln w="9525" cap="flat" cmpd="sng">
            <a:solidFill>
              <a:srgbClr val="00009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Conclusions (at last)</a:t>
            </a:r>
            <a:endParaRPr sz="3800" b="1">
              <a:solidFill>
                <a:srgbClr val="2F5496"/>
              </a:solidFill>
              <a:latin typeface="Arial"/>
              <a:ea typeface="Arial"/>
              <a:cs typeface="Arial"/>
              <a:sym typeface="Arial"/>
            </a:endParaRPr>
          </a:p>
        </p:txBody>
      </p:sp>
      <p:sp>
        <p:nvSpPr>
          <p:cNvPr id="570" name="Google Shape;570;g22e639ace58_0_83"/>
          <p:cNvSpPr txBox="1"/>
          <p:nvPr/>
        </p:nvSpPr>
        <p:spPr>
          <a:xfrm>
            <a:off x="953525" y="1524000"/>
            <a:ext cx="10676100" cy="45870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it-IT" sz="2200" b="1" dirty="0" err="1">
                <a:solidFill>
                  <a:schemeClr val="accent1">
                    <a:lumMod val="50000"/>
                  </a:schemeClr>
                </a:solidFill>
                <a:latin typeface="Calibri"/>
                <a:ea typeface="Calibri"/>
                <a:cs typeface="Calibri"/>
                <a:sym typeface="Calibri"/>
              </a:rPr>
              <a:t>Hepatic</a:t>
            </a:r>
            <a:r>
              <a:rPr lang="it-IT" sz="2200" b="1" dirty="0">
                <a:solidFill>
                  <a:schemeClr val="accent1">
                    <a:lumMod val="50000"/>
                  </a:schemeClr>
                </a:solidFill>
                <a:latin typeface="Calibri"/>
                <a:ea typeface="Calibri"/>
                <a:cs typeface="Calibri"/>
                <a:sym typeface="Calibri"/>
              </a:rPr>
              <a:t> </a:t>
            </a:r>
            <a:r>
              <a:rPr lang="it-IT" sz="2200" b="1" dirty="0" err="1">
                <a:solidFill>
                  <a:schemeClr val="accent1">
                    <a:lumMod val="50000"/>
                  </a:schemeClr>
                </a:solidFill>
                <a:latin typeface="Calibri"/>
                <a:ea typeface="Calibri"/>
                <a:cs typeface="Calibri"/>
                <a:sym typeface="Calibri"/>
              </a:rPr>
              <a:t>encephalopathy</a:t>
            </a:r>
            <a:r>
              <a:rPr lang="it-IT" sz="2200" b="1" dirty="0">
                <a:solidFill>
                  <a:schemeClr val="accent1">
                    <a:lumMod val="50000"/>
                  </a:schemeClr>
                </a:solidFill>
                <a:latin typeface="Calibri"/>
                <a:ea typeface="Calibri"/>
                <a:cs typeface="Calibri"/>
                <a:sym typeface="Calibri"/>
              </a:rPr>
              <a:t> </a:t>
            </a:r>
            <a:r>
              <a:rPr lang="it-IT" sz="2200" b="1" dirty="0" err="1">
                <a:solidFill>
                  <a:schemeClr val="accent1">
                    <a:lumMod val="50000"/>
                  </a:schemeClr>
                </a:solidFill>
                <a:latin typeface="Calibri"/>
                <a:ea typeface="Calibri"/>
                <a:cs typeface="Calibri"/>
                <a:sym typeface="Calibri"/>
              </a:rPr>
              <a:t>is</a:t>
            </a:r>
            <a:r>
              <a:rPr lang="it-IT" sz="2200" b="1" dirty="0">
                <a:solidFill>
                  <a:schemeClr val="accent1">
                    <a:lumMod val="50000"/>
                  </a:schemeClr>
                </a:solidFill>
                <a:latin typeface="Calibri"/>
                <a:ea typeface="Calibri"/>
                <a:cs typeface="Calibri"/>
                <a:sym typeface="Calibri"/>
              </a:rPr>
              <a:t> </a:t>
            </a:r>
            <a:r>
              <a:rPr lang="it-IT" sz="2200" b="1" dirty="0" err="1">
                <a:solidFill>
                  <a:schemeClr val="accent1">
                    <a:lumMod val="50000"/>
                  </a:schemeClr>
                </a:solidFill>
                <a:latin typeface="Calibri"/>
                <a:ea typeface="Calibri"/>
                <a:cs typeface="Calibri"/>
                <a:sym typeface="Calibri"/>
              </a:rPr>
              <a:t>generally</a:t>
            </a:r>
            <a:r>
              <a:rPr lang="it-IT" sz="2200" b="1" dirty="0">
                <a:solidFill>
                  <a:schemeClr val="accent1">
                    <a:lumMod val="50000"/>
                  </a:schemeClr>
                </a:solidFill>
                <a:latin typeface="Calibri"/>
                <a:ea typeface="Calibri"/>
                <a:cs typeface="Calibri"/>
                <a:sym typeface="Calibri"/>
              </a:rPr>
              <a:t> a </a:t>
            </a:r>
            <a:r>
              <a:rPr lang="it-IT" sz="2200" b="1" dirty="0" err="1">
                <a:solidFill>
                  <a:schemeClr val="accent1">
                    <a:lumMod val="50000"/>
                  </a:schemeClr>
                </a:solidFill>
                <a:latin typeface="Calibri"/>
                <a:ea typeface="Calibri"/>
                <a:cs typeface="Calibri"/>
                <a:sym typeface="Calibri"/>
              </a:rPr>
              <a:t>not</a:t>
            </a:r>
            <a:r>
              <a:rPr lang="it-IT" sz="2200" b="1" dirty="0">
                <a:solidFill>
                  <a:schemeClr val="accent1">
                    <a:lumMod val="50000"/>
                  </a:schemeClr>
                </a:solidFill>
                <a:latin typeface="Calibri"/>
                <a:ea typeface="Calibri"/>
                <a:cs typeface="Calibri"/>
                <a:sym typeface="Calibri"/>
              </a:rPr>
              <a:t> </a:t>
            </a:r>
            <a:r>
              <a:rPr lang="it-IT" sz="2200" b="1" dirty="0" err="1">
                <a:solidFill>
                  <a:schemeClr val="accent1">
                    <a:lumMod val="50000"/>
                  </a:schemeClr>
                </a:solidFill>
                <a:latin typeface="Calibri"/>
                <a:ea typeface="Calibri"/>
                <a:cs typeface="Calibri"/>
                <a:sym typeface="Calibri"/>
              </a:rPr>
              <a:t>challenging</a:t>
            </a:r>
            <a:r>
              <a:rPr lang="it-IT" sz="2200" b="1" dirty="0">
                <a:solidFill>
                  <a:schemeClr val="accent1">
                    <a:lumMod val="50000"/>
                  </a:schemeClr>
                </a:solidFill>
                <a:latin typeface="Calibri"/>
                <a:ea typeface="Calibri"/>
                <a:cs typeface="Calibri"/>
                <a:sym typeface="Calibri"/>
              </a:rPr>
              <a:t> clinical </a:t>
            </a:r>
            <a:r>
              <a:rPr lang="it-IT" sz="2200" b="1" dirty="0" err="1">
                <a:solidFill>
                  <a:schemeClr val="accent1">
                    <a:lumMod val="50000"/>
                  </a:schemeClr>
                </a:solidFill>
                <a:latin typeface="Calibri"/>
                <a:ea typeface="Calibri"/>
                <a:cs typeface="Calibri"/>
                <a:sym typeface="Calibri"/>
              </a:rPr>
              <a:t>condition</a:t>
            </a:r>
            <a:r>
              <a:rPr lang="it-IT" sz="2200" b="1" dirty="0">
                <a:solidFill>
                  <a:schemeClr val="accent1">
                    <a:lumMod val="50000"/>
                  </a:schemeClr>
                </a:solidFill>
                <a:latin typeface="Calibri"/>
                <a:ea typeface="Calibri"/>
                <a:cs typeface="Calibri"/>
                <a:sym typeface="Calibri"/>
              </a:rPr>
              <a:t>:</a:t>
            </a:r>
            <a:endParaRPr sz="2200" b="1" dirty="0">
              <a:solidFill>
                <a:schemeClr val="accent1">
                  <a:lumMod val="50000"/>
                </a:schemeClr>
              </a:solidFill>
              <a:latin typeface="Calibri"/>
              <a:ea typeface="Calibri"/>
              <a:cs typeface="Calibri"/>
              <a:sym typeface="Calibri"/>
            </a:endParaRPr>
          </a:p>
          <a:p>
            <a:pPr marL="914400" lvl="0" indent="0" algn="l" rtl="0">
              <a:spcBef>
                <a:spcPts val="0"/>
              </a:spcBef>
              <a:spcAft>
                <a:spcPts val="0"/>
              </a:spcAft>
              <a:buNone/>
            </a:pPr>
            <a:r>
              <a:rPr lang="it-IT" sz="2200" dirty="0">
                <a:solidFill>
                  <a:schemeClr val="accent1">
                    <a:lumMod val="50000"/>
                  </a:schemeClr>
                </a:solidFill>
                <a:latin typeface="Calibri"/>
                <a:ea typeface="Calibri"/>
                <a:cs typeface="Calibri"/>
                <a:sym typeface="Calibri"/>
              </a:rPr>
              <a:t>- easy to </a:t>
            </a:r>
            <a:r>
              <a:rPr lang="it-IT" sz="2200" dirty="0" err="1">
                <a:solidFill>
                  <a:schemeClr val="accent1">
                    <a:lumMod val="50000"/>
                  </a:schemeClr>
                </a:solidFill>
                <a:latin typeface="Calibri"/>
                <a:ea typeface="Calibri"/>
                <a:cs typeface="Calibri"/>
                <a:sym typeface="Calibri"/>
              </a:rPr>
              <a:t>diagnose</a:t>
            </a:r>
            <a:r>
              <a:rPr lang="it-IT" sz="2200" dirty="0">
                <a:solidFill>
                  <a:schemeClr val="accent1">
                    <a:lumMod val="50000"/>
                  </a:schemeClr>
                </a:solidFill>
                <a:latin typeface="Calibri"/>
                <a:ea typeface="Calibri"/>
                <a:cs typeface="Calibri"/>
                <a:sym typeface="Calibri"/>
              </a:rPr>
              <a:t> in </a:t>
            </a:r>
            <a:r>
              <a:rPr lang="it-IT" sz="2200" dirty="0" err="1">
                <a:solidFill>
                  <a:schemeClr val="accent1">
                    <a:lumMod val="50000"/>
                  </a:schemeClr>
                </a:solidFill>
                <a:latin typeface="Calibri"/>
                <a:ea typeface="Calibri"/>
                <a:cs typeface="Calibri"/>
                <a:sym typeface="Calibri"/>
              </a:rPr>
              <a:t>most</a:t>
            </a:r>
            <a:r>
              <a:rPr lang="it-IT" sz="2200" dirty="0">
                <a:solidFill>
                  <a:schemeClr val="accent1">
                    <a:lumMod val="50000"/>
                  </a:schemeClr>
                </a:solidFill>
                <a:latin typeface="Calibri"/>
                <a:ea typeface="Calibri"/>
                <a:cs typeface="Calibri"/>
                <a:sym typeface="Calibri"/>
              </a:rPr>
              <a:t> </a:t>
            </a:r>
            <a:r>
              <a:rPr lang="it-IT" sz="2200" dirty="0" err="1">
                <a:solidFill>
                  <a:schemeClr val="accent1">
                    <a:lumMod val="50000"/>
                  </a:schemeClr>
                </a:solidFill>
                <a:latin typeface="Calibri"/>
                <a:ea typeface="Calibri"/>
                <a:cs typeface="Calibri"/>
                <a:sym typeface="Calibri"/>
              </a:rPr>
              <a:t>cases</a:t>
            </a:r>
            <a:endParaRPr sz="2200"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r>
              <a:rPr lang="it-IT" sz="2200" dirty="0">
                <a:solidFill>
                  <a:schemeClr val="accent1">
                    <a:lumMod val="50000"/>
                  </a:schemeClr>
                </a:solidFill>
                <a:latin typeface="Calibri"/>
                <a:ea typeface="Calibri"/>
                <a:cs typeface="Calibri"/>
                <a:sym typeface="Calibri"/>
              </a:rPr>
              <a:t>               - treatment </a:t>
            </a:r>
            <a:r>
              <a:rPr lang="it-IT" sz="2200" dirty="0" err="1">
                <a:solidFill>
                  <a:schemeClr val="accent1">
                    <a:lumMod val="50000"/>
                  </a:schemeClr>
                </a:solidFill>
                <a:latin typeface="Calibri"/>
                <a:ea typeface="Calibri"/>
                <a:cs typeface="Calibri"/>
                <a:sym typeface="Calibri"/>
              </a:rPr>
              <a:t>well</a:t>
            </a:r>
            <a:r>
              <a:rPr lang="it-IT" sz="2200" dirty="0">
                <a:solidFill>
                  <a:schemeClr val="accent1">
                    <a:lumMod val="50000"/>
                  </a:schemeClr>
                </a:solidFill>
                <a:latin typeface="Calibri"/>
                <a:ea typeface="Calibri"/>
                <a:cs typeface="Calibri"/>
                <a:sym typeface="Calibri"/>
              </a:rPr>
              <a:t> </a:t>
            </a:r>
            <a:r>
              <a:rPr lang="it-IT" sz="2200" dirty="0" err="1">
                <a:solidFill>
                  <a:schemeClr val="accent1">
                    <a:lumMod val="50000"/>
                  </a:schemeClr>
                </a:solidFill>
                <a:latin typeface="Calibri"/>
                <a:ea typeface="Calibri"/>
                <a:cs typeface="Calibri"/>
                <a:sym typeface="Calibri"/>
              </a:rPr>
              <a:t>established</a:t>
            </a:r>
            <a:endParaRPr sz="2200" dirty="0">
              <a:solidFill>
                <a:schemeClr val="accent1">
                  <a:lumMod val="50000"/>
                </a:schemeClr>
              </a:solidFill>
              <a:latin typeface="Calibri"/>
              <a:ea typeface="Calibri"/>
              <a:cs typeface="Calibri"/>
              <a:sym typeface="Calibri"/>
            </a:endParaRPr>
          </a:p>
          <a:p>
            <a:pPr marL="914400" lvl="0" indent="0" algn="l" rtl="0">
              <a:spcBef>
                <a:spcPts val="0"/>
              </a:spcBef>
              <a:spcAft>
                <a:spcPts val="0"/>
              </a:spcAft>
              <a:buNone/>
            </a:pPr>
            <a:endParaRPr sz="2200" b="1" dirty="0">
              <a:solidFill>
                <a:schemeClr val="accent1">
                  <a:lumMod val="50000"/>
                </a:schemeClr>
              </a:solidFill>
              <a:latin typeface="Calibri"/>
              <a:ea typeface="Calibri"/>
              <a:cs typeface="Calibri"/>
              <a:sym typeface="Calibri"/>
            </a:endParaRPr>
          </a:p>
          <a:p>
            <a:pPr marL="457200" lvl="0" indent="0" algn="l" rtl="0">
              <a:spcBef>
                <a:spcPts val="0"/>
              </a:spcBef>
              <a:spcAft>
                <a:spcPts val="0"/>
              </a:spcAft>
              <a:buNone/>
            </a:pPr>
            <a:r>
              <a:rPr lang="it-IT" sz="2200" b="1" dirty="0">
                <a:solidFill>
                  <a:schemeClr val="accent1">
                    <a:lumMod val="50000"/>
                  </a:schemeClr>
                </a:solidFill>
                <a:latin typeface="Calibri"/>
                <a:ea typeface="Calibri"/>
                <a:cs typeface="Calibri"/>
                <a:sym typeface="Calibri"/>
              </a:rPr>
              <a:t>The </a:t>
            </a:r>
            <a:r>
              <a:rPr lang="it-IT" sz="2200" b="1" dirty="0" err="1">
                <a:solidFill>
                  <a:schemeClr val="accent1">
                    <a:lumMod val="50000"/>
                  </a:schemeClr>
                </a:solidFill>
                <a:latin typeface="Calibri"/>
                <a:ea typeface="Calibri"/>
                <a:cs typeface="Calibri"/>
                <a:sym typeface="Calibri"/>
              </a:rPr>
              <a:t>most</a:t>
            </a:r>
            <a:r>
              <a:rPr lang="it-IT" sz="2200" b="1" dirty="0">
                <a:solidFill>
                  <a:schemeClr val="accent1">
                    <a:lumMod val="50000"/>
                  </a:schemeClr>
                </a:solidFill>
                <a:latin typeface="Calibri"/>
                <a:ea typeface="Calibri"/>
                <a:cs typeface="Calibri"/>
                <a:sym typeface="Calibri"/>
              </a:rPr>
              <a:t> </a:t>
            </a:r>
            <a:r>
              <a:rPr lang="it-IT" sz="2200" b="1" dirty="0" err="1">
                <a:solidFill>
                  <a:schemeClr val="accent1">
                    <a:lumMod val="50000"/>
                  </a:schemeClr>
                </a:solidFill>
                <a:latin typeface="Calibri"/>
                <a:ea typeface="Calibri"/>
                <a:cs typeface="Calibri"/>
                <a:sym typeface="Calibri"/>
              </a:rPr>
              <a:t>relevant</a:t>
            </a:r>
            <a:r>
              <a:rPr lang="it-IT" sz="2200" b="1" dirty="0">
                <a:solidFill>
                  <a:schemeClr val="accent1">
                    <a:lumMod val="50000"/>
                  </a:schemeClr>
                </a:solidFill>
                <a:latin typeface="Calibri"/>
                <a:ea typeface="Calibri"/>
                <a:cs typeface="Calibri"/>
                <a:sym typeface="Calibri"/>
              </a:rPr>
              <a:t> goal </a:t>
            </a:r>
            <a:r>
              <a:rPr lang="it-IT" sz="2200" b="1" dirty="0" err="1">
                <a:solidFill>
                  <a:schemeClr val="accent1">
                    <a:lumMod val="50000"/>
                  </a:schemeClr>
                </a:solidFill>
                <a:latin typeface="Calibri"/>
                <a:ea typeface="Calibri"/>
                <a:cs typeface="Calibri"/>
                <a:sym typeface="Calibri"/>
              </a:rPr>
              <a:t>is</a:t>
            </a:r>
            <a:r>
              <a:rPr lang="it-IT" sz="2200" b="1" dirty="0">
                <a:solidFill>
                  <a:schemeClr val="accent1">
                    <a:lumMod val="50000"/>
                  </a:schemeClr>
                </a:solidFill>
                <a:latin typeface="Calibri"/>
                <a:ea typeface="Calibri"/>
                <a:cs typeface="Calibri"/>
                <a:sym typeface="Calibri"/>
              </a:rPr>
              <a:t> to reduce the relapse rate and </a:t>
            </a:r>
            <a:r>
              <a:rPr lang="it-IT" sz="2200" b="1" dirty="0" err="1">
                <a:solidFill>
                  <a:schemeClr val="accent1">
                    <a:lumMod val="50000"/>
                  </a:schemeClr>
                </a:solidFill>
                <a:latin typeface="Calibri"/>
                <a:ea typeface="Calibri"/>
                <a:cs typeface="Calibri"/>
                <a:sym typeface="Calibri"/>
              </a:rPr>
              <a:t>minimize</a:t>
            </a:r>
            <a:r>
              <a:rPr lang="it-IT" sz="2200" b="1" dirty="0">
                <a:solidFill>
                  <a:schemeClr val="accent1">
                    <a:lumMod val="50000"/>
                  </a:schemeClr>
                </a:solidFill>
                <a:latin typeface="Calibri"/>
                <a:ea typeface="Calibri"/>
                <a:cs typeface="Calibri"/>
                <a:sym typeface="Calibri"/>
              </a:rPr>
              <a:t> </a:t>
            </a:r>
            <a:r>
              <a:rPr lang="it-IT" sz="2200" b="1" dirty="0" err="1">
                <a:solidFill>
                  <a:schemeClr val="accent1">
                    <a:lumMod val="50000"/>
                  </a:schemeClr>
                </a:solidFill>
                <a:latin typeface="Calibri"/>
                <a:ea typeface="Calibri"/>
                <a:cs typeface="Calibri"/>
                <a:sym typeface="Calibri"/>
              </a:rPr>
              <a:t>readmissions</a:t>
            </a:r>
            <a:r>
              <a:rPr lang="it-IT" sz="2200" b="1" dirty="0">
                <a:solidFill>
                  <a:schemeClr val="accent1">
                    <a:lumMod val="50000"/>
                  </a:schemeClr>
                </a:solidFill>
                <a:latin typeface="Calibri"/>
                <a:ea typeface="Calibri"/>
                <a:cs typeface="Calibri"/>
                <a:sym typeface="Calibri"/>
              </a:rPr>
              <a:t>:</a:t>
            </a:r>
            <a:endParaRPr sz="2200" b="1" dirty="0">
              <a:solidFill>
                <a:schemeClr val="accent1">
                  <a:lumMod val="50000"/>
                </a:schemeClr>
              </a:solidFill>
              <a:latin typeface="Calibri"/>
              <a:ea typeface="Calibri"/>
              <a:cs typeface="Calibri"/>
              <a:sym typeface="Calibri"/>
            </a:endParaRPr>
          </a:p>
          <a:p>
            <a:pPr marL="457200" lvl="0" indent="0" algn="l" rtl="0">
              <a:spcBef>
                <a:spcPts val="0"/>
              </a:spcBef>
              <a:spcAft>
                <a:spcPts val="0"/>
              </a:spcAft>
              <a:buNone/>
            </a:pPr>
            <a:r>
              <a:rPr lang="it-IT" sz="2200" dirty="0">
                <a:solidFill>
                  <a:schemeClr val="accent1">
                    <a:lumMod val="50000"/>
                  </a:schemeClr>
                </a:solidFill>
                <a:latin typeface="Calibri"/>
                <a:ea typeface="Calibri"/>
                <a:cs typeface="Calibri"/>
                <a:sym typeface="Calibri"/>
              </a:rPr>
              <a:t>        - non </a:t>
            </a:r>
            <a:r>
              <a:rPr lang="it-IT" sz="2200" dirty="0" err="1">
                <a:solidFill>
                  <a:schemeClr val="accent1">
                    <a:lumMod val="50000"/>
                  </a:schemeClr>
                </a:solidFill>
                <a:latin typeface="Calibri"/>
                <a:ea typeface="Calibri"/>
                <a:cs typeface="Calibri"/>
                <a:sym typeface="Calibri"/>
              </a:rPr>
              <a:t>absorbable</a:t>
            </a:r>
            <a:r>
              <a:rPr lang="it-IT" sz="2200" dirty="0">
                <a:solidFill>
                  <a:schemeClr val="accent1">
                    <a:lumMod val="50000"/>
                  </a:schemeClr>
                </a:solidFill>
                <a:latin typeface="Calibri"/>
                <a:ea typeface="Calibri"/>
                <a:cs typeface="Calibri"/>
                <a:sym typeface="Calibri"/>
              </a:rPr>
              <a:t> </a:t>
            </a:r>
            <a:r>
              <a:rPr lang="it-IT" sz="2200" dirty="0" err="1">
                <a:solidFill>
                  <a:schemeClr val="accent1">
                    <a:lumMod val="50000"/>
                  </a:schemeClr>
                </a:solidFill>
                <a:latin typeface="Calibri"/>
                <a:ea typeface="Calibri"/>
                <a:cs typeface="Calibri"/>
                <a:sym typeface="Calibri"/>
              </a:rPr>
              <a:t>disaccharides</a:t>
            </a:r>
            <a:r>
              <a:rPr lang="it-IT" sz="2200" dirty="0">
                <a:solidFill>
                  <a:schemeClr val="accent1">
                    <a:lumMod val="50000"/>
                  </a:schemeClr>
                </a:solidFill>
                <a:latin typeface="Calibri"/>
                <a:ea typeface="Calibri"/>
                <a:cs typeface="Calibri"/>
                <a:sym typeface="Calibri"/>
              </a:rPr>
              <a:t> </a:t>
            </a:r>
            <a:endParaRPr sz="2200" dirty="0">
              <a:solidFill>
                <a:schemeClr val="accent1">
                  <a:lumMod val="50000"/>
                </a:schemeClr>
              </a:solidFill>
              <a:latin typeface="Calibri"/>
              <a:ea typeface="Calibri"/>
              <a:cs typeface="Calibri"/>
              <a:sym typeface="Calibri"/>
            </a:endParaRPr>
          </a:p>
          <a:p>
            <a:pPr marL="457200" lvl="0" indent="0" algn="l" rtl="0">
              <a:spcBef>
                <a:spcPts val="0"/>
              </a:spcBef>
              <a:spcAft>
                <a:spcPts val="0"/>
              </a:spcAft>
              <a:buNone/>
            </a:pPr>
            <a:r>
              <a:rPr lang="it-IT" sz="2200" dirty="0">
                <a:solidFill>
                  <a:schemeClr val="accent1">
                    <a:lumMod val="50000"/>
                  </a:schemeClr>
                </a:solidFill>
                <a:latin typeface="Calibri"/>
                <a:ea typeface="Calibri"/>
                <a:cs typeface="Calibri"/>
                <a:sym typeface="Calibri"/>
              </a:rPr>
              <a:t>        - </a:t>
            </a:r>
            <a:r>
              <a:rPr lang="it-IT" sz="2200" dirty="0" err="1">
                <a:solidFill>
                  <a:schemeClr val="accent1">
                    <a:lumMod val="50000"/>
                  </a:schemeClr>
                </a:solidFill>
                <a:latin typeface="Calibri"/>
                <a:ea typeface="Calibri"/>
                <a:cs typeface="Calibri"/>
                <a:sym typeface="Calibri"/>
              </a:rPr>
              <a:t>rifaximine</a:t>
            </a:r>
            <a:endParaRPr sz="2200" dirty="0">
              <a:solidFill>
                <a:schemeClr val="accent1">
                  <a:lumMod val="50000"/>
                </a:schemeClr>
              </a:solidFill>
              <a:latin typeface="Calibri"/>
              <a:ea typeface="Calibri"/>
              <a:cs typeface="Calibri"/>
              <a:sym typeface="Calibri"/>
            </a:endParaRPr>
          </a:p>
          <a:p>
            <a:pPr marL="457200" lvl="0" indent="0" algn="l" rtl="0">
              <a:spcBef>
                <a:spcPts val="0"/>
              </a:spcBef>
              <a:spcAft>
                <a:spcPts val="0"/>
              </a:spcAft>
              <a:buNone/>
            </a:pPr>
            <a:r>
              <a:rPr lang="it-IT" sz="2200" dirty="0">
                <a:solidFill>
                  <a:schemeClr val="accent1">
                    <a:lumMod val="50000"/>
                  </a:schemeClr>
                </a:solidFill>
                <a:latin typeface="Calibri"/>
                <a:ea typeface="Calibri"/>
                <a:cs typeface="Calibri"/>
                <a:sym typeface="Calibri"/>
              </a:rPr>
              <a:t>        - </a:t>
            </a:r>
            <a:r>
              <a:rPr lang="it-IT" sz="2200" dirty="0" err="1">
                <a:solidFill>
                  <a:schemeClr val="accent1">
                    <a:lumMod val="50000"/>
                  </a:schemeClr>
                </a:solidFill>
                <a:latin typeface="Calibri"/>
                <a:ea typeface="Calibri"/>
                <a:cs typeface="Calibri"/>
                <a:sym typeface="Calibri"/>
              </a:rPr>
              <a:t>avoid</a:t>
            </a:r>
            <a:r>
              <a:rPr lang="it-IT" sz="2200" dirty="0">
                <a:solidFill>
                  <a:schemeClr val="accent1">
                    <a:lumMod val="50000"/>
                  </a:schemeClr>
                </a:solidFill>
                <a:latin typeface="Calibri"/>
                <a:ea typeface="Calibri"/>
                <a:cs typeface="Calibri"/>
                <a:sym typeface="Calibri"/>
              </a:rPr>
              <a:t> </a:t>
            </a:r>
            <a:r>
              <a:rPr lang="it-IT" sz="2200" dirty="0" err="1">
                <a:solidFill>
                  <a:schemeClr val="accent1">
                    <a:lumMod val="50000"/>
                  </a:schemeClr>
                </a:solidFill>
                <a:latin typeface="Calibri"/>
                <a:ea typeface="Calibri"/>
                <a:cs typeface="Calibri"/>
                <a:sym typeface="Calibri"/>
              </a:rPr>
              <a:t>constipation</a:t>
            </a:r>
            <a:r>
              <a:rPr lang="it-IT" sz="2200" dirty="0">
                <a:solidFill>
                  <a:schemeClr val="accent1">
                    <a:lumMod val="50000"/>
                  </a:schemeClr>
                </a:solidFill>
                <a:latin typeface="Calibri"/>
                <a:ea typeface="Calibri"/>
                <a:cs typeface="Calibri"/>
                <a:sym typeface="Calibri"/>
              </a:rPr>
              <a:t>, </a:t>
            </a:r>
            <a:r>
              <a:rPr lang="it-IT" sz="2200" dirty="0" err="1">
                <a:solidFill>
                  <a:schemeClr val="accent1">
                    <a:lumMod val="50000"/>
                  </a:schemeClr>
                </a:solidFill>
                <a:latin typeface="Calibri"/>
                <a:ea typeface="Calibri"/>
                <a:cs typeface="Calibri"/>
                <a:sym typeface="Calibri"/>
              </a:rPr>
              <a:t>diuretic</a:t>
            </a:r>
            <a:r>
              <a:rPr lang="it-IT" sz="2200" dirty="0">
                <a:solidFill>
                  <a:schemeClr val="accent1">
                    <a:lumMod val="50000"/>
                  </a:schemeClr>
                </a:solidFill>
                <a:latin typeface="Calibri"/>
                <a:ea typeface="Calibri"/>
                <a:cs typeface="Calibri"/>
                <a:sym typeface="Calibri"/>
              </a:rPr>
              <a:t> overdose, </a:t>
            </a:r>
            <a:r>
              <a:rPr lang="it-IT" sz="2200" dirty="0" err="1">
                <a:solidFill>
                  <a:schemeClr val="accent1">
                    <a:lumMod val="50000"/>
                  </a:schemeClr>
                </a:solidFill>
                <a:latin typeface="Calibri"/>
                <a:ea typeface="Calibri"/>
                <a:cs typeface="Calibri"/>
                <a:sym typeface="Calibri"/>
              </a:rPr>
              <a:t>electrolyte</a:t>
            </a:r>
            <a:r>
              <a:rPr lang="it-IT" sz="2200" dirty="0">
                <a:solidFill>
                  <a:schemeClr val="accent1">
                    <a:lumMod val="50000"/>
                  </a:schemeClr>
                </a:solidFill>
                <a:latin typeface="Calibri"/>
                <a:ea typeface="Calibri"/>
                <a:cs typeface="Calibri"/>
                <a:sym typeface="Calibri"/>
              </a:rPr>
              <a:t> disorders</a:t>
            </a:r>
            <a:endParaRPr sz="2200" dirty="0">
              <a:solidFill>
                <a:schemeClr val="accent1">
                  <a:lumMod val="50000"/>
                </a:schemeClr>
              </a:solidFill>
              <a:latin typeface="Calibri"/>
              <a:ea typeface="Calibri"/>
              <a:cs typeface="Calibri"/>
              <a:sym typeface="Calibri"/>
            </a:endParaRPr>
          </a:p>
          <a:p>
            <a:pPr marL="457200" lvl="0" indent="0" algn="l" rtl="0">
              <a:spcBef>
                <a:spcPts val="0"/>
              </a:spcBef>
              <a:spcAft>
                <a:spcPts val="0"/>
              </a:spcAft>
              <a:buNone/>
            </a:pPr>
            <a:endParaRPr sz="2200" b="1" dirty="0">
              <a:solidFill>
                <a:schemeClr val="accent1">
                  <a:lumMod val="50000"/>
                </a:schemeClr>
              </a:solidFill>
              <a:latin typeface="Calibri"/>
              <a:ea typeface="Calibri"/>
              <a:cs typeface="Calibri"/>
              <a:sym typeface="Calibri"/>
            </a:endParaRPr>
          </a:p>
          <a:p>
            <a:pPr marL="457200" lvl="0" indent="0" algn="l" rtl="0">
              <a:spcBef>
                <a:spcPts val="0"/>
              </a:spcBef>
              <a:spcAft>
                <a:spcPts val="0"/>
              </a:spcAft>
              <a:buNone/>
            </a:pPr>
            <a:r>
              <a:rPr lang="it-IT" sz="2200" b="1" dirty="0" err="1">
                <a:solidFill>
                  <a:schemeClr val="accent1">
                    <a:lumMod val="50000"/>
                  </a:schemeClr>
                </a:solidFill>
                <a:latin typeface="Calibri"/>
                <a:ea typeface="Calibri"/>
                <a:cs typeface="Calibri"/>
                <a:sym typeface="Calibri"/>
              </a:rPr>
              <a:t>Outpatient</a:t>
            </a:r>
            <a:r>
              <a:rPr lang="it-IT" sz="2200" b="1" dirty="0">
                <a:solidFill>
                  <a:schemeClr val="accent1">
                    <a:lumMod val="50000"/>
                  </a:schemeClr>
                </a:solidFill>
                <a:latin typeface="Calibri"/>
                <a:ea typeface="Calibri"/>
                <a:cs typeface="Calibri"/>
                <a:sym typeface="Calibri"/>
              </a:rPr>
              <a:t> management </a:t>
            </a:r>
            <a:r>
              <a:rPr lang="it-IT" sz="2200" b="1" dirty="0" err="1">
                <a:solidFill>
                  <a:schemeClr val="accent1">
                    <a:lumMod val="50000"/>
                  </a:schemeClr>
                </a:solidFill>
                <a:latin typeface="Calibri"/>
                <a:ea typeface="Calibri"/>
                <a:cs typeface="Calibri"/>
                <a:sym typeface="Calibri"/>
              </a:rPr>
              <a:t>is</a:t>
            </a:r>
            <a:r>
              <a:rPr lang="it-IT" sz="2200" b="1" dirty="0">
                <a:solidFill>
                  <a:schemeClr val="accent1">
                    <a:lumMod val="50000"/>
                  </a:schemeClr>
                </a:solidFill>
                <a:latin typeface="Calibri"/>
                <a:ea typeface="Calibri"/>
                <a:cs typeface="Calibri"/>
                <a:sym typeface="Calibri"/>
              </a:rPr>
              <a:t> </a:t>
            </a:r>
            <a:r>
              <a:rPr lang="it-IT" sz="2200" b="1" dirty="0" err="1">
                <a:solidFill>
                  <a:schemeClr val="accent1">
                    <a:lumMod val="50000"/>
                  </a:schemeClr>
                </a:solidFill>
                <a:latin typeface="Calibri"/>
                <a:ea typeface="Calibri"/>
                <a:cs typeface="Calibri"/>
                <a:sym typeface="Calibri"/>
              </a:rPr>
              <a:t>conceivable</a:t>
            </a:r>
            <a:r>
              <a:rPr lang="it-IT" sz="2200" b="1" dirty="0">
                <a:solidFill>
                  <a:schemeClr val="accent1">
                    <a:lumMod val="50000"/>
                  </a:schemeClr>
                </a:solidFill>
                <a:latin typeface="Calibri"/>
                <a:ea typeface="Calibri"/>
                <a:cs typeface="Calibri"/>
                <a:sym typeface="Calibri"/>
              </a:rPr>
              <a:t> in </a:t>
            </a:r>
            <a:r>
              <a:rPr lang="it-IT" sz="2200" b="1" dirty="0" err="1">
                <a:solidFill>
                  <a:schemeClr val="accent1">
                    <a:lumMod val="50000"/>
                  </a:schemeClr>
                </a:solidFill>
                <a:latin typeface="Calibri"/>
                <a:ea typeface="Calibri"/>
                <a:cs typeface="Calibri"/>
                <a:sym typeface="Calibri"/>
              </a:rPr>
              <a:t>early</a:t>
            </a:r>
            <a:r>
              <a:rPr lang="it-IT" sz="2200" b="1" dirty="0">
                <a:solidFill>
                  <a:schemeClr val="accent1">
                    <a:lumMod val="50000"/>
                  </a:schemeClr>
                </a:solidFill>
                <a:latin typeface="Calibri"/>
                <a:ea typeface="Calibri"/>
                <a:cs typeface="Calibri"/>
                <a:sym typeface="Calibri"/>
              </a:rPr>
              <a:t> </a:t>
            </a:r>
            <a:r>
              <a:rPr lang="it-IT" sz="2200" b="1" dirty="0" err="1">
                <a:solidFill>
                  <a:schemeClr val="accent1">
                    <a:lumMod val="50000"/>
                  </a:schemeClr>
                </a:solidFill>
                <a:latin typeface="Calibri"/>
                <a:ea typeface="Calibri"/>
                <a:cs typeface="Calibri"/>
                <a:sym typeface="Calibri"/>
              </a:rPr>
              <a:t>cases</a:t>
            </a:r>
            <a:r>
              <a:rPr lang="it-IT" sz="2200" b="1" dirty="0">
                <a:solidFill>
                  <a:schemeClr val="accent1">
                    <a:lumMod val="50000"/>
                  </a:schemeClr>
                </a:solidFill>
                <a:latin typeface="Calibri"/>
                <a:ea typeface="Calibri"/>
                <a:cs typeface="Calibri"/>
                <a:sym typeface="Calibri"/>
              </a:rPr>
              <a:t>:</a:t>
            </a:r>
            <a:endParaRPr sz="2200" b="1" dirty="0">
              <a:solidFill>
                <a:schemeClr val="accent1">
                  <a:lumMod val="50000"/>
                </a:schemeClr>
              </a:solidFill>
              <a:latin typeface="Calibri"/>
              <a:ea typeface="Calibri"/>
              <a:cs typeface="Calibri"/>
              <a:sym typeface="Calibri"/>
            </a:endParaRPr>
          </a:p>
          <a:p>
            <a:pPr marL="457200" lvl="0" indent="0" algn="l" rtl="0">
              <a:spcBef>
                <a:spcPts val="0"/>
              </a:spcBef>
              <a:spcAft>
                <a:spcPts val="0"/>
              </a:spcAft>
              <a:buNone/>
            </a:pPr>
            <a:r>
              <a:rPr lang="it-IT" sz="2200" dirty="0">
                <a:solidFill>
                  <a:schemeClr val="accent1">
                    <a:lumMod val="50000"/>
                  </a:schemeClr>
                </a:solidFill>
                <a:latin typeface="Calibri"/>
                <a:ea typeface="Calibri"/>
                <a:cs typeface="Calibri"/>
                <a:sym typeface="Calibri"/>
              </a:rPr>
              <a:t>       - </a:t>
            </a:r>
            <a:r>
              <a:rPr lang="it-IT" sz="2200" dirty="0" err="1">
                <a:solidFill>
                  <a:schemeClr val="accent1">
                    <a:lumMod val="50000"/>
                  </a:schemeClr>
                </a:solidFill>
                <a:latin typeface="Calibri"/>
                <a:ea typeface="Calibri"/>
                <a:cs typeface="Calibri"/>
                <a:sym typeface="Calibri"/>
              </a:rPr>
              <a:t>early</a:t>
            </a:r>
            <a:r>
              <a:rPr lang="it-IT" sz="2200" dirty="0">
                <a:solidFill>
                  <a:schemeClr val="accent1">
                    <a:lumMod val="50000"/>
                  </a:schemeClr>
                </a:solidFill>
                <a:latin typeface="Calibri"/>
                <a:ea typeface="Calibri"/>
                <a:cs typeface="Calibri"/>
                <a:sym typeface="Calibri"/>
              </a:rPr>
              <a:t> </a:t>
            </a:r>
            <a:r>
              <a:rPr lang="it-IT" sz="2200" dirty="0" err="1">
                <a:solidFill>
                  <a:schemeClr val="accent1">
                    <a:lumMod val="50000"/>
                  </a:schemeClr>
                </a:solidFill>
                <a:latin typeface="Calibri"/>
                <a:ea typeface="Calibri"/>
                <a:cs typeface="Calibri"/>
                <a:sym typeface="Calibri"/>
              </a:rPr>
              <a:t>diagnosis</a:t>
            </a:r>
            <a:r>
              <a:rPr lang="it-IT" sz="2200" dirty="0">
                <a:solidFill>
                  <a:schemeClr val="accent1">
                    <a:lumMod val="50000"/>
                  </a:schemeClr>
                </a:solidFill>
                <a:latin typeface="Calibri"/>
                <a:ea typeface="Calibri"/>
                <a:cs typeface="Calibri"/>
                <a:sym typeface="Calibri"/>
              </a:rPr>
              <a:t> </a:t>
            </a:r>
            <a:r>
              <a:rPr lang="it-IT" sz="2200" dirty="0" err="1">
                <a:solidFill>
                  <a:schemeClr val="accent1">
                    <a:lumMod val="50000"/>
                  </a:schemeClr>
                </a:solidFill>
                <a:latin typeface="Calibri"/>
                <a:ea typeface="Calibri"/>
                <a:cs typeface="Calibri"/>
                <a:sym typeface="Calibri"/>
              </a:rPr>
              <a:t>is</a:t>
            </a:r>
            <a:r>
              <a:rPr lang="it-IT" sz="2200" dirty="0">
                <a:solidFill>
                  <a:schemeClr val="accent1">
                    <a:lumMod val="50000"/>
                  </a:schemeClr>
                </a:solidFill>
                <a:latin typeface="Calibri"/>
                <a:ea typeface="Calibri"/>
                <a:cs typeface="Calibri"/>
                <a:sym typeface="Calibri"/>
              </a:rPr>
              <a:t> </a:t>
            </a:r>
            <a:r>
              <a:rPr lang="it-IT" sz="2200" dirty="0" err="1">
                <a:solidFill>
                  <a:schemeClr val="accent1">
                    <a:lumMod val="50000"/>
                  </a:schemeClr>
                </a:solidFill>
                <a:latin typeface="Calibri"/>
                <a:ea typeface="Calibri"/>
                <a:cs typeface="Calibri"/>
                <a:sym typeface="Calibri"/>
              </a:rPr>
              <a:t>mandatory</a:t>
            </a:r>
            <a:endParaRPr sz="2200" dirty="0">
              <a:solidFill>
                <a:schemeClr val="accent1">
                  <a:lumMod val="50000"/>
                </a:schemeClr>
              </a:solidFill>
              <a:latin typeface="Calibri"/>
              <a:ea typeface="Calibri"/>
              <a:cs typeface="Calibri"/>
              <a:sym typeface="Calibri"/>
            </a:endParaRPr>
          </a:p>
          <a:p>
            <a:pPr marL="457200" lvl="0" indent="0" algn="l" rtl="0">
              <a:spcBef>
                <a:spcPts val="0"/>
              </a:spcBef>
              <a:spcAft>
                <a:spcPts val="0"/>
              </a:spcAft>
              <a:buNone/>
            </a:pPr>
            <a:r>
              <a:rPr lang="it-IT" sz="2200" dirty="0">
                <a:solidFill>
                  <a:schemeClr val="accent1">
                    <a:lumMod val="50000"/>
                  </a:schemeClr>
                </a:solidFill>
                <a:latin typeface="Calibri"/>
                <a:ea typeface="Calibri"/>
                <a:cs typeface="Calibri"/>
                <a:sym typeface="Calibri"/>
              </a:rPr>
              <a:t>       - </a:t>
            </a:r>
            <a:r>
              <a:rPr lang="it-IT" sz="2200" dirty="0" err="1">
                <a:solidFill>
                  <a:schemeClr val="accent1">
                    <a:lumMod val="50000"/>
                  </a:schemeClr>
                </a:solidFill>
                <a:latin typeface="Calibri"/>
                <a:ea typeface="Calibri"/>
                <a:cs typeface="Calibri"/>
                <a:sym typeface="Calibri"/>
              </a:rPr>
              <a:t>remove</a:t>
            </a:r>
            <a:r>
              <a:rPr lang="it-IT" sz="2200" dirty="0">
                <a:solidFill>
                  <a:schemeClr val="accent1">
                    <a:lumMod val="50000"/>
                  </a:schemeClr>
                </a:solidFill>
                <a:latin typeface="Calibri"/>
                <a:ea typeface="Calibri"/>
                <a:cs typeface="Calibri"/>
                <a:sym typeface="Calibri"/>
              </a:rPr>
              <a:t> </a:t>
            </a:r>
            <a:r>
              <a:rPr lang="it-IT" sz="2200" dirty="0" err="1">
                <a:solidFill>
                  <a:schemeClr val="accent1">
                    <a:lumMod val="50000"/>
                  </a:schemeClr>
                </a:solidFill>
                <a:latin typeface="Calibri"/>
                <a:ea typeface="Calibri"/>
                <a:cs typeface="Calibri"/>
                <a:sym typeface="Calibri"/>
              </a:rPr>
              <a:t>precipitating</a:t>
            </a:r>
            <a:r>
              <a:rPr lang="it-IT" sz="2200" dirty="0">
                <a:solidFill>
                  <a:schemeClr val="accent1">
                    <a:lumMod val="50000"/>
                  </a:schemeClr>
                </a:solidFill>
                <a:latin typeface="Calibri"/>
                <a:ea typeface="Calibri"/>
                <a:cs typeface="Calibri"/>
                <a:sym typeface="Calibri"/>
              </a:rPr>
              <a:t> </a:t>
            </a:r>
            <a:r>
              <a:rPr lang="it-IT" sz="2200" dirty="0" err="1">
                <a:solidFill>
                  <a:schemeClr val="accent1">
                    <a:lumMod val="50000"/>
                  </a:schemeClr>
                </a:solidFill>
                <a:latin typeface="Calibri"/>
                <a:ea typeface="Calibri"/>
                <a:cs typeface="Calibri"/>
                <a:sym typeface="Calibri"/>
              </a:rPr>
              <a:t>factors</a:t>
            </a:r>
            <a:endParaRPr sz="2200" dirty="0">
              <a:solidFill>
                <a:schemeClr val="accent1">
                  <a:lumMod val="50000"/>
                </a:schemeClr>
              </a:solidFill>
              <a:latin typeface="Calibri"/>
              <a:ea typeface="Calibri"/>
              <a:cs typeface="Calibri"/>
              <a:sym typeface="Calibri"/>
            </a:endParaRPr>
          </a:p>
          <a:p>
            <a:pPr marL="457200" lvl="0" indent="0" algn="l" rtl="0">
              <a:spcBef>
                <a:spcPts val="0"/>
              </a:spcBef>
              <a:spcAft>
                <a:spcPts val="0"/>
              </a:spcAft>
              <a:buNone/>
            </a:pPr>
            <a:r>
              <a:rPr lang="it-IT" sz="2200" dirty="0">
                <a:solidFill>
                  <a:schemeClr val="accent1">
                    <a:lumMod val="50000"/>
                  </a:schemeClr>
                </a:solidFill>
                <a:latin typeface="Calibri"/>
                <a:ea typeface="Calibri"/>
                <a:cs typeface="Calibri"/>
                <a:sym typeface="Calibri"/>
              </a:rPr>
              <a:t>       - </a:t>
            </a:r>
            <a:r>
              <a:rPr lang="it-IT" sz="2200" dirty="0" err="1">
                <a:solidFill>
                  <a:schemeClr val="accent1">
                    <a:lumMod val="50000"/>
                  </a:schemeClr>
                </a:solidFill>
                <a:latin typeface="Calibri"/>
                <a:ea typeface="Calibri"/>
                <a:cs typeface="Calibri"/>
                <a:sym typeface="Calibri"/>
              </a:rPr>
              <a:t>electronic</a:t>
            </a:r>
            <a:r>
              <a:rPr lang="it-IT" sz="2200" dirty="0">
                <a:solidFill>
                  <a:schemeClr val="accent1">
                    <a:lumMod val="50000"/>
                  </a:schemeClr>
                </a:solidFill>
                <a:latin typeface="Calibri"/>
                <a:ea typeface="Calibri"/>
                <a:cs typeface="Calibri"/>
                <a:sym typeface="Calibri"/>
              </a:rPr>
              <a:t> support (mobile APP) can be </a:t>
            </a:r>
            <a:r>
              <a:rPr lang="it-IT" sz="2200" dirty="0" err="1">
                <a:solidFill>
                  <a:schemeClr val="accent1">
                    <a:lumMod val="50000"/>
                  </a:schemeClr>
                </a:solidFill>
                <a:latin typeface="Calibri"/>
                <a:ea typeface="Calibri"/>
                <a:cs typeface="Calibri"/>
                <a:sym typeface="Calibri"/>
              </a:rPr>
              <a:t>useful</a:t>
            </a:r>
            <a:r>
              <a:rPr lang="it-IT" sz="2200" dirty="0">
                <a:solidFill>
                  <a:schemeClr val="accent1">
                    <a:lumMod val="50000"/>
                  </a:schemeClr>
                </a:solidFill>
                <a:latin typeface="Calibri"/>
                <a:ea typeface="Calibri"/>
                <a:cs typeface="Calibri"/>
                <a:sym typeface="Calibri"/>
              </a:rPr>
              <a:t> in </a:t>
            </a:r>
            <a:r>
              <a:rPr lang="it-IT" sz="2200" dirty="0" err="1">
                <a:solidFill>
                  <a:schemeClr val="accent1">
                    <a:lumMod val="50000"/>
                  </a:schemeClr>
                </a:solidFill>
                <a:latin typeface="Calibri"/>
                <a:ea typeface="Calibri"/>
                <a:cs typeface="Calibri"/>
                <a:sym typeface="Calibri"/>
              </a:rPr>
              <a:t>this</a:t>
            </a:r>
            <a:r>
              <a:rPr lang="it-IT" sz="2200" dirty="0">
                <a:solidFill>
                  <a:schemeClr val="accent1">
                    <a:lumMod val="50000"/>
                  </a:schemeClr>
                </a:solidFill>
                <a:latin typeface="Calibri"/>
                <a:ea typeface="Calibri"/>
                <a:cs typeface="Calibri"/>
                <a:sym typeface="Calibri"/>
              </a:rPr>
              <a:t> setting</a:t>
            </a:r>
            <a:endParaRPr sz="2200"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382947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g22629313f75_0_12"/>
          <p:cNvPicPr preferRelativeResize="0"/>
          <p:nvPr/>
        </p:nvPicPr>
        <p:blipFill>
          <a:blip r:embed="rId3">
            <a:alphaModFix/>
          </a:blip>
          <a:stretch>
            <a:fillRect/>
          </a:stretch>
        </p:blipFill>
        <p:spPr>
          <a:xfrm>
            <a:off x="4649125" y="970550"/>
            <a:ext cx="7036825" cy="4905975"/>
          </a:xfrm>
          <a:prstGeom prst="rect">
            <a:avLst/>
          </a:prstGeom>
          <a:noFill/>
          <a:ln>
            <a:noFill/>
          </a:ln>
        </p:spPr>
      </p:pic>
      <p:pic>
        <p:nvPicPr>
          <p:cNvPr id="577" name="Google Shape;577;g22629313f75_0_12"/>
          <p:cNvPicPr preferRelativeResize="0"/>
          <p:nvPr/>
        </p:nvPicPr>
        <p:blipFill>
          <a:blip r:embed="rId4">
            <a:alphaModFix/>
          </a:blip>
          <a:stretch>
            <a:fillRect/>
          </a:stretch>
        </p:blipFill>
        <p:spPr>
          <a:xfrm>
            <a:off x="257100" y="2658700"/>
            <a:ext cx="4019927" cy="2417776"/>
          </a:xfrm>
          <a:prstGeom prst="rect">
            <a:avLst/>
          </a:prstGeom>
          <a:noFill/>
          <a:ln>
            <a:noFill/>
          </a:ln>
        </p:spPr>
      </p:pic>
      <p:pic>
        <p:nvPicPr>
          <p:cNvPr id="578" name="Google Shape;578;g22629313f75_0_12"/>
          <p:cNvPicPr preferRelativeResize="0"/>
          <p:nvPr/>
        </p:nvPicPr>
        <p:blipFill>
          <a:blip r:embed="rId5">
            <a:alphaModFix/>
          </a:blip>
          <a:stretch>
            <a:fillRect/>
          </a:stretch>
        </p:blipFill>
        <p:spPr>
          <a:xfrm>
            <a:off x="837525" y="1730525"/>
            <a:ext cx="2717525" cy="548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20a30e2d1af_0_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endParaRPr/>
          </a:p>
        </p:txBody>
      </p:sp>
      <p:sp>
        <p:nvSpPr>
          <p:cNvPr id="585" name="Google Shape;585;g20a30e2d1af_0_7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22629313f75_0_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endParaRPr/>
          </a:p>
        </p:txBody>
      </p:sp>
      <p:sp>
        <p:nvSpPr>
          <p:cNvPr id="592" name="Google Shape;592;g22629313f75_0_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cxnSp>
        <p:nvCxnSpPr>
          <p:cNvPr id="480" name="Google Shape;480;g22e639ace58_0_46"/>
          <p:cNvCxnSpPr/>
          <p:nvPr/>
        </p:nvCxnSpPr>
        <p:spPr>
          <a:xfrm>
            <a:off x="609600" y="1270636"/>
            <a:ext cx="11096700"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0"/>
              </a:srgbClr>
            </a:outerShdw>
          </a:effectLst>
        </p:spPr>
      </p:cxnSp>
      <p:sp>
        <p:nvSpPr>
          <p:cNvPr id="481" name="Google Shape;481;g22e639ace58_0_46"/>
          <p:cNvSpPr txBox="1"/>
          <p:nvPr/>
        </p:nvSpPr>
        <p:spPr>
          <a:xfrm>
            <a:off x="6147436" y="6219826"/>
            <a:ext cx="5165400" cy="53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Ferenci P. Gastroenterology Report 2017;5:138-147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EASL-AASLD Guidelines on Hepatic Encephalopathy. J Hepatol 2014</a:t>
            </a:r>
            <a:endParaRPr sz="1400" b="0" i="0" u="none" strike="noStrike" cap="none">
              <a:solidFill>
                <a:srgbClr val="000000"/>
              </a:solidFill>
              <a:latin typeface="Arial"/>
              <a:ea typeface="Arial"/>
              <a:cs typeface="Arial"/>
              <a:sym typeface="Arial"/>
            </a:endParaRPr>
          </a:p>
        </p:txBody>
      </p:sp>
      <p:sp>
        <p:nvSpPr>
          <p:cNvPr id="482" name="Google Shape;482;g22e639ace58_0_46"/>
          <p:cNvSpPr/>
          <p:nvPr/>
        </p:nvSpPr>
        <p:spPr>
          <a:xfrm>
            <a:off x="2327910" y="2202180"/>
            <a:ext cx="7467600" cy="3617700"/>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20"/>
              <a:buFont typeface="Arial"/>
              <a:buNone/>
            </a:pPr>
            <a:r>
              <a:rPr lang="it-IT" sz="1920" b="0" i="0" u="none" strike="noStrike" cap="none">
                <a:solidFill>
                  <a:srgbClr val="FFFFFF"/>
                </a:solidFill>
                <a:latin typeface="Calibri"/>
                <a:ea typeface="Calibri"/>
                <a:cs typeface="Calibri"/>
                <a:sym typeface="Calibri"/>
              </a:rPr>
              <a:t>⁄More recent unpublished case series confirm the dominant role of infections</a:t>
            </a:r>
            <a:endParaRPr sz="1920" b="1" i="0" u="none" strike="noStrike" cap="none">
              <a:solidFill>
                <a:srgbClr val="404040"/>
              </a:solidFill>
              <a:latin typeface="Calibri"/>
              <a:ea typeface="Calibri"/>
              <a:cs typeface="Calibri"/>
              <a:sym typeface="Calibri"/>
            </a:endParaRPr>
          </a:p>
        </p:txBody>
      </p:sp>
      <p:pic>
        <p:nvPicPr>
          <p:cNvPr id="483" name="Google Shape;483;g22e639ace58_0_46"/>
          <p:cNvPicPr preferRelativeResize="0"/>
          <p:nvPr/>
        </p:nvPicPr>
        <p:blipFill rotWithShape="1">
          <a:blip r:embed="rId3">
            <a:alphaModFix/>
          </a:blip>
          <a:srcRect/>
          <a:stretch/>
        </p:blipFill>
        <p:spPr>
          <a:xfrm>
            <a:off x="2746056" y="2956915"/>
            <a:ext cx="6629400" cy="2362200"/>
          </a:xfrm>
          <a:prstGeom prst="rect">
            <a:avLst/>
          </a:prstGeom>
          <a:noFill/>
          <a:ln w="9525" cap="flat" cmpd="sng">
            <a:solidFill>
              <a:srgbClr val="323F4F"/>
            </a:solidFill>
            <a:prstDash val="solid"/>
            <a:round/>
            <a:headEnd type="none" w="sm" len="sm"/>
            <a:tailEnd type="none" w="sm" len="sm"/>
          </a:ln>
        </p:spPr>
      </p:pic>
      <p:sp>
        <p:nvSpPr>
          <p:cNvPr id="484" name="Google Shape;484;g22e639ace58_0_46"/>
          <p:cNvSpPr txBox="1"/>
          <p:nvPr/>
        </p:nvSpPr>
        <p:spPr>
          <a:xfrm>
            <a:off x="3079474" y="2421256"/>
            <a:ext cx="6038700" cy="42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60"/>
              <a:buFont typeface="Arial"/>
              <a:buNone/>
            </a:pPr>
            <a:r>
              <a:rPr lang="it-IT" sz="2160" b="0" i="0" u="none" strike="noStrike" cap="none">
                <a:solidFill>
                  <a:schemeClr val="dk1"/>
                </a:solidFill>
                <a:latin typeface="Calibri"/>
                <a:ea typeface="Calibri"/>
                <a:cs typeface="Calibri"/>
                <a:sym typeface="Calibri"/>
              </a:rPr>
              <a:t>Precipitant factors for OHE by decreasing frequency </a:t>
            </a:r>
            <a:endParaRPr sz="1400" b="0" i="0" u="none" strike="noStrike" cap="none">
              <a:solidFill>
                <a:srgbClr val="000000"/>
              </a:solidFill>
              <a:latin typeface="Arial"/>
              <a:ea typeface="Arial"/>
              <a:cs typeface="Arial"/>
              <a:sym typeface="Arial"/>
            </a:endParaRPr>
          </a:p>
        </p:txBody>
      </p:sp>
      <p:sp>
        <p:nvSpPr>
          <p:cNvPr id="485" name="Google Shape;485;g22e639ace58_0_46"/>
          <p:cNvSpPr txBox="1"/>
          <p:nvPr/>
        </p:nvSpPr>
        <p:spPr>
          <a:xfrm>
            <a:off x="2773681" y="5402580"/>
            <a:ext cx="6014400" cy="31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0" u="none" strike="noStrike" cap="none">
                <a:solidFill>
                  <a:schemeClr val="dk1"/>
                </a:solidFill>
                <a:latin typeface="Calibri"/>
                <a:ea typeface="Calibri"/>
                <a:cs typeface="Calibri"/>
                <a:sym typeface="Calibri"/>
              </a:rPr>
              <a:t>*More recent unpublished case series confirm the dominant role of infections</a:t>
            </a:r>
            <a:endParaRPr sz="1400" b="0" i="0" u="none" strike="noStrike" cap="none">
              <a:solidFill>
                <a:srgbClr val="000000"/>
              </a:solidFill>
              <a:latin typeface="Arial"/>
              <a:ea typeface="Arial"/>
              <a:cs typeface="Arial"/>
              <a:sym typeface="Arial"/>
            </a:endParaRPr>
          </a:p>
        </p:txBody>
      </p:sp>
      <p:sp>
        <p:nvSpPr>
          <p:cNvPr id="486" name="Google Shape;486;g22e639ace58_0_46"/>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a:solidFill>
                  <a:srgbClr val="2F5496"/>
                </a:solidFill>
                <a:latin typeface="Calibri"/>
                <a:ea typeface="Calibri"/>
                <a:cs typeface="Calibri"/>
                <a:sym typeface="Calibri"/>
              </a:rPr>
              <a:t>HE: precipitant factors </a:t>
            </a:r>
            <a:endParaRPr sz="3840" b="1">
              <a:solidFill>
                <a:srgbClr val="2F5496"/>
              </a:solidFill>
              <a:latin typeface="Calibri"/>
              <a:ea typeface="Calibri"/>
              <a:cs typeface="Calibri"/>
              <a:sym typeface="Calibri"/>
            </a:endParaRPr>
          </a:p>
        </p:txBody>
      </p:sp>
      <p:sp>
        <p:nvSpPr>
          <p:cNvPr id="487" name="Google Shape;487;g22e639ace58_0_46"/>
          <p:cNvSpPr/>
          <p:nvPr/>
        </p:nvSpPr>
        <p:spPr>
          <a:xfrm>
            <a:off x="6096000" y="3352796"/>
            <a:ext cx="2184000" cy="1606800"/>
          </a:xfrm>
          <a:prstGeom prst="roundRect">
            <a:avLst>
              <a:gd name="adj" fmla="val 16667"/>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cxnSp>
        <p:nvCxnSpPr>
          <p:cNvPr id="392" name="Google Shape;392;g22b73991e03_0_11"/>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393" name="Google Shape;393;g22b73991e03_0_11"/>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the outpatient management</a:t>
            </a:r>
            <a:endParaRPr sz="3840" b="1">
              <a:solidFill>
                <a:srgbClr val="2F5496"/>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cxnSp>
        <p:nvCxnSpPr>
          <p:cNvPr id="480" name="Google Shape;480;g22e639ace58_0_46"/>
          <p:cNvCxnSpPr/>
          <p:nvPr/>
        </p:nvCxnSpPr>
        <p:spPr>
          <a:xfrm>
            <a:off x="609600" y="1270636"/>
            <a:ext cx="11096700"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0"/>
              </a:srgbClr>
            </a:outerShdw>
          </a:effectLst>
        </p:spPr>
      </p:cxnSp>
      <p:sp>
        <p:nvSpPr>
          <p:cNvPr id="481" name="Google Shape;481;g22e639ace58_0_46"/>
          <p:cNvSpPr txBox="1"/>
          <p:nvPr/>
        </p:nvSpPr>
        <p:spPr>
          <a:xfrm>
            <a:off x="6147436" y="6219826"/>
            <a:ext cx="5165400" cy="53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Ferenci P. Gastroenterology Report 2017;5:138-147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EASL-AASLD Guidelines on Hepatic Encephalopathy. J Hepatol 2014</a:t>
            </a:r>
            <a:endParaRPr sz="1400" b="0" i="0" u="none" strike="noStrike" cap="none">
              <a:solidFill>
                <a:srgbClr val="000000"/>
              </a:solidFill>
              <a:latin typeface="Arial"/>
              <a:ea typeface="Arial"/>
              <a:cs typeface="Arial"/>
              <a:sym typeface="Arial"/>
            </a:endParaRPr>
          </a:p>
        </p:txBody>
      </p:sp>
      <p:sp>
        <p:nvSpPr>
          <p:cNvPr id="482" name="Google Shape;482;g22e639ace58_0_46"/>
          <p:cNvSpPr/>
          <p:nvPr/>
        </p:nvSpPr>
        <p:spPr>
          <a:xfrm>
            <a:off x="2327910" y="2202180"/>
            <a:ext cx="7467600" cy="3617700"/>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20"/>
              <a:buFont typeface="Arial"/>
              <a:buNone/>
            </a:pPr>
            <a:r>
              <a:rPr lang="it-IT" sz="1920" b="0" i="0" u="none" strike="noStrike" cap="none">
                <a:solidFill>
                  <a:srgbClr val="FFFFFF"/>
                </a:solidFill>
                <a:latin typeface="Calibri"/>
                <a:ea typeface="Calibri"/>
                <a:cs typeface="Calibri"/>
                <a:sym typeface="Calibri"/>
              </a:rPr>
              <a:t>⁄More recent unpublished case series confirm the dominant role of infections</a:t>
            </a:r>
            <a:endParaRPr sz="1920" b="1" i="0" u="none" strike="noStrike" cap="none">
              <a:solidFill>
                <a:srgbClr val="404040"/>
              </a:solidFill>
              <a:latin typeface="Calibri"/>
              <a:ea typeface="Calibri"/>
              <a:cs typeface="Calibri"/>
              <a:sym typeface="Calibri"/>
            </a:endParaRPr>
          </a:p>
        </p:txBody>
      </p:sp>
      <p:pic>
        <p:nvPicPr>
          <p:cNvPr id="483" name="Google Shape;483;g22e639ace58_0_46"/>
          <p:cNvPicPr preferRelativeResize="0"/>
          <p:nvPr/>
        </p:nvPicPr>
        <p:blipFill rotWithShape="1">
          <a:blip r:embed="rId3">
            <a:alphaModFix/>
          </a:blip>
          <a:srcRect/>
          <a:stretch/>
        </p:blipFill>
        <p:spPr>
          <a:xfrm>
            <a:off x="2746056" y="2956915"/>
            <a:ext cx="6629400" cy="2362200"/>
          </a:xfrm>
          <a:prstGeom prst="rect">
            <a:avLst/>
          </a:prstGeom>
          <a:noFill/>
          <a:ln w="9525" cap="flat" cmpd="sng">
            <a:solidFill>
              <a:srgbClr val="323F4F"/>
            </a:solidFill>
            <a:prstDash val="solid"/>
            <a:round/>
            <a:headEnd type="none" w="sm" len="sm"/>
            <a:tailEnd type="none" w="sm" len="sm"/>
          </a:ln>
        </p:spPr>
      </p:pic>
      <p:sp>
        <p:nvSpPr>
          <p:cNvPr id="484" name="Google Shape;484;g22e639ace58_0_46"/>
          <p:cNvSpPr txBox="1"/>
          <p:nvPr/>
        </p:nvSpPr>
        <p:spPr>
          <a:xfrm>
            <a:off x="3079474" y="2421256"/>
            <a:ext cx="6038700" cy="42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60"/>
              <a:buFont typeface="Arial"/>
              <a:buNone/>
            </a:pPr>
            <a:r>
              <a:rPr lang="it-IT" sz="2160" b="0" i="0" u="none" strike="noStrike" cap="none">
                <a:solidFill>
                  <a:schemeClr val="dk1"/>
                </a:solidFill>
                <a:latin typeface="Calibri"/>
                <a:ea typeface="Calibri"/>
                <a:cs typeface="Calibri"/>
                <a:sym typeface="Calibri"/>
              </a:rPr>
              <a:t>Precipitant factors for OHE by decreasing frequency </a:t>
            </a:r>
            <a:endParaRPr sz="1400" b="0" i="0" u="none" strike="noStrike" cap="none">
              <a:solidFill>
                <a:srgbClr val="000000"/>
              </a:solidFill>
              <a:latin typeface="Arial"/>
              <a:ea typeface="Arial"/>
              <a:cs typeface="Arial"/>
              <a:sym typeface="Arial"/>
            </a:endParaRPr>
          </a:p>
        </p:txBody>
      </p:sp>
      <p:sp>
        <p:nvSpPr>
          <p:cNvPr id="485" name="Google Shape;485;g22e639ace58_0_46"/>
          <p:cNvSpPr txBox="1"/>
          <p:nvPr/>
        </p:nvSpPr>
        <p:spPr>
          <a:xfrm>
            <a:off x="2773681" y="5402580"/>
            <a:ext cx="6014400" cy="31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0" u="none" strike="noStrike" cap="none">
                <a:solidFill>
                  <a:schemeClr val="dk1"/>
                </a:solidFill>
                <a:latin typeface="Calibri"/>
                <a:ea typeface="Calibri"/>
                <a:cs typeface="Calibri"/>
                <a:sym typeface="Calibri"/>
              </a:rPr>
              <a:t>*More recent unpublished case series confirm the dominant role of infections</a:t>
            </a:r>
            <a:endParaRPr sz="1400" b="0" i="0" u="none" strike="noStrike" cap="none">
              <a:solidFill>
                <a:srgbClr val="000000"/>
              </a:solidFill>
              <a:latin typeface="Arial"/>
              <a:ea typeface="Arial"/>
              <a:cs typeface="Arial"/>
              <a:sym typeface="Arial"/>
            </a:endParaRPr>
          </a:p>
        </p:txBody>
      </p:sp>
      <p:sp>
        <p:nvSpPr>
          <p:cNvPr id="486" name="Google Shape;486;g22e639ace58_0_46"/>
          <p:cNvSpPr txBox="1">
            <a:spLocks noGrp="1"/>
          </p:cNvSpPr>
          <p:nvPr>
            <p:ph type="title"/>
          </p:nvPr>
        </p:nvSpPr>
        <p:spPr>
          <a:xfrm>
            <a:off x="931546" y="34290"/>
            <a:ext cx="987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a:solidFill>
                  <a:srgbClr val="2F5496"/>
                </a:solidFill>
                <a:latin typeface="Calibri"/>
                <a:ea typeface="Calibri"/>
                <a:cs typeface="Calibri"/>
                <a:sym typeface="Calibri"/>
              </a:rPr>
              <a:t>HE: precipitant factors </a:t>
            </a:r>
            <a:endParaRPr sz="3840" b="1">
              <a:solidFill>
                <a:srgbClr val="2F5496"/>
              </a:solidFill>
              <a:latin typeface="Calibri"/>
              <a:ea typeface="Calibri"/>
              <a:cs typeface="Calibri"/>
              <a:sym typeface="Calibri"/>
            </a:endParaRPr>
          </a:p>
        </p:txBody>
      </p:sp>
      <p:sp>
        <p:nvSpPr>
          <p:cNvPr id="487" name="Google Shape;487;g22e639ace58_0_46"/>
          <p:cNvSpPr/>
          <p:nvPr/>
        </p:nvSpPr>
        <p:spPr>
          <a:xfrm>
            <a:off x="6096000" y="3352796"/>
            <a:ext cx="2184000" cy="1606800"/>
          </a:xfrm>
          <a:prstGeom prst="roundRect">
            <a:avLst>
              <a:gd name="adj" fmla="val 16667"/>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781726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cxnSp>
        <p:nvCxnSpPr>
          <p:cNvPr id="493" name="Google Shape;493;g22d4a50a0c4_0_50"/>
          <p:cNvCxnSpPr/>
          <p:nvPr/>
        </p:nvCxnSpPr>
        <p:spPr>
          <a:xfrm>
            <a:off x="609600" y="1270636"/>
            <a:ext cx="11096700" cy="0"/>
          </a:xfrm>
          <a:prstGeom prst="straightConnector1">
            <a:avLst/>
          </a:prstGeom>
          <a:noFill/>
          <a:ln w="25400" cap="flat" cmpd="sng">
            <a:solidFill>
              <a:srgbClr val="254061"/>
            </a:solidFill>
            <a:prstDash val="solid"/>
            <a:round/>
            <a:headEnd type="none" w="med" len="med"/>
            <a:tailEnd type="none" w="med" len="med"/>
          </a:ln>
          <a:effectLst>
            <a:outerShdw blurRad="63500" dist="20000" dir="5400000" rotWithShape="0">
              <a:srgbClr val="000000">
                <a:alpha val="37650"/>
              </a:srgbClr>
            </a:outerShdw>
          </a:effectLst>
        </p:spPr>
      </p:cxnSp>
      <p:sp>
        <p:nvSpPr>
          <p:cNvPr id="494" name="Google Shape;494;g22d4a50a0c4_0_50"/>
          <p:cNvSpPr txBox="1">
            <a:spLocks noGrp="1"/>
          </p:cNvSpPr>
          <p:nvPr>
            <p:ph type="title"/>
          </p:nvPr>
        </p:nvSpPr>
        <p:spPr>
          <a:xfrm>
            <a:off x="931546" y="34290"/>
            <a:ext cx="9875400" cy="1143000"/>
          </a:xfrm>
          <a:prstGeom prst="rect">
            <a:avLst/>
          </a:prstGeom>
          <a:noFill/>
          <a:ln w="9525" cap="flat" cmpd="sng">
            <a:solidFill>
              <a:srgbClr val="00009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3840" b="1">
                <a:solidFill>
                  <a:srgbClr val="2F5496"/>
                </a:solidFill>
                <a:latin typeface="Arial"/>
                <a:ea typeface="Arial"/>
                <a:cs typeface="Arial"/>
                <a:sym typeface="Arial"/>
              </a:rPr>
              <a:t>HE: smartphone app</a:t>
            </a:r>
            <a:endParaRPr sz="3800" b="1">
              <a:solidFill>
                <a:srgbClr val="2F5496"/>
              </a:solidFill>
              <a:latin typeface="Arial"/>
              <a:ea typeface="Arial"/>
              <a:cs typeface="Arial"/>
              <a:sym typeface="Arial"/>
            </a:endParaRPr>
          </a:p>
        </p:txBody>
      </p:sp>
      <p:sp>
        <p:nvSpPr>
          <p:cNvPr id="495" name="Google Shape;495;g22d4a50a0c4_0_50"/>
          <p:cNvSpPr txBox="1"/>
          <p:nvPr/>
        </p:nvSpPr>
        <p:spPr>
          <a:xfrm>
            <a:off x="6610375" y="2262550"/>
            <a:ext cx="500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6"/>
          <p:cNvSpPr txBox="1"/>
          <p:nvPr/>
        </p:nvSpPr>
        <p:spPr>
          <a:xfrm>
            <a:off x="971550" y="34290"/>
            <a:ext cx="987552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3840"/>
              <a:buFont typeface="Arial"/>
              <a:buNone/>
            </a:pPr>
            <a:r>
              <a:rPr lang="it-IT" sz="3840" b="1" i="0" u="none" strike="noStrike" cap="none">
                <a:solidFill>
                  <a:srgbClr val="2F5496"/>
                </a:solidFill>
                <a:latin typeface="Calibri"/>
                <a:ea typeface="Calibri"/>
                <a:cs typeface="Calibri"/>
                <a:sym typeface="Calibri"/>
              </a:rPr>
              <a:t>HE: Overt HE is usually easy to diagnose</a:t>
            </a:r>
            <a:endParaRPr sz="3840" b="1" i="0" u="none" strike="noStrike" cap="none">
              <a:solidFill>
                <a:srgbClr val="2F5496"/>
              </a:solidFill>
              <a:latin typeface="Calibri"/>
              <a:ea typeface="Calibri"/>
              <a:cs typeface="Calibri"/>
              <a:sym typeface="Calibri"/>
            </a:endParaRPr>
          </a:p>
        </p:txBody>
      </p:sp>
      <p:cxnSp>
        <p:nvCxnSpPr>
          <p:cNvPr id="137" name="Google Shape;137;p6"/>
          <p:cNvCxnSpPr/>
          <p:nvPr/>
        </p:nvCxnSpPr>
        <p:spPr>
          <a:xfrm>
            <a:off x="609600" y="1270636"/>
            <a:ext cx="11096626" cy="0"/>
          </a:xfrm>
          <a:prstGeom prst="straightConnector1">
            <a:avLst/>
          </a:prstGeom>
          <a:noFill/>
          <a:ln w="25400" cap="flat" cmpd="sng">
            <a:solidFill>
              <a:srgbClr val="17375E"/>
            </a:solidFill>
            <a:prstDash val="solid"/>
            <a:round/>
            <a:headEnd type="none" w="sm" len="sm"/>
            <a:tailEnd type="none" w="sm" len="sm"/>
          </a:ln>
          <a:effectLst>
            <a:outerShdw blurRad="63500" dist="20000" dir="5400000" rotWithShape="0">
              <a:srgbClr val="000000">
                <a:alpha val="37254"/>
              </a:srgbClr>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body" idx="1"/>
          </p:nvPr>
        </p:nvSpPr>
        <p:spPr>
          <a:xfrm>
            <a:off x="1280160" y="2125980"/>
            <a:ext cx="9987916" cy="4053840"/>
          </a:xfrm>
          <a:prstGeom prst="rect">
            <a:avLst/>
          </a:prstGeom>
          <a:noFill/>
          <a:ln w="38100" cap="rnd" cmpd="sng">
            <a:solidFill>
              <a:srgbClr val="323F4F"/>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920"/>
              <a:buFont typeface="Arial"/>
              <a:buNone/>
            </a:pPr>
            <a:endParaRPr sz="1920">
              <a:solidFill>
                <a:srgbClr val="2F5496"/>
              </a:solidFill>
              <a:latin typeface="Calibri"/>
              <a:ea typeface="Calibri"/>
              <a:cs typeface="Calibri"/>
              <a:sym typeface="Calibri"/>
            </a:endParaRPr>
          </a:p>
          <a:p>
            <a:pPr marL="228600" lvl="0" indent="-106679" algn="l" rtl="0">
              <a:lnSpc>
                <a:spcPct val="90000"/>
              </a:lnSpc>
              <a:spcBef>
                <a:spcPts val="1000"/>
              </a:spcBef>
              <a:spcAft>
                <a:spcPts val="0"/>
              </a:spcAft>
              <a:buClr>
                <a:schemeClr val="dk1"/>
              </a:buClr>
              <a:buSzPts val="1920"/>
              <a:buNone/>
            </a:pPr>
            <a:endParaRPr sz="1920">
              <a:solidFill>
                <a:srgbClr val="2F5496"/>
              </a:solidFill>
            </a:endParaRPr>
          </a:p>
          <a:p>
            <a:pPr marL="0" lvl="0" indent="0" algn="ctr" rtl="0">
              <a:lnSpc>
                <a:spcPct val="90000"/>
              </a:lnSpc>
              <a:spcBef>
                <a:spcPts val="1000"/>
              </a:spcBef>
              <a:spcAft>
                <a:spcPts val="0"/>
              </a:spcAft>
              <a:buClr>
                <a:schemeClr val="dk1"/>
              </a:buClr>
              <a:buSzPts val="1920"/>
              <a:buNone/>
            </a:pPr>
            <a:endParaRPr sz="1920"/>
          </a:p>
          <a:p>
            <a:pPr marL="0" lvl="0" indent="0" algn="ctr" rtl="0">
              <a:lnSpc>
                <a:spcPct val="90000"/>
              </a:lnSpc>
              <a:spcBef>
                <a:spcPts val="1000"/>
              </a:spcBef>
              <a:spcAft>
                <a:spcPts val="0"/>
              </a:spcAft>
              <a:buClr>
                <a:schemeClr val="dk1"/>
              </a:buClr>
              <a:buSzPts val="1920"/>
              <a:buNone/>
            </a:pPr>
            <a:endParaRPr sz="1920"/>
          </a:p>
          <a:p>
            <a:pPr marL="0" lvl="0" indent="0" algn="ctr" rtl="0">
              <a:lnSpc>
                <a:spcPct val="90000"/>
              </a:lnSpc>
              <a:spcBef>
                <a:spcPts val="1000"/>
              </a:spcBef>
              <a:spcAft>
                <a:spcPts val="0"/>
              </a:spcAft>
              <a:buClr>
                <a:schemeClr val="dk1"/>
              </a:buClr>
              <a:buSzPts val="1920"/>
              <a:buNone/>
            </a:pPr>
            <a:r>
              <a:rPr lang="it-IT" sz="1920">
                <a:latin typeface="Calibri"/>
                <a:ea typeface="Calibri"/>
                <a:cs typeface="Calibri"/>
                <a:sym typeface="Calibri"/>
              </a:rPr>
              <a:t>Sometime diagnosis can be challenging, </a:t>
            </a:r>
            <a:endParaRPr sz="1920">
              <a:latin typeface="Calibri"/>
              <a:ea typeface="Calibri"/>
              <a:cs typeface="Calibri"/>
              <a:sym typeface="Calibri"/>
            </a:endParaRPr>
          </a:p>
          <a:p>
            <a:pPr marL="0" lvl="0" indent="0" algn="ctr" rtl="0">
              <a:lnSpc>
                <a:spcPct val="90000"/>
              </a:lnSpc>
              <a:spcBef>
                <a:spcPts val="1000"/>
              </a:spcBef>
              <a:spcAft>
                <a:spcPts val="0"/>
              </a:spcAft>
              <a:buClr>
                <a:schemeClr val="dk1"/>
              </a:buClr>
              <a:buSzPts val="1920"/>
              <a:buNone/>
            </a:pPr>
            <a:endParaRPr sz="1920"/>
          </a:p>
          <a:p>
            <a:pPr marL="0" lvl="0" indent="0" algn="ctr" rtl="0">
              <a:lnSpc>
                <a:spcPct val="90000"/>
              </a:lnSpc>
              <a:spcBef>
                <a:spcPts val="1000"/>
              </a:spcBef>
              <a:spcAft>
                <a:spcPts val="0"/>
              </a:spcAft>
              <a:buClr>
                <a:schemeClr val="dk1"/>
              </a:buClr>
              <a:buSzPts val="1920"/>
              <a:buNone/>
            </a:pPr>
            <a:r>
              <a:rPr lang="it-IT" sz="1920">
                <a:latin typeface="Calibri"/>
                <a:ea typeface="Calibri"/>
                <a:cs typeface="Calibri"/>
                <a:sym typeface="Calibri"/>
              </a:rPr>
              <a:t>especially </a:t>
            </a:r>
            <a:r>
              <a:rPr lang="it-IT" sz="1920" b="1">
                <a:solidFill>
                  <a:srgbClr val="C00000"/>
                </a:solidFill>
              </a:rPr>
              <a:t>at first occurrence</a:t>
            </a:r>
            <a:r>
              <a:rPr lang="it-IT" sz="1920">
                <a:latin typeface="Calibri"/>
                <a:ea typeface="Calibri"/>
                <a:cs typeface="Calibri"/>
                <a:sym typeface="Calibri"/>
              </a:rPr>
              <a:t> or because of </a:t>
            </a:r>
            <a:r>
              <a:rPr lang="it-IT" sz="1920" b="1">
                <a:solidFill>
                  <a:srgbClr val="C00000"/>
                </a:solidFill>
              </a:rPr>
              <a:t>atypical onset</a:t>
            </a:r>
            <a:endParaRPr b="1">
              <a:solidFill>
                <a:srgbClr val="C00000"/>
              </a:solidFill>
            </a:endParaRPr>
          </a:p>
          <a:p>
            <a:pPr marL="228600" lvl="0" indent="-106679" algn="l" rtl="0">
              <a:lnSpc>
                <a:spcPct val="90000"/>
              </a:lnSpc>
              <a:spcBef>
                <a:spcPts val="1000"/>
              </a:spcBef>
              <a:spcAft>
                <a:spcPts val="0"/>
              </a:spcAft>
              <a:buClr>
                <a:schemeClr val="dk1"/>
              </a:buClr>
              <a:buSzPts val="1920"/>
              <a:buNone/>
            </a:pPr>
            <a:endParaRPr sz="1920">
              <a:latin typeface="Calibri"/>
              <a:ea typeface="Calibri"/>
              <a:cs typeface="Calibri"/>
              <a:sym typeface="Calibri"/>
            </a:endParaRPr>
          </a:p>
          <a:p>
            <a:pPr marL="228600" lvl="0" indent="-228600" algn="ctr" rtl="0">
              <a:lnSpc>
                <a:spcPct val="90000"/>
              </a:lnSpc>
              <a:spcBef>
                <a:spcPts val="1000"/>
              </a:spcBef>
              <a:spcAft>
                <a:spcPts val="0"/>
              </a:spcAft>
              <a:buClr>
                <a:schemeClr val="dk1"/>
              </a:buClr>
              <a:buSzPts val="2400"/>
              <a:buFont typeface="Arial"/>
              <a:buNone/>
            </a:pPr>
            <a:endParaRPr sz="2400">
              <a:solidFill>
                <a:srgbClr val="2F5496"/>
              </a:solidFill>
              <a:latin typeface="Calibri"/>
              <a:ea typeface="Calibri"/>
              <a:cs typeface="Calibri"/>
              <a:sym typeface="Calibri"/>
            </a:endParaRPr>
          </a:p>
          <a:p>
            <a:pPr marL="228600" lvl="0" indent="-228600" algn="ctr" rtl="0">
              <a:lnSpc>
                <a:spcPct val="90000"/>
              </a:lnSpc>
              <a:spcBef>
                <a:spcPts val="1000"/>
              </a:spcBef>
              <a:spcAft>
                <a:spcPts val="0"/>
              </a:spcAft>
              <a:buClr>
                <a:schemeClr val="dk1"/>
              </a:buClr>
              <a:buSzPts val="2400"/>
              <a:buFont typeface="Arial"/>
              <a:buNone/>
            </a:pPr>
            <a:endParaRPr sz="2400">
              <a:solidFill>
                <a:srgbClr val="2F5496"/>
              </a:solidFill>
              <a:latin typeface="Calibri"/>
              <a:ea typeface="Calibri"/>
              <a:cs typeface="Calibri"/>
              <a:sym typeface="Calibri"/>
            </a:endParaRPr>
          </a:p>
          <a:p>
            <a:pPr marL="228600" lvl="0" indent="-228600" algn="ctr" rtl="0">
              <a:lnSpc>
                <a:spcPct val="90000"/>
              </a:lnSpc>
              <a:spcBef>
                <a:spcPts val="1000"/>
              </a:spcBef>
              <a:spcAft>
                <a:spcPts val="0"/>
              </a:spcAft>
              <a:buClr>
                <a:schemeClr val="dk1"/>
              </a:buClr>
              <a:buSzPts val="2400"/>
              <a:buFont typeface="Arial"/>
              <a:buNone/>
            </a:pPr>
            <a:endParaRPr sz="2400">
              <a:solidFill>
                <a:srgbClr val="2F5496"/>
              </a:solidFill>
              <a:latin typeface="Calibri"/>
              <a:ea typeface="Calibri"/>
              <a:cs typeface="Calibri"/>
              <a:sym typeface="Calibri"/>
            </a:endParaRPr>
          </a:p>
        </p:txBody>
      </p:sp>
      <p:sp>
        <p:nvSpPr>
          <p:cNvPr id="136" name="Google Shape;136;p6"/>
          <p:cNvSpPr txBox="1"/>
          <p:nvPr/>
        </p:nvSpPr>
        <p:spPr>
          <a:xfrm>
            <a:off x="971550" y="34290"/>
            <a:ext cx="987552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3840"/>
              <a:buFont typeface="Arial"/>
              <a:buNone/>
            </a:pPr>
            <a:r>
              <a:rPr lang="it-IT" sz="3840" b="1" i="0" u="none" strike="noStrike" cap="none">
                <a:solidFill>
                  <a:srgbClr val="2F5496"/>
                </a:solidFill>
                <a:latin typeface="Calibri"/>
                <a:ea typeface="Calibri"/>
                <a:cs typeface="Calibri"/>
                <a:sym typeface="Calibri"/>
              </a:rPr>
              <a:t>HE: Overt HE is usually easy to diagnose</a:t>
            </a:r>
            <a:endParaRPr sz="3840" b="1" i="0" u="none" strike="noStrike" cap="none">
              <a:solidFill>
                <a:srgbClr val="2F5496"/>
              </a:solidFill>
              <a:latin typeface="Calibri"/>
              <a:ea typeface="Calibri"/>
              <a:cs typeface="Calibri"/>
              <a:sym typeface="Calibri"/>
            </a:endParaRPr>
          </a:p>
        </p:txBody>
      </p:sp>
      <p:cxnSp>
        <p:nvCxnSpPr>
          <p:cNvPr id="137" name="Google Shape;137;p6"/>
          <p:cNvCxnSpPr/>
          <p:nvPr/>
        </p:nvCxnSpPr>
        <p:spPr>
          <a:xfrm>
            <a:off x="609600" y="1270636"/>
            <a:ext cx="11096626" cy="0"/>
          </a:xfrm>
          <a:prstGeom prst="straightConnector1">
            <a:avLst/>
          </a:prstGeom>
          <a:noFill/>
          <a:ln w="25400" cap="flat" cmpd="sng">
            <a:solidFill>
              <a:srgbClr val="17375E"/>
            </a:solidFill>
            <a:prstDash val="solid"/>
            <a:round/>
            <a:headEnd type="none" w="sm" len="sm"/>
            <a:tailEnd type="none" w="sm" len="sm"/>
          </a:ln>
          <a:effectLst>
            <a:outerShdw blurRad="63500" dist="20000" dir="5400000" rotWithShape="0">
              <a:srgbClr val="000000">
                <a:alpha val="37254"/>
              </a:srgbClr>
            </a:outerShdw>
          </a:effectLst>
        </p:spPr>
      </p:cxnSp>
    </p:spTree>
    <p:extLst>
      <p:ext uri="{BB962C8B-B14F-4D97-AF65-F5344CB8AC3E}">
        <p14:creationId xmlns:p14="http://schemas.microsoft.com/office/powerpoint/2010/main" val="633484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txBox="1">
            <a:spLocks noGrp="1"/>
          </p:cNvSpPr>
          <p:nvPr>
            <p:ph type="title"/>
          </p:nvPr>
        </p:nvSpPr>
        <p:spPr>
          <a:xfrm>
            <a:off x="931546" y="0"/>
            <a:ext cx="987552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a:solidFill>
                  <a:srgbClr val="2F5496"/>
                </a:solidFill>
                <a:latin typeface="Calibri"/>
                <a:ea typeface="Calibri"/>
                <a:cs typeface="Calibri"/>
                <a:sym typeface="Calibri"/>
              </a:rPr>
              <a:t>HE: differential diagnosis</a:t>
            </a:r>
            <a:endParaRPr sz="3840" b="1">
              <a:solidFill>
                <a:srgbClr val="2F5496"/>
              </a:solidFill>
              <a:latin typeface="Calibri"/>
              <a:ea typeface="Calibri"/>
              <a:cs typeface="Calibri"/>
              <a:sym typeface="Calibri"/>
            </a:endParaRPr>
          </a:p>
        </p:txBody>
      </p:sp>
      <p:cxnSp>
        <p:nvCxnSpPr>
          <p:cNvPr id="144" name="Google Shape;144;p9"/>
          <p:cNvCxnSpPr/>
          <p:nvPr/>
        </p:nvCxnSpPr>
        <p:spPr>
          <a:xfrm>
            <a:off x="609600" y="1270636"/>
            <a:ext cx="11096626"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4"/>
              </a:srgbClr>
            </a:outerShdw>
          </a:effectLst>
        </p:spPr>
      </p:cxnSp>
      <p:sp>
        <p:nvSpPr>
          <p:cNvPr id="145" name="Google Shape;145;p9"/>
          <p:cNvSpPr txBox="1"/>
          <p:nvPr/>
        </p:nvSpPr>
        <p:spPr>
          <a:xfrm>
            <a:off x="6147436" y="6219826"/>
            <a:ext cx="5165260" cy="3139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EASL-AASLD Guidelines on Hepatic Encephalopathy. J Hepatol 2014</a:t>
            </a:r>
            <a:endParaRPr sz="1400" b="0" i="0" u="none" strike="noStrike" cap="none">
              <a:solidFill>
                <a:srgbClr val="000000"/>
              </a:solidFill>
              <a:latin typeface="Arial"/>
              <a:ea typeface="Arial"/>
              <a:cs typeface="Arial"/>
              <a:sym typeface="Arial"/>
            </a:endParaRPr>
          </a:p>
        </p:txBody>
      </p:sp>
      <p:sp>
        <p:nvSpPr>
          <p:cNvPr id="146" name="Google Shape;146;p9"/>
          <p:cNvSpPr/>
          <p:nvPr/>
        </p:nvSpPr>
        <p:spPr>
          <a:xfrm>
            <a:off x="1440180" y="2091690"/>
            <a:ext cx="9256396" cy="3644266"/>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20"/>
              <a:buFont typeface="Arial"/>
              <a:buNone/>
            </a:pPr>
            <a:endParaRPr sz="1920" b="1" i="0" u="none" strike="noStrike" cap="none">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20"/>
              <a:buFont typeface="Arial"/>
              <a:buNone/>
            </a:pPr>
            <a:r>
              <a:rPr lang="it-IT" sz="1920" b="1" i="0" u="none" strike="noStrike" cap="none">
                <a:solidFill>
                  <a:srgbClr val="404040"/>
                </a:solidFill>
                <a:latin typeface="Calibri"/>
                <a:ea typeface="Calibri"/>
                <a:cs typeface="Calibri"/>
                <a:sym typeface="Calibri"/>
              </a:rPr>
              <a:t>The role of brain scans</a:t>
            </a:r>
            <a:endParaRPr sz="1920" b="1" i="0" u="none" strike="noStrike" cap="none">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20"/>
              <a:buFont typeface="Arial"/>
              <a:buNone/>
            </a:pPr>
            <a:endParaRPr sz="1920" b="0" i="0" u="none" strike="noStrike" cap="none">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20"/>
              <a:buFont typeface="Arial"/>
              <a:buNone/>
            </a:pPr>
            <a:r>
              <a:rPr lang="it-IT" sz="1920" b="0" i="0" u="none" strike="noStrike" cap="none">
                <a:solidFill>
                  <a:srgbClr val="404040"/>
                </a:solidFill>
                <a:latin typeface="Calibri"/>
                <a:ea typeface="Calibri"/>
                <a:cs typeface="Calibri"/>
                <a:sym typeface="Calibri"/>
              </a:rPr>
              <a:t>The </a:t>
            </a:r>
            <a:r>
              <a:rPr lang="it-IT" sz="1920" b="1" i="0" u="sng" strike="noStrike" cap="none">
                <a:solidFill>
                  <a:srgbClr val="C00000"/>
                </a:solidFill>
                <a:latin typeface="Calibri"/>
                <a:ea typeface="Calibri"/>
                <a:cs typeface="Calibri"/>
                <a:sym typeface="Calibri"/>
              </a:rPr>
              <a:t>risk of intracerebral hemorrhage is at least 5-fold increased </a:t>
            </a:r>
            <a:r>
              <a:rPr lang="it-IT" sz="1920" b="0" i="0" u="none" strike="noStrike" cap="none">
                <a:solidFill>
                  <a:srgbClr val="404040"/>
                </a:solidFill>
                <a:latin typeface="Calibri"/>
                <a:ea typeface="Calibri"/>
                <a:cs typeface="Calibri"/>
                <a:sym typeface="Calibri"/>
              </a:rPr>
              <a:t>in this patient group, and the symptoms may be indistinguishable</a:t>
            </a:r>
            <a:endParaRPr sz="1920" b="0" i="0" u="none" strike="noStrike" cap="none">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20"/>
              <a:buFont typeface="Arial"/>
              <a:buNone/>
            </a:pPr>
            <a:endParaRPr sz="1920" b="0" i="0" u="none" strike="noStrike" cap="none">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20"/>
              <a:buFont typeface="Arial"/>
              <a:buNone/>
            </a:pPr>
            <a:r>
              <a:rPr lang="it-IT" sz="1920" b="0" i="0" u="none" strike="noStrike" cap="none">
                <a:solidFill>
                  <a:srgbClr val="404040"/>
                </a:solidFill>
                <a:latin typeface="Calibri"/>
                <a:ea typeface="Calibri"/>
                <a:cs typeface="Calibri"/>
                <a:sym typeface="Calibri"/>
              </a:rPr>
              <a:t>Computed tomography (CT) or magnetic resonance (MR) or other image modality scans do not contribute diagnostic or grading information.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20"/>
              <a:buFont typeface="Arial"/>
              <a:buNone/>
            </a:pPr>
            <a:endParaRPr sz="1920" b="0" i="0" u="none" strike="noStrike" cap="none">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20"/>
              <a:buFont typeface="Arial"/>
              <a:buNone/>
            </a:pPr>
            <a:r>
              <a:rPr lang="it-IT" sz="1920" b="0" i="0" u="none" strike="noStrike" cap="none">
                <a:solidFill>
                  <a:srgbClr val="404040"/>
                </a:solidFill>
                <a:latin typeface="Calibri"/>
                <a:ea typeface="Calibri"/>
                <a:cs typeface="Calibri"/>
                <a:sym typeface="Calibri"/>
              </a:rPr>
              <a:t>A brain scan is usually </a:t>
            </a:r>
            <a:r>
              <a:rPr lang="it-IT" sz="1920" b="0" i="0" u="sng" strike="noStrike" cap="none">
                <a:solidFill>
                  <a:srgbClr val="404040"/>
                </a:solidFill>
                <a:latin typeface="Calibri"/>
                <a:ea typeface="Calibri"/>
                <a:cs typeface="Calibri"/>
                <a:sym typeface="Calibri"/>
              </a:rPr>
              <a:t>part of the diagnostic workup of first-time HE and on clinical suspicion of other pathology</a:t>
            </a:r>
            <a:endParaRPr sz="1920" b="0" i="0" u="sng" strike="noStrike" cap="none">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20"/>
              <a:buFont typeface="Arial"/>
              <a:buNone/>
            </a:pPr>
            <a:endParaRPr sz="1920" b="0" i="0" u="sng" strike="noStrike" cap="none">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20"/>
              <a:buFont typeface="Arial"/>
              <a:buNone/>
            </a:pPr>
            <a:endParaRPr sz="1920" b="0" i="0" u="none" strike="noStrike" cap="none">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20"/>
              <a:buFont typeface="Arial"/>
              <a:buNone/>
            </a:pPr>
            <a:r>
              <a:rPr lang="it-IT" sz="1920" b="0" i="0" u="none" strike="noStrike" cap="none">
                <a:solidFill>
                  <a:srgbClr val="404040"/>
                </a:solidFill>
                <a:latin typeface="Calibri"/>
                <a:ea typeface="Calibri"/>
                <a:cs typeface="Calibri"/>
                <a:sym typeface="Calibri"/>
              </a:rPr>
              <a:t>.</a:t>
            </a:r>
            <a:endParaRPr sz="1920" b="0" i="0" u="none" strike="noStrike" cap="none">
              <a:solidFill>
                <a:srgbClr val="404040"/>
              </a:solidFill>
              <a:latin typeface="Calibri"/>
              <a:ea typeface="Calibri"/>
              <a:cs typeface="Calibri"/>
              <a:sym typeface="Calibri"/>
            </a:endParaRPr>
          </a:p>
        </p:txBody>
      </p:sp>
      <p:sp>
        <p:nvSpPr>
          <p:cNvPr id="147" name="Google Shape;147;p9"/>
          <p:cNvSpPr txBox="1"/>
          <p:nvPr/>
        </p:nvSpPr>
        <p:spPr>
          <a:xfrm>
            <a:off x="2000251" y="6673216"/>
            <a:ext cx="184731" cy="4247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60"/>
              <a:buFont typeface="Arial"/>
              <a:buNone/>
            </a:pPr>
            <a:endParaRPr sz="216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3"/>
          <p:cNvSpPr txBox="1">
            <a:spLocks noGrp="1"/>
          </p:cNvSpPr>
          <p:nvPr>
            <p:ph type="title"/>
          </p:nvPr>
        </p:nvSpPr>
        <p:spPr>
          <a:xfrm>
            <a:off x="931546" y="34290"/>
            <a:ext cx="987552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840"/>
              <a:buFont typeface="Calibri"/>
              <a:buNone/>
            </a:pPr>
            <a:r>
              <a:rPr lang="it-IT" sz="3840" b="1">
                <a:solidFill>
                  <a:srgbClr val="2F5496"/>
                </a:solidFill>
                <a:latin typeface="Calibri"/>
                <a:ea typeface="Calibri"/>
                <a:cs typeface="Calibri"/>
                <a:sym typeface="Calibri"/>
              </a:rPr>
              <a:t>HE: differential diagnosis</a:t>
            </a:r>
            <a:endParaRPr sz="3840" b="1">
              <a:solidFill>
                <a:srgbClr val="2F5496"/>
              </a:solidFill>
              <a:latin typeface="Calibri"/>
              <a:ea typeface="Calibri"/>
              <a:cs typeface="Calibri"/>
              <a:sym typeface="Calibri"/>
            </a:endParaRPr>
          </a:p>
        </p:txBody>
      </p:sp>
      <p:cxnSp>
        <p:nvCxnSpPr>
          <p:cNvPr id="154" name="Google Shape;154;p13"/>
          <p:cNvCxnSpPr/>
          <p:nvPr/>
        </p:nvCxnSpPr>
        <p:spPr>
          <a:xfrm>
            <a:off x="609600" y="1270636"/>
            <a:ext cx="11096626" cy="0"/>
          </a:xfrm>
          <a:prstGeom prst="straightConnector1">
            <a:avLst/>
          </a:prstGeom>
          <a:noFill/>
          <a:ln w="25400" cap="flat" cmpd="sng">
            <a:solidFill>
              <a:srgbClr val="254061"/>
            </a:solidFill>
            <a:prstDash val="solid"/>
            <a:round/>
            <a:headEnd type="none" w="sm" len="sm"/>
            <a:tailEnd type="none" w="sm" len="sm"/>
          </a:ln>
          <a:effectLst>
            <a:outerShdw blurRad="63500" dist="20000" dir="5400000" rotWithShape="0">
              <a:srgbClr val="000000">
                <a:alpha val="37254"/>
              </a:srgbClr>
            </a:outerShdw>
          </a:effectLst>
        </p:spPr>
      </p:cxnSp>
      <p:sp>
        <p:nvSpPr>
          <p:cNvPr id="155" name="Google Shape;155;p13"/>
          <p:cNvSpPr txBox="1"/>
          <p:nvPr/>
        </p:nvSpPr>
        <p:spPr>
          <a:xfrm>
            <a:off x="6147436" y="6219826"/>
            <a:ext cx="5165260" cy="5355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Ferenci P. Gastroenterology Report 2017;5:138-147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r>
              <a:rPr lang="it-IT" sz="1440" b="0" i="1" u="none" strike="noStrike" cap="none">
                <a:solidFill>
                  <a:srgbClr val="222A35"/>
                </a:solidFill>
                <a:latin typeface="Calibri"/>
                <a:ea typeface="Calibri"/>
                <a:cs typeface="Calibri"/>
                <a:sym typeface="Calibri"/>
              </a:rPr>
              <a:t>EASL-AASLD Guidelines on Hepatic Encephalopathy. J Hepatol 2014</a:t>
            </a:r>
            <a:endParaRPr sz="1400" b="0" i="0" u="none" strike="noStrike" cap="none">
              <a:solidFill>
                <a:srgbClr val="000000"/>
              </a:solidFill>
              <a:latin typeface="Arial"/>
              <a:ea typeface="Arial"/>
              <a:cs typeface="Arial"/>
              <a:sym typeface="Arial"/>
            </a:endParaRPr>
          </a:p>
        </p:txBody>
      </p:sp>
      <p:sp>
        <p:nvSpPr>
          <p:cNvPr id="156" name="Google Shape;156;p13"/>
          <p:cNvSpPr/>
          <p:nvPr/>
        </p:nvSpPr>
        <p:spPr>
          <a:xfrm>
            <a:off x="1440181" y="2162176"/>
            <a:ext cx="9185910" cy="3657600"/>
          </a:xfrm>
          <a:prstGeom prst="rect">
            <a:avLst/>
          </a:prstGeom>
          <a:solidFill>
            <a:srgbClr val="FFFFFF"/>
          </a:solidFill>
          <a:ln w="38100" cap="flat" cmpd="sng">
            <a:solidFill>
              <a:srgbClr val="254061"/>
            </a:solidFill>
            <a:prstDash val="solid"/>
            <a:miter lim="800000"/>
            <a:headEnd type="none" w="sm" len="sm"/>
            <a:tailEnd type="none" w="sm" len="sm"/>
          </a:ln>
          <a:effectLst>
            <a:outerShdw blurRad="63500" dist="22987" dir="14399911" sx="102000" sy="102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20"/>
              <a:buFont typeface="Arial"/>
              <a:buNone/>
            </a:pPr>
            <a:r>
              <a:rPr lang="it-IT" sz="1920" b="1" i="0" u="none" strike="noStrike" cap="none">
                <a:solidFill>
                  <a:srgbClr val="404040"/>
                </a:solidFill>
                <a:latin typeface="Calibri"/>
                <a:ea typeface="Calibri"/>
                <a:cs typeface="Calibri"/>
                <a:sym typeface="Calibri"/>
              </a:rPr>
              <a:t>The role of ammonia</a:t>
            </a:r>
            <a:endParaRPr sz="1920" b="1" i="0" u="none" strike="noStrike" cap="none">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20"/>
              <a:buFont typeface="Arial"/>
              <a:buNone/>
            </a:pPr>
            <a:endParaRPr sz="1920" b="0" i="0" u="none" strike="noStrike" cap="none">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20"/>
              <a:buFont typeface="Arial"/>
              <a:buNone/>
            </a:pPr>
            <a:r>
              <a:rPr lang="it-IT" sz="1920" b="0" i="0" u="none" strike="noStrike" cap="none">
                <a:solidFill>
                  <a:srgbClr val="404040"/>
                </a:solidFill>
                <a:latin typeface="Calibri"/>
                <a:ea typeface="Calibri"/>
                <a:cs typeface="Calibri"/>
                <a:sym typeface="Calibri"/>
              </a:rPr>
              <a:t>High blood-ammonia levels alone do not add any diagnostic, staging, or prognostic value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20"/>
              <a:buFont typeface="Arial"/>
              <a:buNone/>
            </a:pPr>
            <a:endParaRPr sz="1920" b="0" i="0" u="none" strike="noStrike" cap="none">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20"/>
              <a:buFont typeface="Arial"/>
              <a:buNone/>
            </a:pPr>
            <a:r>
              <a:rPr lang="it-IT" sz="1920" b="0" i="0" u="none" strike="noStrike" cap="none">
                <a:solidFill>
                  <a:srgbClr val="404040"/>
                </a:solidFill>
                <a:latin typeface="Calibri"/>
                <a:ea typeface="Calibri"/>
                <a:cs typeface="Calibri"/>
                <a:sym typeface="Calibri"/>
              </a:rPr>
              <a:t>In case an ammonia level is checked in a patient with OHE and it </a:t>
            </a:r>
            <a:r>
              <a:rPr lang="it-IT" sz="1920" b="1" i="0" u="sng" strike="noStrike" cap="none">
                <a:solidFill>
                  <a:srgbClr val="C00000"/>
                </a:solidFill>
                <a:latin typeface="Calibri"/>
                <a:ea typeface="Calibri"/>
                <a:cs typeface="Calibri"/>
                <a:sym typeface="Calibri"/>
              </a:rPr>
              <a:t>is normal, the diagnosis of HE is in question.</a:t>
            </a:r>
            <a:endParaRPr sz="1400" b="1" i="0" u="none" strike="noStrike" cap="none">
              <a:solidFill>
                <a:srgbClr val="C00000"/>
              </a:solidFill>
            </a:endParaRPr>
          </a:p>
          <a:p>
            <a:pPr marL="0" marR="0" lvl="0" indent="0" algn="l" rtl="0">
              <a:lnSpc>
                <a:spcPct val="100000"/>
              </a:lnSpc>
              <a:spcBef>
                <a:spcPts val="0"/>
              </a:spcBef>
              <a:spcAft>
                <a:spcPts val="0"/>
              </a:spcAft>
              <a:buClr>
                <a:srgbClr val="000000"/>
              </a:buClr>
              <a:buSzPts val="1920"/>
              <a:buFont typeface="Arial"/>
              <a:buNone/>
            </a:pPr>
            <a:endParaRPr sz="1920" b="1" i="0" u="none" strike="noStrike" cap="none">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20"/>
              <a:buFont typeface="Arial"/>
              <a:buNone/>
            </a:pPr>
            <a:r>
              <a:rPr lang="it-IT" sz="1920" b="0" i="0" u="none" strike="noStrike" cap="none">
                <a:solidFill>
                  <a:srgbClr val="404040"/>
                </a:solidFill>
                <a:latin typeface="Calibri"/>
                <a:ea typeface="Calibri"/>
                <a:cs typeface="Calibri"/>
                <a:sym typeface="Calibri"/>
              </a:rPr>
              <a:t>Ammonia is reported either in venous, arterial blood, or plasma ammonia: should only be employed when </a:t>
            </a:r>
            <a:r>
              <a:rPr lang="it-IT" sz="1920" b="0" i="0" u="sng" strike="noStrike" cap="none">
                <a:solidFill>
                  <a:srgbClr val="404040"/>
                </a:solidFill>
                <a:latin typeface="Calibri"/>
                <a:ea typeface="Calibri"/>
                <a:cs typeface="Calibri"/>
                <a:sym typeface="Calibri"/>
              </a:rPr>
              <a:t>laboratory standards</a:t>
            </a:r>
            <a:r>
              <a:rPr lang="it-IT" sz="1920" b="0" i="0" u="none" strike="noStrike" cap="none">
                <a:solidFill>
                  <a:srgbClr val="404040"/>
                </a:solidFill>
                <a:latin typeface="Calibri"/>
                <a:ea typeface="Calibri"/>
                <a:cs typeface="Calibri"/>
                <a:sym typeface="Calibri"/>
              </a:rPr>
              <a:t> allow for reliable analyses. </a:t>
            </a:r>
            <a:endParaRPr sz="1920" b="1" i="0" u="none" strike="noStrike" cap="none">
              <a:solidFill>
                <a:srgbClr val="40404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5706</Words>
  <Application>Microsoft Macintosh PowerPoint</Application>
  <PresentationFormat>Widescreen</PresentationFormat>
  <Paragraphs>614</Paragraphs>
  <Slides>57</Slides>
  <Notes>56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57</vt:i4>
      </vt:variant>
    </vt:vector>
  </HeadingPairs>
  <TitlesOfParts>
    <vt:vector size="63" baseType="lpstr">
      <vt:lpstr>Helvetica Neue</vt:lpstr>
      <vt:lpstr>Times</vt:lpstr>
      <vt:lpstr>Calibri</vt:lpstr>
      <vt:lpstr>Arial</vt:lpstr>
      <vt:lpstr>Tahoma</vt:lpstr>
      <vt:lpstr>Tema di Office</vt:lpstr>
      <vt:lpstr>Presentazione standard di PowerPoint</vt:lpstr>
      <vt:lpstr>HE: prevalence at first presentation</vt:lpstr>
      <vt:lpstr>HE: number of discharges and economic burden </vt:lpstr>
      <vt:lpstr>HE: number of discharges and economic burden </vt:lpstr>
      <vt:lpstr>Presentazione standard di PowerPoint</vt:lpstr>
      <vt:lpstr>Presentazione standard di PowerPoint</vt:lpstr>
      <vt:lpstr>Presentazione standard di PowerPoint</vt:lpstr>
      <vt:lpstr>HE: differential diagnosis</vt:lpstr>
      <vt:lpstr>HE: differential diagnosis</vt:lpstr>
      <vt:lpstr>HE: the best approach in the acute phase </vt:lpstr>
      <vt:lpstr>HE: the best approach in the acute phase </vt:lpstr>
      <vt:lpstr>HE: episodic vs recurrent</vt:lpstr>
      <vt:lpstr>HE: episodic vs recurrent</vt:lpstr>
      <vt:lpstr>HE: episodic vs recurrent</vt:lpstr>
      <vt:lpstr>HE: episodic vs recurrent</vt:lpstr>
      <vt:lpstr>HE: episodic vs recurrent</vt:lpstr>
      <vt:lpstr>HE: after discharge</vt:lpstr>
      <vt:lpstr>HE: quality of life after discharge</vt:lpstr>
      <vt:lpstr>HE: fitness to drive</vt:lpstr>
      <vt:lpstr>HE: fitness to drive</vt:lpstr>
      <vt:lpstr>HE: outcome after discharge</vt:lpstr>
      <vt:lpstr>HE: outcome after discharge</vt:lpstr>
      <vt:lpstr>Cost of hospitalization for HE</vt:lpstr>
      <vt:lpstr> Outpatient management: an absolute priority</vt:lpstr>
      <vt:lpstr> HE: nutritional management </vt:lpstr>
      <vt:lpstr>HE: non-absorbable disaccharides</vt:lpstr>
      <vt:lpstr>HE: Polyethylene glycol versus lactulose </vt:lpstr>
      <vt:lpstr>HE: rifaximin</vt:lpstr>
      <vt:lpstr>HE: rifaximin</vt:lpstr>
      <vt:lpstr>HE: lactulose plus rifaximin</vt:lpstr>
      <vt:lpstr>HE: lactulose plus rifaximin</vt:lpstr>
      <vt:lpstr>HE: the outpatient management</vt:lpstr>
      <vt:lpstr>HE: the outpatient management</vt:lpstr>
      <vt:lpstr>HE: the outpatient management</vt:lpstr>
      <vt:lpstr>HE: the outpatient management</vt:lpstr>
      <vt:lpstr>HE: the outpatient management</vt:lpstr>
      <vt:lpstr>HE: the outpatient management</vt:lpstr>
      <vt:lpstr>HE: the outpatient management</vt:lpstr>
      <vt:lpstr>HE: the outpatient management</vt:lpstr>
      <vt:lpstr>HE: the outpatient management</vt:lpstr>
      <vt:lpstr>HE: the outpatient management</vt:lpstr>
      <vt:lpstr>HE: smartphone app</vt:lpstr>
      <vt:lpstr>HE: the EncephalApp smartphone app</vt:lpstr>
      <vt:lpstr>HE: the EncephalApp smartphone app</vt:lpstr>
      <vt:lpstr>HE: the EncephalApp smartphone app</vt:lpstr>
      <vt:lpstr>HE: the EncephalApp smartphone app</vt:lpstr>
      <vt:lpstr>HE: the EncephalApp smartphone app</vt:lpstr>
      <vt:lpstr>Presentazione standard di PowerPoint</vt:lpstr>
      <vt:lpstr>Conclusions (at last)</vt:lpstr>
      <vt:lpstr>Conclusions (at last)</vt:lpstr>
      <vt:lpstr>Presentazione standard di PowerPoint</vt:lpstr>
      <vt:lpstr>Presentazione standard di PowerPoint</vt:lpstr>
      <vt:lpstr>Presentazione standard di PowerPoint</vt:lpstr>
      <vt:lpstr>HE: precipitant factors </vt:lpstr>
      <vt:lpstr>HE: the outpatient management</vt:lpstr>
      <vt:lpstr>HE: precipitant factors </vt:lpstr>
      <vt:lpstr>HE: smartphone app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Microsoft Office User</cp:lastModifiedBy>
  <cp:revision>7</cp:revision>
  <dcterms:created xsi:type="dcterms:W3CDTF">2023-02-24T14:42:19Z</dcterms:created>
  <dcterms:modified xsi:type="dcterms:W3CDTF">2023-05-28T08:47:08Z</dcterms:modified>
</cp:coreProperties>
</file>